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9" r:id="rId2"/>
    <p:sldId id="258" r:id="rId3"/>
    <p:sldId id="276" r:id="rId4"/>
    <p:sldId id="273" r:id="rId5"/>
    <p:sldId id="311" r:id="rId6"/>
    <p:sldId id="309" r:id="rId7"/>
    <p:sldId id="313" r:id="rId8"/>
    <p:sldId id="316" r:id="rId9"/>
    <p:sldId id="321" r:id="rId10"/>
    <p:sldId id="333" r:id="rId11"/>
    <p:sldId id="322" r:id="rId12"/>
    <p:sldId id="323" r:id="rId13"/>
    <p:sldId id="297" r:id="rId14"/>
    <p:sldId id="324" r:id="rId15"/>
    <p:sldId id="329" r:id="rId16"/>
    <p:sldId id="328" r:id="rId17"/>
    <p:sldId id="278" r:id="rId18"/>
    <p:sldId id="318" r:id="rId19"/>
    <p:sldId id="299" r:id="rId20"/>
    <p:sldId id="330" r:id="rId21"/>
    <p:sldId id="292" r:id="rId22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melger" initials="KK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94720" autoAdjust="0"/>
  </p:normalViewPr>
  <p:slideViewPr>
    <p:cSldViewPr snapToGrid="0" snapToObjects="1">
      <p:cViewPr>
        <p:scale>
          <a:sx n="90" d="100"/>
          <a:sy n="90" d="100"/>
        </p:scale>
        <p:origin x="2418" y="11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pPr/>
              <a:t>25.01.2023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pPr/>
              <a:t>25.01.2023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72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70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85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emokratiewebstatt.a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1.jpeg"/><Relationship Id="rId4" Type="http://schemas.openxmlformats.org/officeDocument/2006/relationships/hyperlink" Target="https://www.demokratiewebstatt.at/thema/lebensbereiche/thema-ernaehrung/zukunft-der-ernaehrung-aktuelle-herausforderungen-und-strategi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2.jpeg"/><Relationship Id="rId4" Type="http://schemas.openxmlformats.org/officeDocument/2006/relationships/hyperlink" Target="https://www.demokratiewebstatt.at/thema/lebensbereiche/thema-ernaehrung/iss-wa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umwelt/thema-gesundheit/so-bleibst-du-gesun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4" Type="http://schemas.openxmlformats.org/officeDocument/2006/relationships/hyperlink" Target="http://www.demokratiewebstatt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4" Type="http://schemas.openxmlformats.org/officeDocument/2006/relationships/hyperlink" Target="http://www.demokratiewebstatt.a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demokratiewebstatt.at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hyperlink" Target="https://www.demokratiewebstatt.at/thema/lebensbereiche/thema-ernaehrung/zukunft-der-ernaehrung-aktuelle-herausforderungen-und-strategien" TargetMode="External"/><Relationship Id="rId4" Type="http://schemas.openxmlformats.org/officeDocument/2006/relationships/hyperlink" Target="https://www.demokratiewebstatt.at/thema/lebensbereiche/thema-ernaehru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jpeg"/><Relationship Id="rId4" Type="http://schemas.openxmlformats.org/officeDocument/2006/relationships/hyperlink" Target="https://www.demokratiewebstatt.at/thema/lebensbereiche/thema-ernaehrung/was-wir-ess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ernaehrung/was-hat-ernaehrung-mit-politik-zu-tu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0.png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600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Ernährung</a:t>
            </a:r>
            <a:endParaRPr lang="de-DE" sz="32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er</a:t>
            </a: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157760" y="1809447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>
                <a:solidFill>
                  <a:srgbClr val="2190AB"/>
                </a:solidFill>
              </a:rPr>
              <a:t>Wie wir uns heute ernähren und was wir in Zukunft essen werden.</a:t>
            </a:r>
            <a:endParaRPr lang="de-DE" sz="16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4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u="sng" dirty="0" smtClean="0">
                <a:solidFill>
                  <a:srgbClr val="2190AB"/>
                </a:solidFill>
              </a:rPr>
              <a:t>Hunger hat viele Gesichter</a:t>
            </a:r>
            <a:endParaRPr lang="de-DE" sz="1100" u="sng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pPr marL="285750" lvl="1" indent="-285750">
              <a:lnSpc>
                <a:spcPts val="2600"/>
              </a:lnSpc>
              <a:buClr>
                <a:schemeClr val="tx2"/>
              </a:buClr>
              <a:buSzTx/>
              <a:buFont typeface="Wingdings" panose="05000000000000000000" pitchFamily="2" charset="2"/>
              <a:buChar char="§"/>
            </a:pPr>
            <a:r>
              <a:rPr lang="de-AT" sz="1800" u="sng" dirty="0" smtClean="0">
                <a:latin typeface="Calibri" panose="020F0502020204030204" pitchFamily="34" charset="0"/>
              </a:rPr>
              <a:t>Hunger – von akut bis verborgen</a:t>
            </a:r>
          </a:p>
          <a:p>
            <a:pPr lvl="1">
              <a:lnSpc>
                <a:spcPct val="100000"/>
              </a:lnSpc>
            </a:pPr>
            <a:r>
              <a:rPr lang="de-AT" sz="1600" dirty="0"/>
              <a:t>Viele Menschen sind von </a:t>
            </a:r>
            <a:r>
              <a:rPr lang="de-AT" sz="1600" b="1" dirty="0"/>
              <a:t>akuten Hungerkrisen</a:t>
            </a:r>
            <a:r>
              <a:rPr lang="de-AT" sz="1600" dirty="0"/>
              <a:t> betroffen, z.B. aufgrund von Naturkatastrophen.</a:t>
            </a:r>
            <a:endParaRPr lang="de-DE" sz="1600" dirty="0"/>
          </a:p>
          <a:p>
            <a:pPr lvl="1">
              <a:lnSpc>
                <a:spcPct val="100000"/>
              </a:lnSpc>
            </a:pPr>
            <a:r>
              <a:rPr lang="de-AT" sz="1600" dirty="0"/>
              <a:t>Am häufigsten ist jedoch </a:t>
            </a:r>
            <a:r>
              <a:rPr lang="de-AT" sz="1600" b="1" dirty="0"/>
              <a:t>chronischer Hunger. </a:t>
            </a:r>
            <a:r>
              <a:rPr lang="de-AT" sz="1600" dirty="0"/>
              <a:t>Chronischer Hunger bedeutet, dass die Betroffenen unter dauerhafter Unterernährung leiden. Der Körper nimmt weniger Nahrung auf, als er braucht. Meist tritt diese Form in Zusammenhang mit Armut </a:t>
            </a:r>
            <a:r>
              <a:rPr lang="de-AT" sz="1600" dirty="0" smtClean="0"/>
              <a:t>auf.</a:t>
            </a:r>
          </a:p>
          <a:p>
            <a:pPr lvl="1">
              <a:lnSpc>
                <a:spcPct val="100000"/>
              </a:lnSpc>
            </a:pPr>
            <a:r>
              <a:rPr lang="de-AT" sz="1600" b="1" dirty="0" smtClean="0"/>
              <a:t>Verborgener Hunger: </a:t>
            </a:r>
            <a:r>
              <a:rPr lang="de-AT" sz="1600" dirty="0"/>
              <a:t>E</a:t>
            </a:r>
            <a:r>
              <a:rPr lang="de-AT" sz="1600" dirty="0" smtClean="0"/>
              <a:t>twa </a:t>
            </a:r>
            <a:r>
              <a:rPr lang="de-AT" sz="1600" dirty="0"/>
              <a:t>zwei Milliarden Menschen </a:t>
            </a:r>
            <a:r>
              <a:rPr lang="de-AT" sz="1600" dirty="0" smtClean="0"/>
              <a:t>leiden an </a:t>
            </a:r>
            <a:r>
              <a:rPr lang="de-AT" sz="1600" dirty="0"/>
              <a:t>Mangelernährung. Sie sind nicht mit ausreichend nährstoffreicher und abwechslungsreicher Nahrung versorgt.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860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78364"/>
            <a:ext cx="7128000" cy="612000"/>
          </a:xfrm>
        </p:spPr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</a:rPr>
              <a:t>Warum müssen Menschen hungern?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Naturkatastrophen wie Dürre und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Überschwemmungen</a:t>
            </a:r>
            <a:endParaRPr lang="de-D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Kriege</a:t>
            </a:r>
            <a:endParaRPr lang="de-D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(wirtschaftliche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Krisen</a:t>
            </a:r>
            <a:endParaRPr lang="de-D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ungerechte Landverteilung</a:t>
            </a:r>
            <a:endParaRPr lang="de-D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gesellschaftliche Ausgrenzung</a:t>
            </a:r>
            <a:endParaRPr lang="de-D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ungerechte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internationale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Handelsverträge</a:t>
            </a:r>
            <a:endParaRPr lang="de-D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Derzeit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führen auch die Folgen der Corona-Pandemie dazu, dass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sich die Ernährungssituation für viele Menschen verschlechtert</a:t>
            </a:r>
            <a:endParaRPr lang="de-AT" sz="1600" dirty="0" smtClean="0"/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270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48072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Ernährungssicherheit: Wie kann der weltweite Hunger bekämpft werden?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392865"/>
            <a:ext cx="7848000" cy="3078866"/>
          </a:xfrm>
        </p:spPr>
        <p:txBody>
          <a:bodyPr/>
          <a:lstStyle/>
          <a:p>
            <a:pPr>
              <a:lnSpc>
                <a:spcPts val="1920"/>
              </a:lnSpc>
            </a:pPr>
            <a:r>
              <a:rPr lang="de-AT" sz="1600" b="1" dirty="0">
                <a:latin typeface="Calibri" panose="020F0502020204030204" pitchFamily="34" charset="0"/>
                <a:ea typeface="Calibri" panose="020F0502020204030204" pitchFamily="34" charset="0"/>
              </a:rPr>
              <a:t>Verfügbarkeit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 Herstellung und Handel von Nahrungsmittel in ausreichender Menge und Qualität</a:t>
            </a:r>
          </a:p>
          <a:p>
            <a:pPr>
              <a:lnSpc>
                <a:spcPts val="1920"/>
              </a:lnSpc>
            </a:pPr>
            <a:r>
              <a:rPr lang="de-AT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Zugang, Verteilung: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Nahrungsmittel gerecht verteilen, Einkommen verbessern, Handel von Saatgut, Dünger und Lebensmittel fair gestalten</a:t>
            </a:r>
          </a:p>
          <a:p>
            <a:pPr>
              <a:lnSpc>
                <a:spcPct val="200000"/>
              </a:lnSpc>
            </a:pPr>
            <a:r>
              <a:rPr lang="de-AT" sz="1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Nutzung: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Ü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ber optimale Lagerung und Zubereitung von Lebensmittel informieren</a:t>
            </a:r>
          </a:p>
          <a:p>
            <a:pPr>
              <a:lnSpc>
                <a:spcPts val="1920"/>
              </a:lnSpc>
            </a:pPr>
            <a:r>
              <a:rPr lang="de-AT" sz="1600" b="1" dirty="0" smtClean="0"/>
              <a:t>Stabilität:</a:t>
            </a:r>
            <a:r>
              <a:rPr lang="de-AT" sz="1600" dirty="0" smtClean="0"/>
              <a:t>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Förderung von nachhaltiger Entwicklung, Demokratie und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Frieden, um Krisen zu vermeiden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  <a:p>
            <a:pPr marL="0" indent="0">
              <a:buNone/>
            </a:pPr>
            <a:endParaRPr lang="de-AT" sz="1600" dirty="0"/>
          </a:p>
          <a:p>
            <a:endParaRPr lang="de-AT" sz="1600" dirty="0"/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1058" y="855438"/>
            <a:ext cx="3807269" cy="612000"/>
          </a:xfrm>
        </p:spPr>
        <p:txBody>
          <a:bodyPr/>
          <a:lstStyle/>
          <a:p>
            <a:pPr algn="ctr" hangingPunct="0"/>
            <a:r>
              <a:rPr lang="de-AT" sz="2800" dirty="0" smtClean="0">
                <a:solidFill>
                  <a:srgbClr val="2190AB"/>
                </a:solidFill>
              </a:rPr>
              <a:t>Zukunft der Ernährung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649924" y="4419439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50932" y="3985425"/>
            <a:ext cx="2347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/>
              <a:t>© Clipdealer </a:t>
            </a:r>
            <a:r>
              <a:rPr lang="de-AT" sz="1100" dirty="0" smtClean="0"/>
              <a:t>/ Dar1930</a:t>
            </a:r>
            <a:endParaRPr lang="de-AT" sz="1100" dirty="0"/>
          </a:p>
        </p:txBody>
      </p:sp>
      <p:pic>
        <p:nvPicPr>
          <p:cNvPr id="8" name="Grafik 7" descr="Salat Sackerl Papier ┬® Dar1930 Clipdeal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514" y="1547750"/>
            <a:ext cx="2071719" cy="24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Die</a:t>
            </a:r>
            <a:r>
              <a:rPr lang="de-DE" sz="2000" dirty="0" smtClean="0">
                <a:solidFill>
                  <a:srgbClr val="2190AB"/>
                </a:solidFill>
              </a:rPr>
              <a:t> Lebensmittelproduktion belastet die Umwelt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endParaRPr lang="de-AT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Die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beiden wichtigsten Ressourcen für die Lebensmittelproduktion sind </a:t>
            </a:r>
            <a:r>
              <a:rPr lang="de-AT" sz="1600" b="1" u="sng" dirty="0">
                <a:latin typeface="Calibri" panose="020F0502020204030204" pitchFamily="34" charset="0"/>
                <a:ea typeface="Calibri" panose="020F0502020204030204" pitchFamily="34" charset="0"/>
              </a:rPr>
              <a:t>Wasser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 und </a:t>
            </a:r>
            <a:r>
              <a:rPr lang="de-AT" sz="1600" b="1" u="sng" dirty="0">
                <a:latin typeface="Calibri" panose="020F0502020204030204" pitchFamily="34" charset="0"/>
                <a:ea typeface="Calibri" panose="020F0502020204030204" pitchFamily="34" charset="0"/>
              </a:rPr>
              <a:t>Boden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Damit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möglichst viel geerntet werden kann, kommen </a:t>
            </a:r>
            <a:r>
              <a:rPr lang="de-AT" sz="1600" b="1" u="sng" dirty="0">
                <a:latin typeface="Calibri" panose="020F0502020204030204" pitchFamily="34" charset="0"/>
                <a:ea typeface="Calibri" panose="020F0502020204030204" pitchFamily="34" charset="0"/>
              </a:rPr>
              <a:t>Düngemittel</a:t>
            </a:r>
            <a:r>
              <a:rPr lang="de-AT" sz="16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und </a:t>
            </a:r>
            <a:r>
              <a:rPr lang="de-AT" sz="1600" b="1" u="sng" dirty="0">
                <a:latin typeface="Calibri" panose="020F0502020204030204" pitchFamily="34" charset="0"/>
                <a:ea typeface="Calibri" panose="020F0502020204030204" pitchFamily="34" charset="0"/>
              </a:rPr>
              <a:t>Pflanzenschutzmittel</a:t>
            </a:r>
            <a:r>
              <a:rPr lang="de-AT" sz="16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zum Einsatz. Beim Transport der Nahrungsmittel werden große Mengen an </a:t>
            </a:r>
            <a:r>
              <a:rPr lang="de-AT" sz="1600" b="1" u="sng" dirty="0">
                <a:latin typeface="Calibri" panose="020F0502020204030204" pitchFamily="34" charset="0"/>
                <a:ea typeface="Calibri" panose="020F0502020204030204" pitchFamily="34" charset="0"/>
              </a:rPr>
              <a:t>Kohlendioxid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 freigesetzt. Um noch mehr Anbaufläche zur Verfügung zu haben, werden oftmals </a:t>
            </a:r>
            <a:r>
              <a:rPr lang="de-AT" sz="1600" b="1" u="sng" dirty="0">
                <a:latin typeface="Calibri" panose="020F0502020204030204" pitchFamily="34" charset="0"/>
                <a:ea typeface="Calibri" panose="020F0502020204030204" pitchFamily="34" charset="0"/>
              </a:rPr>
              <a:t>Wälder und Regenwälder </a:t>
            </a:r>
            <a:r>
              <a:rPr lang="de-AT" sz="1600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gerodet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de-AT" sz="1600" b="1" u="sng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e-AT" sz="1600" b="1" u="sng" dirty="0"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</p:spTree>
    <p:extLst>
      <p:ext uri="{BB962C8B-B14F-4D97-AF65-F5344CB8AC3E}">
        <p14:creationId xmlns:p14="http://schemas.microsoft.com/office/powerpoint/2010/main" val="27310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Welche Strategien braucht es, um die Welt in Zukunft gesund zu ernähren?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endParaRPr lang="de-AT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de-AT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Ernährungsgewohnheiten ändern</a:t>
            </a:r>
          </a:p>
          <a:p>
            <a:pPr>
              <a:lnSpc>
                <a:spcPct val="200000"/>
              </a:lnSpc>
            </a:pPr>
            <a:r>
              <a:rPr lang="de-AT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Entwicklung und Erschließung alternativer Nahrungsquellen</a:t>
            </a:r>
          </a:p>
          <a:p>
            <a:pPr>
              <a:lnSpc>
                <a:spcPct val="200000"/>
              </a:lnSpc>
            </a:pPr>
            <a:r>
              <a:rPr lang="de-AT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Landwirtschaft nachhaltig und effizient gestalten</a:t>
            </a:r>
          </a:p>
          <a:p>
            <a:pPr>
              <a:lnSpc>
                <a:spcPct val="200000"/>
              </a:lnSpc>
            </a:pPr>
            <a:r>
              <a:rPr lang="de-AT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Lebensmittelverschwendung  verhindern</a:t>
            </a:r>
          </a:p>
          <a:p>
            <a:endParaRPr lang="de-AT" sz="1600" b="1" u="sng" dirty="0"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</p:spTree>
    <p:extLst>
      <p:ext uri="{BB962C8B-B14F-4D97-AF65-F5344CB8AC3E}">
        <p14:creationId xmlns:p14="http://schemas.microsoft.com/office/powerpoint/2010/main" val="18456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Tipps für deinen nachhaltigen Umgang mit Nahrungsmitteln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endParaRPr lang="de-AT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Übermäßigen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Fleischkonsum vermeiden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 artgerechte Haltung beim Einkauf von Fleisch- und Milchprodukten achten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Regionale, saisonale und wenn möglich biologisch angebaute Nahrungsmittel kaufen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 gehandelte Lebensmittel bevorzugen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 Einkauf gut planen und nur so viel kaufen, wie man auch braucht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 Verpackungsmüll beim Einkauf verzichten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600" b="1" u="sng" dirty="0"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</p:spTree>
    <p:extLst>
      <p:ext uri="{BB962C8B-B14F-4D97-AF65-F5344CB8AC3E}">
        <p14:creationId xmlns:p14="http://schemas.microsoft.com/office/powerpoint/2010/main" val="37366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9411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hangingPunct="0">
              <a:buNone/>
            </a:pPr>
            <a:r>
              <a:rPr lang="de-DE" b="1" dirty="0" smtClean="0">
                <a:solidFill>
                  <a:srgbClr val="2190AB"/>
                </a:solidFill>
              </a:rPr>
              <a:t>Iss, was?</a:t>
            </a:r>
            <a:endParaRPr lang="de-DE" dirty="0">
              <a:solidFill>
                <a:srgbClr val="2190AB"/>
              </a:solidFill>
            </a:endParaRPr>
          </a:p>
          <a:p>
            <a:pPr marL="0" indent="0" algn="ctr">
              <a:buNone/>
            </a:pP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18546" y="4125273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071763" y="3802338"/>
            <a:ext cx="1906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          © </a:t>
            </a:r>
            <a:r>
              <a:rPr lang="de-DE" sz="1000" dirty="0" err="1"/>
              <a:t>clipdealer</a:t>
            </a:r>
            <a:r>
              <a:rPr lang="de-DE" sz="1000" dirty="0"/>
              <a:t> </a:t>
            </a:r>
            <a:r>
              <a:rPr lang="de-DE" sz="1000" dirty="0" smtClean="0"/>
              <a:t> / </a:t>
            </a:r>
            <a:r>
              <a:rPr lang="de-DE" sz="1000" dirty="0" err="1" smtClean="0"/>
              <a:t>nevodka</a:t>
            </a:r>
            <a:endParaRPr lang="de-AT" sz="1000" dirty="0"/>
          </a:p>
        </p:txBody>
      </p:sp>
      <p:pic>
        <p:nvPicPr>
          <p:cNvPr id="10" name="Grafik 9" descr="Burger Gemu╠êse vegan ┬® nevodka Clipdeal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745" y="1406625"/>
            <a:ext cx="2395713" cy="23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753108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Lebensmittelsicherheit und Lebensmittelkennzeichnung 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7164" y="1313732"/>
            <a:ext cx="7848000" cy="338406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Lebensmittel in Österreich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werden streng kontrolliert. Es gibt viele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Gesetze zur </a:t>
            </a:r>
            <a:r>
              <a:rPr lang="de-AT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Lebensmittelsicherheit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die sich alle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Mitgliedstaaten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EU halten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müssen.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Um sich über Herkunft, Produktion und Inhaltsstoffe der Lebensmittel bestmöglich informieren zu können, müssen Lebensmittel für die </a:t>
            </a:r>
            <a:r>
              <a:rPr lang="de-AT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VerbraucherInnen</a:t>
            </a:r>
            <a:r>
              <a:rPr lang="de-A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gekennzeichnet werden. Welche Infos </a:t>
            </a:r>
            <a:r>
              <a:rPr lang="de-AT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bei der </a:t>
            </a:r>
            <a:r>
              <a:rPr lang="de-AT" sz="16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Lebensmittelkennzeichnung</a:t>
            </a:r>
            <a:r>
              <a:rPr lang="de-AT" sz="1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AT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bekannt gegeben werden müssen, ist in einer EU-Verordnung festgelegt. </a:t>
            </a:r>
            <a:endParaRPr lang="de-DE" sz="1600" dirty="0" smtClean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011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Wichtige Pflichtangaben bei der Lebensmittelkennzeichnung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275251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de-AT" sz="1600" dirty="0"/>
              <a:t>Klare Bezeichnung des Lebensmittels</a:t>
            </a:r>
            <a:endParaRPr lang="de-DE" sz="1600" dirty="0"/>
          </a:p>
          <a:p>
            <a:pPr lvl="0">
              <a:lnSpc>
                <a:spcPct val="100000"/>
              </a:lnSpc>
            </a:pPr>
            <a:r>
              <a:rPr lang="de-AT" sz="1600" dirty="0"/>
              <a:t>Verzeichnis der Zutaten </a:t>
            </a:r>
            <a:endParaRPr lang="de-DE" sz="1600" dirty="0"/>
          </a:p>
          <a:p>
            <a:pPr lvl="0">
              <a:lnSpc>
                <a:spcPct val="100000"/>
              </a:lnSpc>
            </a:pPr>
            <a:r>
              <a:rPr lang="de-AT" sz="1600" dirty="0" smtClean="0"/>
              <a:t>Allergene</a:t>
            </a:r>
            <a:r>
              <a:rPr lang="de-DE" sz="1600" dirty="0" smtClean="0"/>
              <a:t> und </a:t>
            </a:r>
            <a:r>
              <a:rPr lang="de-AT" sz="1600" dirty="0" smtClean="0"/>
              <a:t>Zusatzstoffe</a:t>
            </a:r>
            <a:endParaRPr lang="de-DE" sz="1600" dirty="0"/>
          </a:p>
          <a:p>
            <a:pPr lvl="0">
              <a:lnSpc>
                <a:spcPct val="100000"/>
              </a:lnSpc>
            </a:pPr>
            <a:r>
              <a:rPr lang="de-AT" sz="1600" dirty="0"/>
              <a:t>die </a:t>
            </a:r>
            <a:r>
              <a:rPr lang="de-AT" sz="1600" dirty="0" err="1"/>
              <a:t>Nettofüllmenge</a:t>
            </a:r>
            <a:r>
              <a:rPr lang="de-AT" sz="1600" dirty="0"/>
              <a:t> des Lebensmittels</a:t>
            </a:r>
            <a:endParaRPr lang="de-DE" sz="1600" dirty="0"/>
          </a:p>
          <a:p>
            <a:pPr lvl="0">
              <a:lnSpc>
                <a:spcPct val="100000"/>
              </a:lnSpc>
            </a:pPr>
            <a:r>
              <a:rPr lang="de-AT" sz="1600" dirty="0"/>
              <a:t>das Mindesthaltbarkeitsdatum oder das Verbrauchsdatum</a:t>
            </a:r>
            <a:endParaRPr lang="de-DE" sz="1600" dirty="0"/>
          </a:p>
          <a:p>
            <a:pPr lvl="0">
              <a:lnSpc>
                <a:spcPct val="100000"/>
              </a:lnSpc>
            </a:pPr>
            <a:r>
              <a:rPr lang="de-AT" sz="1600" dirty="0"/>
              <a:t>Hinweise zur Verwendung und Aufbewahrung (</a:t>
            </a:r>
            <a:r>
              <a:rPr lang="de-AT" sz="1600" dirty="0" smtClean="0"/>
              <a:t>z.B</a:t>
            </a:r>
            <a:r>
              <a:rPr lang="de-AT" sz="1600" dirty="0"/>
              <a:t>. „Vor dem Öffnen schütteln“)</a:t>
            </a:r>
            <a:endParaRPr lang="de-DE" sz="1600" dirty="0"/>
          </a:p>
          <a:p>
            <a:pPr lvl="0">
              <a:lnSpc>
                <a:spcPct val="100000"/>
              </a:lnSpc>
            </a:pPr>
            <a:r>
              <a:rPr lang="de-AT" sz="1600" dirty="0"/>
              <a:t>Name und Anschrift des Lebensmittelunternehmens</a:t>
            </a:r>
            <a:endParaRPr lang="de-DE" sz="1600" dirty="0"/>
          </a:p>
          <a:p>
            <a:pPr lvl="0">
              <a:lnSpc>
                <a:spcPct val="100000"/>
              </a:lnSpc>
            </a:pPr>
            <a:r>
              <a:rPr lang="de-AT" sz="1600" dirty="0"/>
              <a:t>das Ursprungsland oder der Herkunftsort</a:t>
            </a:r>
            <a:endParaRPr lang="de-DE" sz="1600" dirty="0"/>
          </a:p>
          <a:p>
            <a:pPr lvl="0">
              <a:lnSpc>
                <a:spcPct val="100000"/>
              </a:lnSpc>
            </a:pPr>
            <a:r>
              <a:rPr lang="de-AT" sz="1600" dirty="0"/>
              <a:t>Anleitung zur Zubereitung</a:t>
            </a:r>
            <a:endParaRPr lang="de-DE" sz="1600" dirty="0"/>
          </a:p>
          <a:p>
            <a:pPr lvl="0">
              <a:lnSpc>
                <a:spcPct val="100000"/>
              </a:lnSpc>
            </a:pPr>
            <a:r>
              <a:rPr lang="de-AT" sz="1600" dirty="0" smtClean="0"/>
              <a:t>Nährwerttabelle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4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3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69" y="399485"/>
            <a:ext cx="4642259" cy="401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89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Mindesthaltbarkeitsdatum und Verbrauchsdatum – Was ist der Unterschied?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2752512"/>
          </a:xfrm>
        </p:spPr>
        <p:txBody>
          <a:bodyPr/>
          <a:lstStyle/>
          <a:p>
            <a:endParaRPr lang="de-AT" sz="1800" i="1" dirty="0" smtClean="0"/>
          </a:p>
          <a:p>
            <a:pPr>
              <a:lnSpc>
                <a:spcPct val="100000"/>
              </a:lnSpc>
            </a:pPr>
            <a:r>
              <a:rPr lang="de-AT" sz="1800" i="1" dirty="0" smtClean="0"/>
              <a:t>Der </a:t>
            </a:r>
            <a:r>
              <a:rPr lang="de-AT" sz="1800" i="1" dirty="0"/>
              <a:t>Hersteller muss Lebensmittel mit einem </a:t>
            </a:r>
            <a:r>
              <a:rPr lang="de-AT" sz="1800" b="1" i="1" dirty="0"/>
              <a:t>Mindesthaltbarkeitsdatum</a:t>
            </a:r>
            <a:r>
              <a:rPr lang="de-AT" sz="1800" i="1" dirty="0"/>
              <a:t> versehen. Wird </a:t>
            </a:r>
            <a:r>
              <a:rPr lang="de-AT" sz="1800" i="1" dirty="0" smtClean="0"/>
              <a:t>das Produkt </a:t>
            </a:r>
            <a:r>
              <a:rPr lang="de-AT" sz="1800" i="1" dirty="0"/>
              <a:t>richtig gelagert, dann steht er bis zu diesem Zeitpunkt dafür gerade, dass es im optimalen Zustand ist. Ist das Mindesthaltbarkeitsdatum überschritten, bedeutet </a:t>
            </a:r>
            <a:r>
              <a:rPr lang="de-AT" sz="1800" i="1" dirty="0" smtClean="0"/>
              <a:t>das also </a:t>
            </a:r>
            <a:r>
              <a:rPr lang="de-AT" sz="1800" i="1" dirty="0"/>
              <a:t>nicht, dass die Lebensmittel verdorben </a:t>
            </a:r>
            <a:r>
              <a:rPr lang="de-AT" sz="1800" i="1" dirty="0" smtClean="0"/>
              <a:t>sind.</a:t>
            </a:r>
          </a:p>
          <a:p>
            <a:pPr>
              <a:lnSpc>
                <a:spcPct val="100000"/>
              </a:lnSpc>
            </a:pPr>
            <a:endParaRPr lang="de-AT" sz="1800" i="1" dirty="0" smtClean="0"/>
          </a:p>
          <a:p>
            <a:pPr>
              <a:lnSpc>
                <a:spcPct val="100000"/>
              </a:lnSpc>
            </a:pPr>
            <a:r>
              <a:rPr lang="de-AT" sz="1800" i="1" dirty="0" smtClean="0"/>
              <a:t>Das </a:t>
            </a:r>
            <a:r>
              <a:rPr lang="de-AT" sz="1800" b="1" i="1" dirty="0" smtClean="0"/>
              <a:t>Verbrauchsdatum</a:t>
            </a:r>
            <a:r>
              <a:rPr lang="de-AT" sz="1800" i="1" dirty="0" smtClean="0"/>
              <a:t> wird bei leicht verderblichen Waren wie Fleisch, Fisch oder Milchprodukte angegeben. Ist dieses Datum überschritten, soll das Lebensmittel keinesfalls mehr gegessen werden!</a:t>
            </a:r>
            <a:endParaRPr 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4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03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414980"/>
            <a:ext cx="7128000" cy="612000"/>
          </a:xfrm>
        </p:spPr>
        <p:txBody>
          <a:bodyPr/>
          <a:lstStyle/>
          <a:p>
            <a:r>
              <a:rPr lang="de-DE" sz="2400" dirty="0" smtClean="0">
                <a:solidFill>
                  <a:srgbClr val="2190AB"/>
                </a:solidFill>
              </a:rPr>
              <a:t>Diskussionsfragen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889933"/>
            <a:ext cx="7848000" cy="307886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de-AT" sz="1200" dirty="0" smtClean="0"/>
              <a:t>Weltweit landet 1/3 der Lebensmittel auf dem Müll. Umgerechnet auf Österreich sind das 143 vollbeladene Sattelschlepper täglich.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Diskussionsfragen: </a:t>
            </a:r>
          </a:p>
          <a:p>
            <a:pPr lvl="1">
              <a:lnSpc>
                <a:spcPts val="2000"/>
              </a:lnSpc>
            </a:pPr>
            <a:r>
              <a:rPr lang="de-DE" sz="1200" dirty="0" smtClean="0"/>
              <a:t>Wer trägt deiner Meinung nach mehr Verantwortung, um die Lebensmittelverschwendung einzudämmen? Sollen Handel und Industrie in die Pflicht genommen werden, oder sind die privaten Haushalte und </a:t>
            </a:r>
            <a:r>
              <a:rPr lang="de-DE" sz="1200" dirty="0" err="1" smtClean="0"/>
              <a:t>jedeR</a:t>
            </a:r>
            <a:r>
              <a:rPr lang="de-DE" sz="1200" dirty="0" smtClean="0"/>
              <a:t> Einzelne selbst gefordert, beim Lebensmittelkonsum auf Abfallvermeidung zu achten?</a:t>
            </a:r>
          </a:p>
          <a:p>
            <a:pPr>
              <a:lnSpc>
                <a:spcPts val="2000"/>
              </a:lnSpc>
            </a:pPr>
            <a:r>
              <a:rPr lang="de-DE" sz="1200" dirty="0" err="1" smtClean="0"/>
              <a:t>JedeR</a:t>
            </a:r>
            <a:r>
              <a:rPr lang="de-DE" sz="1200" dirty="0" smtClean="0"/>
              <a:t> </a:t>
            </a:r>
            <a:r>
              <a:rPr lang="de-DE" sz="1200" dirty="0" err="1" smtClean="0"/>
              <a:t>ÖsterreicherIn</a:t>
            </a:r>
            <a:r>
              <a:rPr lang="de-DE" sz="1200" dirty="0" smtClean="0"/>
              <a:t> isst in seinem/ihrem Leben im Durchschnitt 5,9 Tonnen Fleisch. Damit liegt Österreich beim Fleischkonsum auf Platz 3 in der EU</a:t>
            </a:r>
            <a:br>
              <a:rPr lang="de-DE" sz="1200" dirty="0" smtClean="0"/>
            </a:br>
            <a:r>
              <a:rPr lang="de-DE" sz="1200" dirty="0" smtClean="0"/>
              <a:t>Diskussionsfragen</a:t>
            </a:r>
            <a:r>
              <a:rPr lang="de-DE" sz="1200" dirty="0"/>
              <a:t>: </a:t>
            </a:r>
          </a:p>
          <a:p>
            <a:pPr lvl="1">
              <a:lnSpc>
                <a:spcPts val="2000"/>
              </a:lnSpc>
            </a:pPr>
            <a:r>
              <a:rPr lang="de-DE" sz="1200" dirty="0" smtClean="0"/>
              <a:t>Wie oft stehen Fleisch- und Wurstwaren auf deinem Speiseplan?</a:t>
            </a:r>
          </a:p>
          <a:p>
            <a:pPr lvl="1">
              <a:lnSpc>
                <a:spcPts val="2000"/>
              </a:lnSpc>
            </a:pPr>
            <a:r>
              <a:rPr lang="de-DE" sz="1200" dirty="0" smtClean="0"/>
              <a:t>Sollen Schnitzel, Burger und Co. in Zukunft durch neue Essenstrends, wie Fleisch aus dem Labor oder der verstärkten Züchtung von Fleischersatzprodukten, wie etwa Insekten, ersetzt werden?</a:t>
            </a:r>
            <a:endParaRPr lang="de-AT" sz="1600" dirty="0" smtClean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endParaRPr lang="de-AT" sz="1600" dirty="0"/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33272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 smtClean="0">
                <a:solidFill>
                  <a:srgbClr val="2190AB"/>
                </a:solidFill>
                <a:cs typeface="Arial" panose="020B0604020202020204" pitchFamily="34" charset="0"/>
              </a:rPr>
              <a:t>Hinweis 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/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 smtClean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In dieser </a:t>
            </a:r>
            <a:r>
              <a:rPr lang="de-DE" sz="1400" dirty="0" err="1" smtClean="0"/>
              <a:t>PowerPointPräsentation</a:t>
            </a:r>
            <a:r>
              <a:rPr lang="de-DE" sz="1400" dirty="0" smtClean="0"/>
              <a:t> finden sich die wichtigsten Inhalte des Schwerpunktthemas „Gesundheit“ 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Um zu den Hintergrundinformationen in den jeweiligen Kapiteln auf der </a:t>
            </a:r>
            <a:r>
              <a:rPr lang="de-DE" sz="1400" dirty="0" err="1" smtClean="0"/>
              <a:t>DemokratieWEBstatt</a:t>
            </a:r>
            <a:r>
              <a:rPr lang="de-DE" sz="1400" dirty="0"/>
              <a:t> </a:t>
            </a:r>
            <a:r>
              <a:rPr lang="de-DE" sz="1400" dirty="0" smtClean="0"/>
              <a:t>zu gelangen, nutzen Sie bitte die Verlinkungen. </a:t>
            </a:r>
          </a:p>
          <a:p>
            <a:pPr lvl="1"/>
            <a:r>
              <a:rPr lang="de-DE" sz="1400" dirty="0"/>
              <a:t>Bsp.</a:t>
            </a:r>
            <a:r>
              <a:rPr lang="de-DE" sz="1400" dirty="0">
                <a:solidFill>
                  <a:srgbClr val="2190AB"/>
                </a:solidFill>
              </a:rPr>
              <a:t> </a:t>
            </a:r>
            <a:r>
              <a:rPr lang="de-AT" sz="1400" dirty="0">
                <a:solidFill>
                  <a:srgbClr val="2190AB"/>
                </a:solidFill>
                <a:hlinkClick r:id="rId4"/>
              </a:rPr>
              <a:t>Zum Kapitel auf </a:t>
            </a:r>
            <a:r>
              <a:rPr lang="de-AT" sz="1400" dirty="0" smtClean="0">
                <a:solidFill>
                  <a:srgbClr val="2190AB"/>
                </a:solidFill>
                <a:hlinkClick r:id="rId4"/>
              </a:rPr>
              <a:t>der </a:t>
            </a:r>
            <a:r>
              <a:rPr lang="de-AT" sz="14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400" dirty="0">
              <a:solidFill>
                <a:srgbClr val="2190AB"/>
              </a:solidFill>
            </a:endParaRP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Bsp. </a:t>
            </a:r>
            <a:r>
              <a:rPr lang="de-DE" sz="1400" i="1" dirty="0" smtClean="0"/>
              <a:t>(Überschrift) </a:t>
            </a:r>
            <a:r>
              <a:rPr lang="de-DE" sz="1400" dirty="0" smtClean="0">
                <a:solidFill>
                  <a:srgbClr val="2190AB"/>
                </a:solidFill>
                <a:hlinkClick r:id="rId5"/>
              </a:rPr>
              <a:t>Ernährung und Umwelt</a:t>
            </a:r>
            <a:endParaRPr lang="de-DE" sz="14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7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8" y="943583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 smtClean="0">
                <a:solidFill>
                  <a:srgbClr val="2190AB"/>
                </a:solidFill>
                <a:latin typeface="+mj-lt"/>
              </a:rPr>
              <a:t>Was wir essen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372910" y="3878567"/>
            <a:ext cx="193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© </a:t>
            </a:r>
            <a:r>
              <a:rPr lang="de-DE" sz="1000" dirty="0" smtClean="0"/>
              <a:t>Clipdealer</a:t>
            </a:r>
            <a:r>
              <a:rPr lang="de-AT" sz="1000" dirty="0" smtClean="0"/>
              <a:t> / </a:t>
            </a:r>
            <a:r>
              <a:rPr lang="de-DE" sz="1000" dirty="0" err="1" smtClean="0"/>
              <a:t>BoardingNow</a:t>
            </a:r>
            <a:endParaRPr lang="de-AT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2799302" y="4263774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pic>
        <p:nvPicPr>
          <p:cNvPr id="8" name="Grafik 7" descr="Brett Schneidbrett Gesicht Messer Gemu╠êse ┬® Boarding1Now Clipdeal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0253" y="1431626"/>
            <a:ext cx="1497070" cy="224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u="sng" dirty="0" smtClean="0">
                <a:solidFill>
                  <a:srgbClr val="2190AB"/>
                </a:solidFill>
              </a:rPr>
              <a:t>Woraus besteht unsere Nahrung?</a:t>
            </a:r>
            <a:endParaRPr lang="de-DE" sz="1100" u="sng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892980"/>
            <a:ext cx="7848000" cy="3078866"/>
          </a:xfrm>
        </p:spPr>
        <p:txBody>
          <a:bodyPr/>
          <a:lstStyle/>
          <a:p>
            <a:pPr>
              <a:lnSpc>
                <a:spcPts val="1920"/>
              </a:lnSpc>
              <a:spcAft>
                <a:spcPts val="600"/>
              </a:spcAft>
              <a:buClr>
                <a:srgbClr val="2190AB"/>
              </a:buClr>
            </a:pPr>
            <a:r>
              <a:rPr lang="de-DE" sz="1600" dirty="0" smtClean="0"/>
              <a:t>Nährstoffe (liefern dem Körper Energie)</a:t>
            </a:r>
          </a:p>
          <a:p>
            <a:pPr lvl="1">
              <a:lnSpc>
                <a:spcPts val="1920"/>
              </a:lnSpc>
              <a:spcAft>
                <a:spcPts val="600"/>
              </a:spcAft>
              <a:buClr>
                <a:srgbClr val="2190AB"/>
              </a:buClr>
            </a:pPr>
            <a:r>
              <a:rPr lang="de-DE" sz="1600" dirty="0" smtClean="0"/>
              <a:t>Fette</a:t>
            </a: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r>
              <a:rPr lang="de-DE" sz="1600" dirty="0" smtClean="0"/>
              <a:t>Kohlehydrate </a:t>
            </a:r>
          </a:p>
          <a:p>
            <a:pPr lvl="1">
              <a:lnSpc>
                <a:spcPts val="1920"/>
              </a:lnSpc>
              <a:spcAft>
                <a:spcPts val="600"/>
              </a:spcAft>
              <a:buClr>
                <a:srgbClr val="2190AB"/>
              </a:buClr>
            </a:pPr>
            <a:r>
              <a:rPr lang="de-DE" sz="1600" dirty="0" smtClean="0"/>
              <a:t>Eiweiß</a:t>
            </a:r>
          </a:p>
          <a:p>
            <a:pPr>
              <a:lnSpc>
                <a:spcPts val="1920"/>
              </a:lnSpc>
              <a:spcAft>
                <a:spcPts val="600"/>
              </a:spcAft>
              <a:buClr>
                <a:srgbClr val="2190AB"/>
              </a:buClr>
            </a:pPr>
            <a:r>
              <a:rPr lang="de-DE" sz="1600" dirty="0" smtClean="0"/>
              <a:t>Mikronährstoffe (sind essentiell für Organismus und Stoffwechsel)</a:t>
            </a:r>
            <a:endParaRPr lang="de-DE" sz="1400" dirty="0" smtClean="0"/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Mineralstoffe und Spurenelemente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Vitamine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Fett- und Aminosäuren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600" dirty="0" smtClean="0"/>
              <a:t>Weitere Bestandteile unserer Nahrung sind u.a.: Ballaststoffe, Wasser, Farb-, Geschmacks- und Aromastoffe</a:t>
            </a: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endParaRPr lang="de-DE" sz="1600" dirty="0" smtClean="0"/>
          </a:p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u="sng" dirty="0" smtClean="0">
                <a:solidFill>
                  <a:srgbClr val="2190AB"/>
                </a:solidFill>
              </a:rPr>
              <a:t>Ernährung und Gesundheit</a:t>
            </a:r>
            <a:endParaRPr lang="de-DE" sz="1100" u="sng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00390" y="1098000"/>
            <a:ext cx="7795609" cy="299370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 Nahrungsmittel gesund oder ungesund sind, kommt </a:t>
            </a: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Menge an – ein Zuviel oder ein Zuwenig macht den Körper krank. Die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Ernährungspyramide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zeigt an, was auf den Speiseplan gehört und womit man besser sparsam sein sollte.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16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84020" y="4449395"/>
            <a:ext cx="243047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050" dirty="0" smtClean="0"/>
              <a:t>Die österreichische Ernährungspyramide </a:t>
            </a:r>
          </a:p>
          <a:p>
            <a:pPr algn="ctr"/>
            <a:r>
              <a:rPr lang="de-DE" sz="1050" dirty="0" smtClean="0"/>
              <a:t>© BMSGPK</a:t>
            </a:r>
            <a:endParaRPr lang="de-DE" sz="1050" dirty="0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541505" y="3304958"/>
            <a:ext cx="7795609" cy="1184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pic>
        <p:nvPicPr>
          <p:cNvPr id="10" name="Bild 1" descr="https://www.ages.at/fileadmin/_processed_/c/7/csm_Pyramide_neu_618d1e5f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3331" y="1965097"/>
            <a:ext cx="33718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08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Wenn Essen krank macht: Essstörungen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DE" sz="2000" u="sng" dirty="0" smtClean="0"/>
              <a:t>Formen von Essstörungen</a:t>
            </a:r>
          </a:p>
          <a:p>
            <a:pPr lvl="1">
              <a:lnSpc>
                <a:spcPct val="100000"/>
              </a:lnSpc>
            </a:pPr>
            <a:r>
              <a:rPr lang="de-DE" sz="1600" dirty="0" smtClean="0"/>
              <a:t>Wer an </a:t>
            </a:r>
            <a:r>
              <a:rPr lang="de-DE" sz="1600" b="1" dirty="0" smtClean="0"/>
              <a:t>Magersucht</a:t>
            </a:r>
            <a:r>
              <a:rPr lang="de-DE" sz="1600" dirty="0" smtClean="0"/>
              <a:t> </a:t>
            </a:r>
            <a:r>
              <a:rPr lang="de-DE" sz="1600" dirty="0"/>
              <a:t>(Anorexie) leidet, will immer dünner werden, selbst wenn das Körpergewicht schon viel zu gering </a:t>
            </a:r>
            <a:r>
              <a:rPr lang="de-DE" sz="1600" dirty="0" smtClean="0"/>
              <a:t>ist.</a:t>
            </a:r>
          </a:p>
          <a:p>
            <a:pPr lvl="1">
              <a:lnSpc>
                <a:spcPct val="100000"/>
              </a:lnSpc>
            </a:pPr>
            <a:r>
              <a:rPr lang="de-DE" sz="1600" dirty="0" smtClean="0"/>
              <a:t>Bei der </a:t>
            </a:r>
            <a:r>
              <a:rPr lang="de-DE" sz="1600" b="1" dirty="0" smtClean="0"/>
              <a:t>Ess-Brechtsucht</a:t>
            </a:r>
            <a:r>
              <a:rPr lang="de-DE" sz="1600" dirty="0" smtClean="0"/>
              <a:t> (Bulimie) erbrechen die Betroffenen nach </a:t>
            </a:r>
            <a:r>
              <a:rPr lang="de-DE" sz="1600" dirty="0"/>
              <a:t>dem Essen, um nicht zuzunehmen. </a:t>
            </a:r>
            <a:endParaRPr lang="de-DE" sz="1600" dirty="0" smtClean="0"/>
          </a:p>
          <a:p>
            <a:pPr lvl="1">
              <a:lnSpc>
                <a:spcPct val="100000"/>
              </a:lnSpc>
            </a:pP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Wer an </a:t>
            </a:r>
            <a:r>
              <a:rPr lang="de-AT" sz="1600" b="1" dirty="0">
                <a:latin typeface="Calibri" panose="020F0502020204030204" pitchFamily="34" charset="0"/>
                <a:ea typeface="Calibri" panose="020F0502020204030204" pitchFamily="34" charset="0"/>
              </a:rPr>
              <a:t>Esssucht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(auch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Binge-</a:t>
            </a:r>
            <a:r>
              <a:rPr lang="de-AT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Eating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genannt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 leidet,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muss man auch dann noch weiteressen, wenn der Körper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schon 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lange satt ist. </a:t>
            </a:r>
            <a:endParaRPr lang="de-AT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ei der </a:t>
            </a:r>
            <a:r>
              <a:rPr lang="de-AT" sz="1600" b="1" dirty="0" err="1">
                <a:latin typeface="Calibri" panose="020F0502020204030204" pitchFamily="34" charset="0"/>
                <a:ea typeface="Calibri" panose="020F0502020204030204" pitchFamily="34" charset="0"/>
              </a:rPr>
              <a:t>Orthorexie</a:t>
            </a:r>
            <a:r>
              <a:rPr lang="de-AT" sz="1600" dirty="0">
                <a:latin typeface="Calibri" panose="020F0502020204030204" pitchFamily="34" charset="0"/>
                <a:ea typeface="Calibri" panose="020F0502020204030204" pitchFamily="34" charset="0"/>
              </a:rPr>
              <a:t> drehen sich die Gedanken der Betroffenen um „gesundes“ </a:t>
            </a:r>
            <a:r>
              <a:rPr lang="de-AT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Essen. Alle Lebensmittel werden in gut und schlecht aufgeteilt. 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A4001F"/>
                </a:solidFill>
                <a:latin typeface="Arial" panose="020B0604020202020204" pitchFamily="34" charset="0"/>
              </a:rPr>
              <a:t>Wer unter einer Essstörung leidet, braucht </a:t>
            </a:r>
            <a:r>
              <a:rPr lang="de-DE" sz="1400" b="1" dirty="0" smtClean="0">
                <a:solidFill>
                  <a:srgbClr val="A4001F"/>
                </a:solidFill>
                <a:latin typeface="Arial" panose="020B0604020202020204" pitchFamily="34" charset="0"/>
              </a:rPr>
              <a:t>professionelle </a:t>
            </a:r>
            <a:r>
              <a:rPr lang="de-DE" sz="1400" b="1" dirty="0">
                <a:solidFill>
                  <a:srgbClr val="A4001F"/>
                </a:solidFill>
                <a:latin typeface="Arial" panose="020B0604020202020204" pitchFamily="34" charset="0"/>
              </a:rPr>
              <a:t>Hilfe!</a:t>
            </a:r>
            <a:endParaRPr lang="de-DE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13179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8" y="943583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b="1" dirty="0" smtClean="0">
                <a:solidFill>
                  <a:srgbClr val="2190AB"/>
                </a:solidFill>
              </a:rPr>
              <a:t>Was hat Ernährung mit Politik zu tun?</a:t>
            </a:r>
            <a:endParaRPr lang="de-DE" sz="2600" b="1" dirty="0" smtClean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85461" y="3848735"/>
            <a:ext cx="2033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© </a:t>
            </a:r>
            <a:r>
              <a:rPr lang="de-DE" sz="1000" dirty="0" smtClean="0"/>
              <a:t>Deutsche Welthungerhilfe e. V</a:t>
            </a:r>
            <a:endParaRPr lang="de-AT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2799302" y="4244164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pic>
        <p:nvPicPr>
          <p:cNvPr id="7" name="Grafik 6" descr="PmQCM0HhJCyAt0HK-choro-whi-2020-deutsch-f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916" y="1396601"/>
            <a:ext cx="3269512" cy="24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u="sng" dirty="0" smtClean="0">
                <a:solidFill>
                  <a:srgbClr val="2190AB"/>
                </a:solidFill>
              </a:rPr>
              <a:t>HUNGER UND </a:t>
            </a:r>
            <a:r>
              <a:rPr lang="de-DE" sz="2000" u="sng" dirty="0" smtClean="0">
                <a:solidFill>
                  <a:srgbClr val="2190AB"/>
                </a:solidFill>
              </a:rPr>
              <a:t>WELTERNÄHRUNG</a:t>
            </a:r>
            <a:endParaRPr lang="de-DE" sz="1100" u="sng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  <p:pic>
        <p:nvPicPr>
          <p:cNvPr id="6" name="Grafik 5" descr="csm_DWS__690_Millionen_hungern_2__c__Parlamentsdirektion__PT_94d8340d6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744" y="1098000"/>
            <a:ext cx="4506000" cy="31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1114</Words>
  <Application>Microsoft Office PowerPoint</Application>
  <PresentationFormat>Bildschirmpräsentation (16:9)</PresentationFormat>
  <Paragraphs>143</Paragraphs>
  <Slides>21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Lucida Grande</vt:lpstr>
      <vt:lpstr>Symbol</vt:lpstr>
      <vt:lpstr>Times New Roman</vt:lpstr>
      <vt:lpstr>Wingdings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Woraus besteht unsere Nahrung?</vt:lpstr>
      <vt:lpstr>Ernährung und Gesundheit</vt:lpstr>
      <vt:lpstr>Wenn Essen krank macht: Essstörungen</vt:lpstr>
      <vt:lpstr>PowerPoint-Präsentation</vt:lpstr>
      <vt:lpstr>HUNGER UND WELTERNÄHRUNG</vt:lpstr>
      <vt:lpstr>Hunger hat viele Gesichter</vt:lpstr>
      <vt:lpstr>Warum müssen Menschen hungern?</vt:lpstr>
      <vt:lpstr>Ernährungssicherheit: Wie kann der weltweite Hunger bekämpft werden?</vt:lpstr>
      <vt:lpstr>Zukunft der Ernährung</vt:lpstr>
      <vt:lpstr>Die Lebensmittelproduktion belastet die Umwelt</vt:lpstr>
      <vt:lpstr>Welche Strategien braucht es, um die Welt in Zukunft gesund zu ernähren?</vt:lpstr>
      <vt:lpstr>Tipps für deinen nachhaltigen Umgang mit Nahrungsmitteln</vt:lpstr>
      <vt:lpstr>PowerPoint-Präsentation</vt:lpstr>
      <vt:lpstr>Lebensmittelsicherheit und Lebensmittelkennzeichnung </vt:lpstr>
      <vt:lpstr>Wichtige Pflichtangaben bei der Lebensmittelkennzeichnung</vt:lpstr>
      <vt:lpstr>Mindesthaltbarkeitsdatum und Verbrauchsdatum – Was ist der Unterschied?</vt:lpstr>
      <vt:lpstr>Diskussionsfragen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Brunner Harald, MSc</cp:lastModifiedBy>
  <cp:revision>292</cp:revision>
  <dcterms:created xsi:type="dcterms:W3CDTF">2019-11-13T13:23:08Z</dcterms:created>
  <dcterms:modified xsi:type="dcterms:W3CDTF">2023-01-25T13:37:59Z</dcterms:modified>
</cp:coreProperties>
</file>