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0"/>
  </p:notesMasterIdLst>
  <p:handoutMasterIdLst>
    <p:handoutMasterId r:id="rId51"/>
  </p:handoutMasterIdLst>
  <p:sldIdLst>
    <p:sldId id="270" r:id="rId2"/>
    <p:sldId id="341" r:id="rId3"/>
    <p:sldId id="439" r:id="rId4"/>
    <p:sldId id="409" r:id="rId5"/>
    <p:sldId id="430" r:id="rId6"/>
    <p:sldId id="419" r:id="rId7"/>
    <p:sldId id="432" r:id="rId8"/>
    <p:sldId id="470" r:id="rId9"/>
    <p:sldId id="471" r:id="rId10"/>
    <p:sldId id="441" r:id="rId11"/>
    <p:sldId id="440" r:id="rId12"/>
    <p:sldId id="429" r:id="rId13"/>
    <p:sldId id="438" r:id="rId14"/>
    <p:sldId id="442" r:id="rId15"/>
    <p:sldId id="443" r:id="rId16"/>
    <p:sldId id="444" r:id="rId17"/>
    <p:sldId id="445" r:id="rId18"/>
    <p:sldId id="446" r:id="rId19"/>
    <p:sldId id="448" r:id="rId20"/>
    <p:sldId id="437" r:id="rId21"/>
    <p:sldId id="481" r:id="rId22"/>
    <p:sldId id="451" r:id="rId23"/>
    <p:sldId id="483" r:id="rId24"/>
    <p:sldId id="455" r:id="rId25"/>
    <p:sldId id="484" r:id="rId26"/>
    <p:sldId id="459" r:id="rId27"/>
    <p:sldId id="456" r:id="rId28"/>
    <p:sldId id="457" r:id="rId29"/>
    <p:sldId id="452" r:id="rId30"/>
    <p:sldId id="460" r:id="rId31"/>
    <p:sldId id="453" r:id="rId32"/>
    <p:sldId id="458" r:id="rId33"/>
    <p:sldId id="461" r:id="rId34"/>
    <p:sldId id="462" r:id="rId35"/>
    <p:sldId id="463" r:id="rId36"/>
    <p:sldId id="464" r:id="rId37"/>
    <p:sldId id="467" r:id="rId38"/>
    <p:sldId id="466" r:id="rId39"/>
    <p:sldId id="468" r:id="rId40"/>
    <p:sldId id="472" r:id="rId41"/>
    <p:sldId id="473" r:id="rId42"/>
    <p:sldId id="475" r:id="rId43"/>
    <p:sldId id="474" r:id="rId44"/>
    <p:sldId id="479" r:id="rId45"/>
    <p:sldId id="480" r:id="rId46"/>
    <p:sldId id="476" r:id="rId47"/>
    <p:sldId id="477" r:id="rId48"/>
    <p:sldId id="478" r:id="rId4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214283"/>
    <a:srgbClr val="CCECFF"/>
    <a:srgbClr val="FFCC00"/>
    <a:srgbClr val="01B0FF"/>
    <a:srgbClr val="B7E9FF"/>
    <a:srgbClr val="0099FF"/>
    <a:srgbClr val="DBDBED"/>
    <a:srgbClr val="FFF5E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4660" autoAdjust="0"/>
  </p:normalViewPr>
  <p:slideViewPr>
    <p:cSldViewPr>
      <p:cViewPr>
        <p:scale>
          <a:sx n="100" d="100"/>
          <a:sy n="100" d="100"/>
        </p:scale>
        <p:origin x="-3864" y="-20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20.12.2013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73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20.12.2013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2" tIns="47420" rIns="94842" bIns="474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3750"/>
          </a:xfrm>
          <a:prstGeom prst="rect">
            <a:avLst/>
          </a:prstGeom>
        </p:spPr>
        <p:txBody>
          <a:bodyPr vert="horz" lIns="94842" tIns="47420" rIns="94842" bIns="474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272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emokratiewebstatt.a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emokratiewebstatt.at/thema/thema-wem-gehoert-der-weltraum/satelliten-und-sonden-erforschen-uebermitteln-und-ueberwachen/weltraummuell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1268413"/>
            <a:ext cx="6696099" cy="1884362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Wem gehört der Weltraum?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00438"/>
            <a:ext cx="6767513" cy="1752600"/>
          </a:xfrm>
        </p:spPr>
        <p:txBody>
          <a:bodyPr/>
          <a:lstStyle/>
          <a:p>
            <a:pPr eaLnBrk="1" hangingPunct="1"/>
            <a:r>
              <a:rPr lang="de-DE" dirty="0" smtClean="0"/>
              <a:t>Materialien zur Politischen Bildung von Kindern und Jugendlichen</a:t>
            </a:r>
            <a:endParaRPr lang="de-AT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5013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235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Das Bild des Universums heute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74848" y="1124744"/>
            <a:ext cx="8229600" cy="417646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Die Erde ist Teil unseres </a:t>
            </a:r>
            <a:r>
              <a:rPr lang="de-DE" sz="2400" b="1" kern="0" dirty="0" smtClean="0">
                <a:latin typeface="+mn-lt"/>
              </a:rPr>
              <a:t>Sonnensystems</a:t>
            </a:r>
            <a:r>
              <a:rPr lang="de-DE" sz="2400" kern="0" dirty="0" smtClean="0">
                <a:latin typeface="+mn-lt"/>
              </a:rPr>
              <a:t>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(Sonne, 8 Planeten und Kleinplaneten mit Monden, Asteroiden, Kometen und anderen Kleinkörpern).</a:t>
            </a:r>
            <a:br>
              <a:rPr lang="de-DE" sz="2400" kern="0" dirty="0" smtClean="0">
                <a:latin typeface="+mn-lt"/>
              </a:rPr>
            </a:br>
            <a:endParaRPr lang="de-DE" sz="1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Das Sonnensystem ist Teil eines </a:t>
            </a:r>
            <a:r>
              <a:rPr lang="de-DE" sz="2400" b="1" kern="0" dirty="0" smtClean="0">
                <a:latin typeface="+mn-lt"/>
              </a:rPr>
              <a:t>Sternsystems </a:t>
            </a:r>
            <a:br>
              <a:rPr lang="de-DE" sz="2400" b="1" kern="0" dirty="0" smtClean="0">
                <a:latin typeface="+mn-lt"/>
              </a:rPr>
            </a:br>
            <a:r>
              <a:rPr lang="de-DE" sz="2400" b="1" kern="0" dirty="0" smtClean="0">
                <a:latin typeface="+mn-lt"/>
              </a:rPr>
              <a:t>(= Galaxie</a:t>
            </a:r>
            <a:r>
              <a:rPr lang="de-DE" sz="2400" b="1" kern="0" dirty="0" smtClean="0">
                <a:latin typeface="+mn-lt"/>
              </a:rPr>
              <a:t>)</a:t>
            </a:r>
            <a:r>
              <a:rPr lang="de-DE" sz="2400" kern="0" dirty="0" smtClean="0">
                <a:latin typeface="+mn-lt"/>
              </a:rPr>
              <a:t>, unser Sternsystem </a:t>
            </a:r>
            <a:r>
              <a:rPr lang="de-DE" sz="2400" kern="0" dirty="0" smtClean="0">
                <a:latin typeface="+mn-lt"/>
              </a:rPr>
              <a:t>„</a:t>
            </a:r>
            <a:r>
              <a:rPr lang="de-DE" sz="2400" b="1" kern="0" dirty="0" smtClean="0">
                <a:latin typeface="+mn-lt"/>
              </a:rPr>
              <a:t>Milchstraße</a:t>
            </a:r>
            <a:r>
              <a:rPr lang="de-DE" sz="2400" kern="0" dirty="0" smtClean="0">
                <a:latin typeface="+mn-lt"/>
              </a:rPr>
              <a:t>“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ist eine Spirale aus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über 100 Milliarden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Sternen.</a:t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pic>
        <p:nvPicPr>
          <p:cNvPr id="4098" name="Picture 2" descr="C:\Users\Franz\Documents\03-Heidi\webwerkstatt\Thema-Weltraum\Thema-Weltraum-Abbildungen\236084main_MilkyWay-full-annotat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3284984"/>
            <a:ext cx="3456384" cy="3456384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5508104" y="5589240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5664701" y="55079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C000"/>
                </a:solidFill>
              </a:rPr>
              <a:t>Sonne</a:t>
            </a:r>
            <a:endParaRPr lang="de-AT" dirty="0">
              <a:solidFill>
                <a:srgbClr val="FFC000"/>
              </a:solidFill>
            </a:endParaRP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619672" y="6525924"/>
            <a:ext cx="22322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Darstellung der Milchstraße, Foto: (c ) NASA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Das Bild des Universums heute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23528" y="1196851"/>
            <a:ext cx="8497192" cy="453640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Die Milchstraße ist nur eine unter unzähligen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Galaxien, heute sind über 100 Milliarden dieser Sternsysteme im </a:t>
            </a:r>
            <a:r>
              <a:rPr lang="de-DE" sz="2400" b="1" kern="0" dirty="0" smtClean="0">
                <a:latin typeface="+mn-lt"/>
              </a:rPr>
              <a:t>Universum</a:t>
            </a:r>
            <a:r>
              <a:rPr lang="de-DE" sz="2400" kern="0" dirty="0" smtClean="0">
                <a:latin typeface="+mn-lt"/>
              </a:rPr>
              <a:t> bekannt.</a:t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Das Universum dehnt sich aus – die Galaxien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entfernen sich beständig voneinander.</a:t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Das gängigste Gedankenmodell zum Ursprung des Universums: </a:t>
            </a:r>
            <a:r>
              <a:rPr lang="de-DE" sz="2400" b="1" kern="0" dirty="0" smtClean="0">
                <a:latin typeface="+mn-lt"/>
              </a:rPr>
              <a:t>Urknall-Theorie</a:t>
            </a:r>
            <a:r>
              <a:rPr lang="de-DE" sz="2400" kern="0" dirty="0" smtClean="0">
                <a:latin typeface="+mn-lt"/>
              </a:rPr>
              <a:t>: Am Anfang war alles </a:t>
            </a:r>
            <a:r>
              <a:rPr lang="de-DE" sz="2400" kern="0" dirty="0" smtClean="0">
                <a:latin typeface="+mn-lt"/>
              </a:rPr>
              <a:t>– Materie/Energie – an </a:t>
            </a:r>
            <a:r>
              <a:rPr lang="de-DE" sz="2400" kern="0" dirty="0" smtClean="0">
                <a:latin typeface="+mn-lt"/>
              </a:rPr>
              <a:t>einem Punkt konzentriert und bewegt sich seit rund </a:t>
            </a:r>
            <a:r>
              <a:rPr lang="de-DE" sz="2400" kern="0" dirty="0" smtClean="0">
                <a:latin typeface="+mn-lt"/>
              </a:rPr>
              <a:t>14 </a:t>
            </a:r>
            <a:r>
              <a:rPr lang="de-DE" sz="2400" kern="0" dirty="0" smtClean="0">
                <a:latin typeface="+mn-lt"/>
              </a:rPr>
              <a:t>Milliarden Jahren auseinander.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sp>
        <p:nvSpPr>
          <p:cNvPr id="6" name="Inhaltsplatzhalter 11"/>
          <p:cNvSpPr txBox="1">
            <a:spLocks/>
          </p:cNvSpPr>
          <p:nvPr/>
        </p:nvSpPr>
        <p:spPr>
          <a:xfrm>
            <a:off x="467544" y="5733256"/>
            <a:ext cx="6552728" cy="10081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>Schon gewusst? Sterne sind Sonnen, d.h. jeder 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Stern, den du am Nachthimmel siehst, ist eine Sonne, 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und viele davon werden von Planeten umkreist!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64" y="188640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Übung: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395536" y="1268412"/>
            <a:ext cx="8794304" cy="48248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2400" b="1" dirty="0" smtClean="0">
                <a:solidFill>
                  <a:srgbClr val="A50021"/>
                </a:solidFill>
              </a:rPr>
              <a:t>Kannst du dir vorstellen, dass sich das Universum ausdehnt und sich alle Galaxien voneinander entfernen?</a:t>
            </a:r>
            <a:endParaRPr lang="de-DE" sz="2400" b="1" dirty="0" smtClean="0"/>
          </a:p>
          <a:p>
            <a:pPr marL="363538" lvl="1" indent="0">
              <a:spcBef>
                <a:spcPts val="600"/>
              </a:spcBef>
              <a:buNone/>
              <a:tabLst>
                <a:tab pos="446088" algn="l"/>
              </a:tabLst>
            </a:pPr>
            <a:r>
              <a:rPr lang="de-DE" sz="2000" b="1" dirty="0" smtClean="0"/>
              <a:t>Es gibt ein anschauliches Experiment dafür.</a:t>
            </a:r>
            <a:br>
              <a:rPr lang="de-DE" sz="2000" b="1" dirty="0" smtClean="0"/>
            </a:br>
            <a:r>
              <a:rPr lang="de-DE" sz="2000" b="1" dirty="0" smtClean="0"/>
              <a:t>Du brauchst dazu einen Luftballon und einen Filzstift.</a:t>
            </a:r>
          </a:p>
          <a:p>
            <a:pPr marL="901700" lvl="1" indent="1588">
              <a:spcBef>
                <a:spcPts val="600"/>
              </a:spcBef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Blas den Luftballon ein wenig auf, dass die Hülle gefüllt ist.</a:t>
            </a:r>
          </a:p>
          <a:p>
            <a:pPr marL="901700" lvl="1" indent="1588">
              <a:spcBef>
                <a:spcPts val="600"/>
              </a:spcBef>
              <a:buNone/>
            </a:pPr>
            <a:endParaRPr lang="de-DE" sz="2000" dirty="0" smtClean="0"/>
          </a:p>
          <a:p>
            <a:pPr marL="1076325" lvl="1" indent="1588" defTabSz="984250">
              <a:spcBef>
                <a:spcPts val="600"/>
              </a:spcBef>
              <a:buNone/>
            </a:pPr>
            <a:r>
              <a:rPr lang="de-DE" sz="2000" dirty="0" smtClean="0"/>
              <a:t>Male Punkte auf den Ballon; diese sind </a:t>
            </a:r>
            <a:br>
              <a:rPr lang="de-DE" sz="2000" dirty="0" smtClean="0"/>
            </a:br>
            <a:r>
              <a:rPr lang="de-DE" sz="2000" dirty="0" smtClean="0"/>
              <a:t>unsere Galaxien, der Ballon ist </a:t>
            </a:r>
            <a:br>
              <a:rPr lang="de-DE" sz="2000" dirty="0" smtClean="0"/>
            </a:br>
            <a:r>
              <a:rPr lang="de-DE" sz="2000" dirty="0" smtClean="0"/>
              <a:t>das Universum.</a:t>
            </a:r>
          </a:p>
          <a:p>
            <a:pPr marL="901700" lvl="1" indent="158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r>
              <a:rPr lang="de-DE" sz="2000" dirty="0" smtClean="0"/>
              <a:t>Nun blas den Ballon ganz auf. Du wirst sehen,</a:t>
            </a:r>
            <a:br>
              <a:rPr lang="de-DE" sz="2000" dirty="0" smtClean="0"/>
            </a:br>
            <a:r>
              <a:rPr lang="de-DE" sz="2000" dirty="0" smtClean="0"/>
              <a:t>alle Punkte entfernen sich voneinander – </a:t>
            </a:r>
            <a:br>
              <a:rPr lang="de-DE" sz="2000" dirty="0" smtClean="0"/>
            </a:br>
            <a:r>
              <a:rPr lang="de-DE" sz="2000" dirty="0" smtClean="0"/>
              <a:t>so wie die Galaxien seit Milliarden Jahren.  </a:t>
            </a:r>
          </a:p>
          <a:p>
            <a:endParaRPr lang="de-DE" sz="2400" b="1" dirty="0" smtClean="0">
              <a:solidFill>
                <a:srgbClr val="A50021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2050" name="Picture 2" descr="C:\Users\Franz\Documents\03-Heidi\webwerkstatt\Thema-Weltraum\Thema-Weltraum-Abbildungen\universum-ballon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852936"/>
            <a:ext cx="682010" cy="936104"/>
          </a:xfrm>
          <a:prstGeom prst="rect">
            <a:avLst/>
          </a:prstGeom>
          <a:noFill/>
        </p:spPr>
      </p:pic>
      <p:pic>
        <p:nvPicPr>
          <p:cNvPr id="2051" name="Picture 3" descr="C:\Users\Franz\Documents\03-Heidi\webwerkstatt\Thema-Weltraum\Thema-Weltraum-Abbildungen\universum-ballon-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781968"/>
            <a:ext cx="792088" cy="1087192"/>
          </a:xfrm>
          <a:prstGeom prst="rect">
            <a:avLst/>
          </a:prstGeom>
          <a:noFill/>
        </p:spPr>
      </p:pic>
      <p:pic>
        <p:nvPicPr>
          <p:cNvPr id="2052" name="Picture 4" descr="C:\Users\Franz\Documents\03-Heidi\webwerkstatt\Thema-Weltraum\Thema-Weltraum-Abbildungen\universum-ballon-3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0127">
            <a:off x="6054570" y="3505855"/>
            <a:ext cx="2398531" cy="3402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Mensch und Weltraum</a:t>
            </a:r>
            <a:endParaRPr lang="de-DE" sz="4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Der Traum vom Flug ins All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288" y="1196752"/>
            <a:ext cx="7561088" cy="566124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Raketen (als Waffen) waren schon seit dem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Mittelalter bekannt.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Schon vor rund hundert Jahren gab es erste Pläne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von Raketen für den Raumflug – diese </a:t>
            </a:r>
            <a:r>
              <a:rPr lang="de-AT" sz="2400" dirty="0" smtClean="0"/>
              <a:t>wurden </a:t>
            </a:r>
            <a:br>
              <a:rPr lang="de-AT" sz="2400" dirty="0" smtClean="0"/>
            </a:br>
            <a:r>
              <a:rPr lang="de-AT" sz="2400" dirty="0" smtClean="0"/>
              <a:t>jedoch nicht ernst genommen.</a:t>
            </a: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Mit Wernher von Brauns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Raketenversuchen wurde das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Militär auf die Flugkörper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aufmerksam, und Raketen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wurden als „Wunderwaffe“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des 2. Weltkriegs bezeichnet –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jedoch kaum eingesetzt.</a:t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pic>
        <p:nvPicPr>
          <p:cNvPr id="37890" name="Picture 2" descr="http://upload.wikimedia.org/wikipedia/commons/3/3c/Bundesarchiv_Bild_141-1880%2C_Peenem%C3%BCnde%2C_Start_einer_V2.jpg"/>
          <p:cNvPicPr>
            <a:picLocks noChangeAspect="1" noChangeArrowheads="1"/>
          </p:cNvPicPr>
          <p:nvPr/>
        </p:nvPicPr>
        <p:blipFill>
          <a:blip r:embed="rId3" cstate="screen"/>
          <a:srcRect l="9302" r="6977"/>
          <a:stretch>
            <a:fillRect/>
          </a:stretch>
        </p:blipFill>
        <p:spPr bwMode="auto">
          <a:xfrm>
            <a:off x="5148064" y="3375156"/>
            <a:ext cx="2109483" cy="3294204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7200800" y="5394702"/>
            <a:ext cx="1979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dirty="0" smtClean="0"/>
              <a:t>Start einer A4/V2 vom Prüfstand, 1943 </a:t>
            </a:r>
            <a:r>
              <a:rPr lang="de-AT" sz="800" dirty="0" smtClean="0"/>
              <a:t/>
            </a:r>
            <a:br>
              <a:rPr lang="de-AT" sz="800" dirty="0" smtClean="0"/>
            </a:br>
            <a:r>
              <a:rPr lang="de-AT" sz="800" dirty="0" smtClean="0"/>
              <a:t>Foto: cc Bundesarchiv, Bild 141-1880 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4307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AT" sz="2400" dirty="0" smtClean="0"/>
              <a:t>Nach dem 2. Weltkrieg wurde die Weltraumtechnik</a:t>
            </a:r>
            <a:br>
              <a:rPr lang="de-AT" sz="2400" dirty="0" smtClean="0"/>
            </a:br>
            <a:r>
              <a:rPr lang="de-AT" sz="2400" dirty="0" smtClean="0"/>
              <a:t>Teil des Machtkampfs der Supermächte </a:t>
            </a:r>
            <a:br>
              <a:rPr lang="de-AT" sz="2400" dirty="0" smtClean="0"/>
            </a:br>
            <a:r>
              <a:rPr lang="de-AT" sz="2400" dirty="0" smtClean="0"/>
              <a:t>USA und UdSSR.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Bessere Technik sollte die Überlegenheit zeigen, </a:t>
            </a:r>
            <a:br>
              <a:rPr lang="de-AT" sz="2400" dirty="0" smtClean="0"/>
            </a:br>
            <a:r>
              <a:rPr lang="de-AT" sz="2400" dirty="0" smtClean="0"/>
              <a:t>aber Raketen </a:t>
            </a:r>
            <a:r>
              <a:rPr lang="de-AT" sz="2400" dirty="0" smtClean="0"/>
              <a:t>sollten </a:t>
            </a:r>
            <a:r>
              <a:rPr lang="de-AT" sz="2400" dirty="0" smtClean="0"/>
              <a:t>auch als Waffen verwendet </a:t>
            </a:r>
            <a:br>
              <a:rPr lang="de-AT" sz="2400" dirty="0" smtClean="0"/>
            </a:br>
            <a:r>
              <a:rPr lang="de-AT" sz="2400" dirty="0" smtClean="0"/>
              <a:t>werden.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Damit begann mit dem Ende der 1950er Jahre ein Wettlauf ins All.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Denn – so dachten die Machthaber – wer zuerst dort ist, kann auch Besitzansprüche stellen.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Wettlauf in den Weltraum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AT" sz="32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235"/>
            <a:ext cx="8207375" cy="1152525"/>
          </a:xfrm>
        </p:spPr>
        <p:txBody>
          <a:bodyPr/>
          <a:lstStyle/>
          <a:p>
            <a:r>
              <a:rPr lang="de-DE" sz="3200" dirty="0" smtClean="0"/>
              <a:t>Schlag auf Schlag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3240360"/>
          </a:xfrm>
        </p:spPr>
        <p:txBody>
          <a:bodyPr/>
          <a:lstStyle/>
          <a:p>
            <a:r>
              <a:rPr lang="de-DE" sz="2400" dirty="0" smtClean="0">
                <a:solidFill>
                  <a:srgbClr val="C00000"/>
                </a:solidFill>
              </a:rPr>
              <a:t>1957</a:t>
            </a:r>
            <a:r>
              <a:rPr lang="de-DE" sz="2400" dirty="0" smtClean="0"/>
              <a:t>: Der UdSSR gelang </a:t>
            </a:r>
            <a:br>
              <a:rPr lang="de-DE" sz="2400" dirty="0" smtClean="0"/>
            </a:br>
            <a:r>
              <a:rPr lang="de-DE" sz="2400" dirty="0" smtClean="0"/>
              <a:t>der Start des ersten Satelliten Sputnik. </a:t>
            </a:r>
            <a:br>
              <a:rPr lang="de-DE" sz="2400" dirty="0" smtClean="0"/>
            </a:br>
            <a:r>
              <a:rPr lang="de-DE" sz="2400" dirty="0" smtClean="0"/>
              <a:t>Mit der Hündin </a:t>
            </a:r>
            <a:r>
              <a:rPr lang="de-DE" sz="2400" dirty="0" err="1" smtClean="0"/>
              <a:t>Laika</a:t>
            </a:r>
            <a:r>
              <a:rPr lang="de-DE" sz="2400" dirty="0" smtClean="0"/>
              <a:t> wurde auch das erste </a:t>
            </a:r>
            <a:br>
              <a:rPr lang="de-DE" sz="2400" dirty="0" smtClean="0"/>
            </a:br>
            <a:r>
              <a:rPr lang="de-DE" sz="2400" dirty="0" smtClean="0"/>
              <a:t>Lebewesen in den Weltraum befördert. 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1959</a:t>
            </a:r>
            <a:r>
              <a:rPr lang="de-DE" sz="2400" dirty="0" smtClean="0"/>
              <a:t>: Eine USA-Rakete brachte den </a:t>
            </a:r>
            <a:br>
              <a:rPr lang="de-DE" sz="2400" dirty="0" smtClean="0"/>
            </a:br>
            <a:r>
              <a:rPr lang="de-DE" sz="2400" dirty="0" smtClean="0"/>
              <a:t>Rhesusaffen SAM in 88 km Höhe. 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1959</a:t>
            </a:r>
            <a:r>
              <a:rPr lang="de-DE" sz="2400" dirty="0" smtClean="0"/>
              <a:t>: Eine Sonde der UdSSR umkreiste </a:t>
            </a:r>
            <a:br>
              <a:rPr lang="de-DE" sz="2400" dirty="0" smtClean="0"/>
            </a:br>
            <a:r>
              <a:rPr lang="de-DE" sz="2400" dirty="0" smtClean="0"/>
              <a:t>erstmalig den Mond. </a:t>
            </a:r>
          </a:p>
          <a:p>
            <a:pPr>
              <a:buFont typeface="Wingdings" pitchFamily="2" charset="2"/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1026" name="Picture 2" descr="C:\Users\Franz\Documents\03-Heidi\webwerkstatt\Thema-Weltraum\Thema-Weltraum-Abbildungen\Sputnik_asm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25551" y="47526"/>
            <a:ext cx="1930625" cy="1581274"/>
          </a:xfrm>
          <a:prstGeom prst="rect">
            <a:avLst/>
          </a:prstGeom>
          <a:noFill/>
        </p:spPr>
      </p:pic>
      <p:pic>
        <p:nvPicPr>
          <p:cNvPr id="1028" name="Picture 4" descr="C:\Users\Franz\Documents\03-Heidi\webwerkstatt\Thema-Weltraum\Thema-Weltraum-Abbildungen\Monkey_Sam_Before_The_Flight_On_Little_Joe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2708920"/>
            <a:ext cx="2330146" cy="2592288"/>
          </a:xfrm>
          <a:prstGeom prst="rect">
            <a:avLst/>
          </a:prstGeom>
          <a:noFill/>
        </p:spPr>
      </p:pic>
      <p:sp>
        <p:nvSpPr>
          <p:cNvPr id="11" name="Inhaltsplatzhalter 11"/>
          <p:cNvSpPr txBox="1">
            <a:spLocks/>
          </p:cNvSpPr>
          <p:nvPr/>
        </p:nvSpPr>
        <p:spPr>
          <a:xfrm>
            <a:off x="539552" y="5301208"/>
            <a:ext cx="583264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50021"/>
            </a:solidFill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>Satellit Sputnik löste in der westlichen Welt einen Schock aus: man begriff, dass die UdSSR Raketen </a:t>
            </a:r>
            <a:r>
              <a:rPr lang="de-DE" sz="2000" kern="0" dirty="0" smtClean="0">
                <a:latin typeface="+mn-lt"/>
              </a:rPr>
              <a:t>besaß, </a:t>
            </a:r>
            <a:r>
              <a:rPr lang="de-DE" sz="2000" kern="0" dirty="0" smtClean="0">
                <a:latin typeface="+mn-lt"/>
              </a:rPr>
              <a:t>die (mit Sprengköpfen) jeden Fleck auf der Erde erreichen konnten!</a:t>
            </a: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5076056" y="836712"/>
            <a:ext cx="16561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err="1" smtClean="0"/>
              <a:t>Sputnikmodell</a:t>
            </a:r>
            <a:r>
              <a:rPr lang="de-AT" sz="800" dirty="0" smtClean="0"/>
              <a:t>, Foto: (c ) NASA</a:t>
            </a:r>
            <a:endParaRPr lang="de-AT" sz="800" dirty="0"/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7020272" y="5301208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Astronaut SAM vor dem Start, Foto: (c) NASA-JSC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235"/>
            <a:ext cx="8207375" cy="1152525"/>
          </a:xfrm>
        </p:spPr>
        <p:txBody>
          <a:bodyPr/>
          <a:lstStyle/>
          <a:p>
            <a:pPr eaLnBrk="1" hangingPunct="1"/>
            <a:r>
              <a:rPr lang="de-DE" sz="3200" dirty="0" smtClean="0"/>
              <a:t>Schlag auf Schlag</a:t>
            </a:r>
            <a:endParaRPr lang="de-AT" sz="3200" dirty="0" smtClean="0"/>
          </a:p>
        </p:txBody>
      </p:sp>
      <p:sp>
        <p:nvSpPr>
          <p:cNvPr id="26" name="Inhaltsplatzhalter 11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392488"/>
          </a:xfrm>
        </p:spPr>
        <p:txBody>
          <a:bodyPr/>
          <a:lstStyle/>
          <a:p>
            <a:r>
              <a:rPr lang="de-DE" sz="2400" dirty="0" smtClean="0">
                <a:solidFill>
                  <a:srgbClr val="C00000"/>
                </a:solidFill>
              </a:rPr>
              <a:t>1961</a:t>
            </a:r>
            <a:r>
              <a:rPr lang="de-DE" sz="2400" dirty="0" smtClean="0"/>
              <a:t>: Mit Juri Gagarin (UdSSR)</a:t>
            </a:r>
            <a:br>
              <a:rPr lang="de-DE" sz="2400" dirty="0" smtClean="0"/>
            </a:br>
            <a:r>
              <a:rPr lang="de-DE" sz="2400" dirty="0" smtClean="0"/>
              <a:t>umkreiste der erste Mensch </a:t>
            </a:r>
            <a:br>
              <a:rPr lang="de-DE" sz="2400" dirty="0" smtClean="0"/>
            </a:br>
            <a:r>
              <a:rPr lang="de-DE" sz="2400" dirty="0" smtClean="0"/>
              <a:t>die Erde. 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1962</a:t>
            </a:r>
            <a:r>
              <a:rPr lang="de-DE" sz="2400" dirty="0" smtClean="0"/>
              <a:t>: Auch die USA schaffte </a:t>
            </a:r>
            <a:br>
              <a:rPr lang="de-DE" sz="2400" dirty="0" smtClean="0"/>
            </a:br>
            <a:r>
              <a:rPr lang="de-DE" sz="2400" dirty="0" smtClean="0"/>
              <a:t>mit Astronaut John Glenn </a:t>
            </a:r>
            <a:br>
              <a:rPr lang="de-DE" sz="2400" dirty="0" smtClean="0"/>
            </a:br>
            <a:r>
              <a:rPr lang="de-DE" sz="2400" dirty="0" smtClean="0"/>
              <a:t>Erdumrundungen.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1966</a:t>
            </a:r>
            <a:r>
              <a:rPr lang="de-DE" sz="2400" dirty="0" smtClean="0"/>
              <a:t>: Die sowjetische Sonde </a:t>
            </a:r>
            <a:br>
              <a:rPr lang="de-DE" sz="2400" dirty="0" smtClean="0"/>
            </a:br>
            <a:r>
              <a:rPr lang="de-DE" sz="2400" dirty="0" smtClean="0"/>
              <a:t>Luna 9 landete weich auf dem Mond </a:t>
            </a:r>
            <a:br>
              <a:rPr lang="de-DE" sz="2400" dirty="0" smtClean="0"/>
            </a:br>
            <a:r>
              <a:rPr lang="de-DE" sz="2400" dirty="0" smtClean="0"/>
              <a:t>(davor über 10 Fehlversuche).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1969</a:t>
            </a:r>
            <a:r>
              <a:rPr lang="de-DE" sz="2400" dirty="0" smtClean="0"/>
              <a:t>: Der USA gelang mit</a:t>
            </a:r>
            <a:br>
              <a:rPr lang="de-DE" sz="2400" dirty="0" smtClean="0"/>
            </a:br>
            <a:r>
              <a:rPr lang="de-DE" sz="2400" dirty="0" smtClean="0"/>
              <a:t>Apollo 11 die erste bemannte </a:t>
            </a:r>
            <a:br>
              <a:rPr lang="de-DE" sz="2400" dirty="0" smtClean="0"/>
            </a:br>
            <a:r>
              <a:rPr lang="de-DE" sz="2400" dirty="0" smtClean="0"/>
              <a:t>Mondlandung.</a:t>
            </a:r>
          </a:p>
          <a:p>
            <a:pPr>
              <a:buFont typeface="Wingdings" pitchFamily="2" charset="2"/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2051" name="Picture 3" descr="C:\Users\Franz\Documents\03-Heidi\webwerkstatt\Thema-Weltraum\Thema-Weltraum-Abbildungen\Convert_ru_kosmos077-gagari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57061">
            <a:off x="5595993" y="291599"/>
            <a:ext cx="1977946" cy="2848444"/>
          </a:xfrm>
          <a:prstGeom prst="rect">
            <a:avLst/>
          </a:prstGeom>
          <a:noFill/>
        </p:spPr>
      </p:pic>
      <p:pic>
        <p:nvPicPr>
          <p:cNvPr id="1026" name="Picture 2" descr="C:\Users\Franz\Documents\03-Heidi\webwerkstatt\Thema-Weltraum\Thema-Weltraum-Abbildungen\Neil_Armstrong_in_sui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4418046"/>
            <a:ext cx="1872207" cy="2367946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220072" y="320426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Postkarte mit </a:t>
            </a:r>
            <a:br>
              <a:rPr lang="de-AT" sz="800" dirty="0" smtClean="0"/>
            </a:br>
            <a:r>
              <a:rPr lang="de-AT" sz="800" dirty="0" smtClean="0"/>
              <a:t>Sonderstempel und Unterschrift </a:t>
            </a:r>
            <a:r>
              <a:rPr lang="de-AT" sz="800" dirty="0" err="1" smtClean="0"/>
              <a:t>Gagarins</a:t>
            </a:r>
            <a:r>
              <a:rPr lang="de-AT" sz="800" dirty="0" smtClean="0"/>
              <a:t>, </a:t>
            </a:r>
            <a:br>
              <a:rPr lang="de-AT" sz="800" dirty="0" smtClean="0"/>
            </a:br>
            <a:r>
              <a:rPr lang="de-AT" sz="800" dirty="0" smtClean="0"/>
              <a:t>Foto: (c) USSR-Regierung / </a:t>
            </a:r>
            <a:r>
              <a:rPr lang="de-AT" sz="800" dirty="0" err="1" smtClean="0"/>
              <a:t>Slg</a:t>
            </a:r>
            <a:r>
              <a:rPr lang="de-AT" sz="800" dirty="0" smtClean="0"/>
              <a:t>. </a:t>
            </a:r>
            <a:r>
              <a:rPr lang="de-AT" sz="800" dirty="0" err="1" smtClean="0"/>
              <a:t>Anizotropia</a:t>
            </a:r>
            <a:endParaRPr lang="de-AT" sz="800" dirty="0"/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2267744" y="6165304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Der erste Mensch auf dem Mond: Neil Armstrong</a:t>
            </a:r>
            <a:br>
              <a:rPr lang="de-AT" sz="800" dirty="0" smtClean="0"/>
            </a:br>
            <a:r>
              <a:rPr lang="de-AT" sz="800" dirty="0" smtClean="0"/>
              <a:t>Foto: (c) NASA, </a:t>
            </a:r>
            <a:r>
              <a:rPr lang="de-AT" sz="800" dirty="0" err="1" smtClean="0"/>
              <a:t>W.wolny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Entspannung und neue Ziele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23528" y="1124744"/>
            <a:ext cx="82296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In den nächsten Jahren landeten sowjetische Sonden auf Mars 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und Venus. Dann verlagerte sich das Ziel der Raumfahrt der </a:t>
            </a:r>
            <a:br>
              <a:rPr lang="de-DE" sz="2000" kern="0" dirty="0" smtClean="0">
                <a:latin typeface="+mn-lt"/>
              </a:rPr>
            </a:br>
            <a:r>
              <a:rPr lang="de-DE" sz="2000" b="1" kern="0" dirty="0" smtClean="0">
                <a:latin typeface="+mn-lt"/>
              </a:rPr>
              <a:t>UdSSR</a:t>
            </a:r>
            <a:r>
              <a:rPr lang="de-DE" sz="2000" kern="0" dirty="0" smtClean="0">
                <a:latin typeface="+mn-lt"/>
              </a:rPr>
              <a:t> auf den Bau von Raumstationen – zuerst Saljut, dann Mir.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Nach Ende des erfolgreichen Apollo-Programmes 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(Mondmissionen) startete die </a:t>
            </a:r>
            <a:r>
              <a:rPr lang="de-DE" sz="2000" b="1" kern="0" dirty="0" smtClean="0">
                <a:latin typeface="+mn-lt"/>
              </a:rPr>
              <a:t>USA </a:t>
            </a: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das Shuttle-Programm (Raumfähren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für verschiedene Aufgaben), 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das 30 Jahre bis 2011 lief.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/>
              <a:t>Mit der Gründung der </a:t>
            </a:r>
            <a:r>
              <a:rPr lang="de-DE" sz="2000" b="1" kern="0" dirty="0" smtClean="0"/>
              <a:t>ESA </a:t>
            </a:r>
            <a:r>
              <a:rPr lang="de-DE" sz="2000" kern="0" dirty="0" smtClean="0"/>
              <a:t/>
            </a:r>
            <a:br>
              <a:rPr lang="de-DE" sz="2000" kern="0" dirty="0" smtClean="0"/>
            </a:br>
            <a:r>
              <a:rPr lang="de-AT" sz="2000" dirty="0" smtClean="0"/>
              <a:t>(European Space Agency) begann </a:t>
            </a:r>
            <a:br>
              <a:rPr lang="de-AT" sz="2000" dirty="0" smtClean="0"/>
            </a:br>
            <a:r>
              <a:rPr lang="de-AT" sz="2000" dirty="0" smtClean="0"/>
              <a:t>eine Zusammenarbeit in den Weltraumprojekten der </a:t>
            </a:r>
            <a:br>
              <a:rPr lang="de-AT" sz="2000" dirty="0" smtClean="0"/>
            </a:br>
            <a:r>
              <a:rPr lang="de-AT" sz="2000" dirty="0" smtClean="0"/>
              <a:t>europäischen Länder.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000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/>
              <a:t>Die Raumfahrt änderte sich zunehmend von einem </a:t>
            </a:r>
            <a:br>
              <a:rPr lang="de-DE" sz="2400" kern="0" dirty="0" smtClean="0"/>
            </a:br>
            <a:r>
              <a:rPr lang="de-DE" sz="2400" kern="0" dirty="0" smtClean="0"/>
              <a:t>Gegen- oder Nebeneinander zu einem Miteinander.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</p:txBody>
      </p:sp>
      <p:pic>
        <p:nvPicPr>
          <p:cNvPr id="2" name="Picture 2" descr="http://upload.wikimedia.org/wikipedia/commons/4/41/Space_Shuttle_Columbia_launch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529104"/>
            <a:ext cx="2520461" cy="1763992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7452320" y="386104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/>
              <a:t>Start der Raumfähre Columbia, </a:t>
            </a:r>
            <a:br>
              <a:rPr lang="de-AT" sz="800" dirty="0" smtClean="0"/>
            </a:br>
            <a:r>
              <a:rPr lang="de-AT" sz="800" dirty="0" smtClean="0"/>
              <a:t>Foto (c) NASA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Gemeinsam im All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124843"/>
            <a:ext cx="8748464" cy="424837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kern="0" dirty="0" smtClean="0">
                <a:latin typeface="+mn-lt"/>
              </a:rPr>
              <a:t>Die </a:t>
            </a:r>
            <a:r>
              <a:rPr lang="de-AT" sz="2000" b="1" kern="0" dirty="0" smtClean="0">
                <a:latin typeface="+mn-lt"/>
              </a:rPr>
              <a:t>Raumstation ISS </a:t>
            </a:r>
            <a:r>
              <a:rPr lang="de-AT" sz="2000" kern="0" dirty="0" smtClean="0">
                <a:latin typeface="+mn-lt"/>
              </a:rPr>
              <a:t>(</a:t>
            </a:r>
            <a:r>
              <a:rPr lang="de-AT" sz="2000" dirty="0" smtClean="0"/>
              <a:t>International Space Station) ist ein gemein-</a:t>
            </a:r>
            <a:br>
              <a:rPr lang="de-AT" sz="2000" dirty="0" smtClean="0"/>
            </a:br>
            <a:r>
              <a:rPr lang="de-AT" sz="2000" dirty="0" err="1" smtClean="0"/>
              <a:t>sames</a:t>
            </a:r>
            <a:r>
              <a:rPr lang="de-AT" sz="2000" dirty="0" smtClean="0"/>
              <a:t> Projekt von NASA, ESA, der russischen Raumfahrtagentur </a:t>
            </a:r>
            <a:br>
              <a:rPr lang="de-AT" sz="2000" dirty="0" smtClean="0"/>
            </a:br>
            <a:r>
              <a:rPr lang="de-AT" sz="2000" dirty="0" err="1" smtClean="0"/>
              <a:t>Roskosmos</a:t>
            </a:r>
            <a:r>
              <a:rPr lang="de-AT" sz="2000" dirty="0" smtClean="0"/>
              <a:t> sowie Kanada und Japan.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000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kern="0" dirty="0" smtClean="0">
                <a:latin typeface="+mn-lt"/>
              </a:rPr>
              <a:t>Raumstationen werden im Weltraum zusammengebaut und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dienen der Forschung und bestehen generell aus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Versuchslabor &amp; Beobachtungsbereich (Kameras, Teleskope)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Mannschaftsbereich 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Lagerbereich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Andockteil/Schleuse</a:t>
            </a:r>
          </a:p>
          <a:p>
            <a:pPr marL="182563" indent="-182563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technischen Bereiche</a:t>
            </a:r>
            <a:br>
              <a:rPr lang="de-AT" sz="2000" dirty="0" smtClean="0"/>
            </a:br>
            <a:r>
              <a:rPr lang="de-AT" sz="2000" dirty="0" smtClean="0"/>
              <a:t>Steuerantrieb, </a:t>
            </a:r>
            <a:br>
              <a:rPr lang="de-AT" sz="2000" dirty="0" smtClean="0"/>
            </a:br>
            <a:r>
              <a:rPr lang="de-AT" sz="2000" dirty="0" smtClean="0"/>
              <a:t>Sonnensegel.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800" kern="0" dirty="0" smtClean="0"/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619724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000" dirty="0" smtClean="0"/>
              <a:t>ISS mit voll </a:t>
            </a:r>
            <a:r>
              <a:rPr lang="de-AT" sz="1000" dirty="0" smtClean="0"/>
              <a:t>ausgebreiteten </a:t>
            </a:r>
            <a:r>
              <a:rPr lang="de-AT" sz="1000" dirty="0" smtClean="0"/>
              <a:t>Sonnensegeln</a:t>
            </a:r>
            <a:br>
              <a:rPr lang="de-AT" sz="1000" dirty="0" smtClean="0"/>
            </a:br>
            <a:r>
              <a:rPr lang="de-AT" sz="1000" dirty="0" smtClean="0"/>
              <a:t>Foto (c) NASA</a:t>
            </a:r>
            <a:endParaRPr lang="de-AT" sz="1000" dirty="0"/>
          </a:p>
        </p:txBody>
      </p:sp>
      <p:pic>
        <p:nvPicPr>
          <p:cNvPr id="8" name="Picture 2" descr="C:\Users\Franz\Documents\03-Heidi\webwerkstatt\Thema-Weltraum\Thema-Weltraum-Abbildungen\STS132_undocking_is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639297"/>
            <a:ext cx="4082468" cy="30300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07375" cy="1152525"/>
          </a:xfrm>
        </p:spPr>
        <p:txBody>
          <a:bodyPr/>
          <a:lstStyle/>
          <a:p>
            <a:pPr eaLnBrk="1" hangingPunct="1"/>
            <a:r>
              <a:rPr lang="de-DE" sz="2400" dirty="0" smtClean="0"/>
              <a:t>Mehr Information auf: </a:t>
            </a:r>
            <a:r>
              <a:rPr lang="de-DE" sz="2400" dirty="0" smtClean="0">
                <a:hlinkClick r:id="rId2"/>
              </a:rPr>
              <a:t>www.demokratiewebstatt.at</a:t>
            </a:r>
            <a:r>
              <a:rPr lang="de-DE" sz="2400" dirty="0" smtClean="0"/>
              <a:t> </a:t>
            </a:r>
            <a:endParaRPr lang="de-AT" sz="2400" dirty="0" smtClean="0"/>
          </a:p>
        </p:txBody>
      </p:sp>
      <p:pic>
        <p:nvPicPr>
          <p:cNvPr id="1026" name="Picture 2" descr="C:\Dokumente und Einstellungen\tucekp8\Desktop\Überblick Thema Weltra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634234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48283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Diskutiert und schreibt die Ergebnisse auf! 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AT" sz="3200" dirty="0" smtClean="0"/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457200" y="1268413"/>
            <a:ext cx="7499176" cy="44307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2400" b="1" dirty="0" smtClean="0">
                <a:solidFill>
                  <a:srgbClr val="A50021"/>
                </a:solidFill>
              </a:rPr>
              <a:t>Was wird auf Raumstationen erforscht?</a:t>
            </a:r>
            <a:r>
              <a:rPr lang="de-DE" sz="2800" b="1" dirty="0" smtClean="0">
                <a:solidFill>
                  <a:srgbClr val="A50021"/>
                </a:solidFill>
              </a:rPr>
              <a:t/>
            </a:r>
            <a:br>
              <a:rPr lang="de-DE" sz="2800" b="1" dirty="0" smtClean="0">
                <a:solidFill>
                  <a:srgbClr val="A50021"/>
                </a:solidFill>
              </a:rPr>
            </a:br>
            <a:r>
              <a:rPr lang="de-DE" sz="2000" b="1" dirty="0" smtClean="0"/>
              <a:t>(was kann man im Weltraum besser erforschen </a:t>
            </a:r>
            <a:br>
              <a:rPr lang="de-DE" sz="2000" b="1" dirty="0" smtClean="0"/>
            </a:br>
            <a:r>
              <a:rPr lang="de-DE" sz="2000" b="1" dirty="0" smtClean="0"/>
              <a:t>als auf der Erde?)</a:t>
            </a:r>
            <a:br>
              <a:rPr lang="de-DE" sz="2000" b="1" dirty="0" smtClean="0"/>
            </a:br>
            <a:endParaRPr lang="de-DE" sz="2000" b="1" dirty="0" smtClean="0"/>
          </a:p>
          <a:p>
            <a:r>
              <a:rPr lang="de-DE" sz="2400" b="1" dirty="0" smtClean="0">
                <a:solidFill>
                  <a:srgbClr val="A50021"/>
                </a:solidFill>
              </a:rPr>
              <a:t>Welchen Vorteil haben Weltraumteleskope zur Beobachtung von Himmelskörpern?</a:t>
            </a:r>
          </a:p>
          <a:p>
            <a:pPr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  <a:p>
            <a:r>
              <a:rPr lang="de-DE" sz="2400" b="1" dirty="0" smtClean="0">
                <a:solidFill>
                  <a:srgbClr val="A50021"/>
                </a:solidFill>
              </a:rPr>
              <a:t>Was bringen Expeditionen und unbemannte Landungen auf dem Mond und anderen Planeten?</a:t>
            </a:r>
          </a:p>
          <a:p>
            <a:pPr>
              <a:buNone/>
            </a:pPr>
            <a:r>
              <a:rPr lang="de-DE" sz="2400" b="1" dirty="0" smtClean="0">
                <a:solidFill>
                  <a:srgbClr val="A50021"/>
                </a:solidFill>
              </a:rPr>
              <a:t/>
            </a:r>
            <a:br>
              <a:rPr lang="de-DE" sz="2400" b="1" dirty="0" smtClean="0">
                <a:solidFill>
                  <a:srgbClr val="A50021"/>
                </a:solidFill>
              </a:rPr>
            </a:br>
            <a:endParaRPr lang="de-DE" sz="2400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de-DE" sz="2400" b="1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05680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err="1" smtClean="0"/>
              <a:t>AstronautIn</a:t>
            </a:r>
            <a:r>
              <a:rPr lang="de-AT" sz="4000" dirty="0" smtClean="0"/>
              <a:t> – </a:t>
            </a:r>
            <a:br>
              <a:rPr lang="de-AT" sz="4000" dirty="0" smtClean="0"/>
            </a:br>
            <a:r>
              <a:rPr lang="de-AT" sz="4000" dirty="0" smtClean="0"/>
              <a:t>ein ungewöhnlicher Beruf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235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RaumfahrerInnen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288" y="1124744"/>
            <a:ext cx="8748712" cy="4104456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>Um </a:t>
            </a:r>
            <a:r>
              <a:rPr lang="de-DE" sz="2400" kern="0" dirty="0" err="1" smtClean="0">
                <a:latin typeface="+mn-lt"/>
              </a:rPr>
              <a:t>RaufahrerIn</a:t>
            </a:r>
            <a:r>
              <a:rPr lang="de-DE" sz="2400" kern="0" dirty="0" smtClean="0">
                <a:latin typeface="+mn-lt"/>
              </a:rPr>
              <a:t> zu werden bedarf es: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körperlicher Gesundheit und Fitness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fachlicher Vorbildung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langer Ausbildung und Training</a:t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>Arbeitsplatz Weltraum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Leben und Arbeit in Schwerelosigkeit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Genaue Arbeit bei Experimenten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Dauerndes Training, um fit zu bleiben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Genauer Zeitplan für Arbeit und Freizeit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Leben mit </a:t>
            </a:r>
            <a:r>
              <a:rPr lang="de-DE" sz="2000" kern="0" dirty="0" err="1" smtClean="0">
                <a:latin typeface="+mn-lt"/>
              </a:rPr>
              <a:t>KollegInnen</a:t>
            </a:r>
            <a:r>
              <a:rPr lang="de-DE" sz="2000" kern="0" dirty="0" smtClean="0">
                <a:latin typeface="+mn-lt"/>
              </a:rPr>
              <a:t> längere Zeit auf engstem Raum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5508104" y="4437112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  Ausstieg aus dem Raumfahrzeug, Foto</a:t>
            </a:r>
            <a:r>
              <a:rPr lang="de-AT" sz="800" dirty="0"/>
              <a:t>: </a:t>
            </a:r>
            <a:r>
              <a:rPr lang="de-AT" sz="800" dirty="0" smtClean="0"/>
              <a:t>(c) NASA</a:t>
            </a:r>
            <a:endParaRPr lang="de-AT" sz="800" dirty="0"/>
          </a:p>
        </p:txBody>
      </p:sp>
      <p:sp>
        <p:nvSpPr>
          <p:cNvPr id="12" name="Inhaltsplatzhalter 11"/>
          <p:cNvSpPr txBox="1">
            <a:spLocks/>
          </p:cNvSpPr>
          <p:nvPr/>
        </p:nvSpPr>
        <p:spPr>
          <a:xfrm>
            <a:off x="467544" y="5733256"/>
            <a:ext cx="6840760" cy="10081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>Schon gewusst? RaumfahrerInnen heißen in den </a:t>
            </a:r>
            <a:br>
              <a:rPr lang="de-DE" sz="2000" kern="0" dirty="0" smtClean="0">
                <a:latin typeface="+mn-lt"/>
              </a:rPr>
            </a:br>
            <a:r>
              <a:rPr lang="de-DE" sz="2000" kern="0" dirty="0" smtClean="0">
                <a:latin typeface="+mn-lt"/>
              </a:rPr>
              <a:t>USA (und vielen westlichen Ländern) </a:t>
            </a:r>
            <a:r>
              <a:rPr lang="de-DE" sz="2000" kern="0" dirty="0" err="1" smtClean="0">
                <a:latin typeface="+mn-lt"/>
              </a:rPr>
              <a:t>AstronautInnen</a:t>
            </a:r>
            <a:r>
              <a:rPr lang="de-DE" sz="2000" kern="0" dirty="0" smtClean="0">
                <a:latin typeface="+mn-lt"/>
              </a:rPr>
              <a:t>, in Russland </a:t>
            </a:r>
            <a:r>
              <a:rPr lang="de-DE" sz="2000" kern="0" dirty="0" err="1" smtClean="0">
                <a:latin typeface="+mn-lt"/>
              </a:rPr>
              <a:t>KosmonautInnen</a:t>
            </a:r>
            <a:r>
              <a:rPr lang="de-DE" sz="2000" kern="0" dirty="0" smtClean="0">
                <a:latin typeface="+mn-lt"/>
              </a:rPr>
              <a:t> und in China </a:t>
            </a:r>
            <a:r>
              <a:rPr lang="de-DE" sz="2000" kern="0" dirty="0" err="1" smtClean="0">
                <a:latin typeface="+mn-lt"/>
              </a:rPr>
              <a:t>TaikonautInnen</a:t>
            </a:r>
            <a:r>
              <a:rPr lang="de-DE" sz="2000" kern="0" dirty="0" smtClean="0">
                <a:latin typeface="+mn-lt"/>
              </a:rPr>
              <a:t>!</a:t>
            </a:r>
          </a:p>
        </p:txBody>
      </p:sp>
      <p:pic>
        <p:nvPicPr>
          <p:cNvPr id="28673" name="Picture 1" descr="C:\Users\Franz\Documents\03-Heidi\webwerkstatt\Thema-Weltraum\Thema-Weltraum-Abbildungen\Astronaut-EV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628800"/>
            <a:ext cx="237626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4608512" cy="417646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sz="2400" b="1" dirty="0" smtClean="0"/>
              <a:t>AUSTROMIR</a:t>
            </a:r>
            <a:br>
              <a:rPr lang="de-AT" sz="2400" b="1" dirty="0" smtClean="0"/>
            </a:br>
            <a:r>
              <a:rPr lang="de-AT" sz="2400" dirty="0" smtClean="0"/>
              <a:t>Im Rahmen des sowjetischen Raumfahrtprogramms flog der erste – und bisher einzige – Österreicher und </a:t>
            </a:r>
            <a:r>
              <a:rPr lang="de-AT" sz="2400" b="1" dirty="0" smtClean="0"/>
              <a:t>„</a:t>
            </a:r>
            <a:r>
              <a:rPr lang="de-AT" sz="2400" b="1" dirty="0" err="1" smtClean="0"/>
              <a:t>Austronaut</a:t>
            </a:r>
            <a:r>
              <a:rPr lang="de-AT" sz="2400" b="1" dirty="0" smtClean="0"/>
              <a:t>“ Franz Viehböck </a:t>
            </a:r>
            <a:r>
              <a:rPr lang="de-AT" sz="2400" dirty="0" smtClean="0"/>
              <a:t>vom </a:t>
            </a:r>
            <a:br>
              <a:rPr lang="de-AT" sz="2400" dirty="0" smtClean="0"/>
            </a:br>
            <a:r>
              <a:rPr lang="de-AT" sz="2400" dirty="0" smtClean="0"/>
              <a:t>4.–10. Oktober 1991 zur Raumstation MIR und führte </a:t>
            </a:r>
            <a:br>
              <a:rPr lang="de-AT" sz="2400" dirty="0" smtClean="0"/>
            </a:br>
            <a:r>
              <a:rPr lang="de-AT" sz="2400" dirty="0" smtClean="0"/>
              <a:t>dort medizinische und physikalische Experimente durch. </a:t>
            </a:r>
            <a:endParaRPr lang="de-DE" sz="24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-99789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Ein Österreicher im Weltraum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004048" y="4941168"/>
            <a:ext cx="24482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Foto: (c) Franz Viehböck </a:t>
            </a:r>
            <a:endParaRPr lang="de-AT" sz="800" dirty="0"/>
          </a:p>
        </p:txBody>
      </p:sp>
      <p:pic>
        <p:nvPicPr>
          <p:cNvPr id="67587" name="Picture 3" descr="Foto (c) Franz Viehböc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4870" y="1268760"/>
            <a:ext cx="2457450" cy="3686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Mensch und Weltraum</a:t>
            </a:r>
            <a:br>
              <a:rPr lang="de-AT" sz="4000" dirty="0" smtClean="0"/>
            </a:br>
            <a:r>
              <a:rPr lang="de-AT" sz="2400" dirty="0" smtClean="0">
                <a:solidFill>
                  <a:schemeClr val="tx1"/>
                </a:solidFill>
              </a:rPr>
              <a:t>Gesetze zwischen Erde, Sonne und Mond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Weltraumrecht – wem gehört der Mond?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288" y="1268760"/>
            <a:ext cx="8748712" cy="2016224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>Mit der „Eroberung“ des Weltraums stellte man sich die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Frage: „Gehört der Mond mir, wenn ich darauf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als erste/r lande?“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Um das zu regeln, wurde 1967 ein </a:t>
            </a:r>
            <a:r>
              <a:rPr lang="de-DE" sz="2400" b="1" kern="0" dirty="0" smtClean="0">
                <a:latin typeface="+mn-lt"/>
              </a:rPr>
              <a:t>Weltraumvertrag</a:t>
            </a:r>
            <a:br>
              <a:rPr lang="de-DE" sz="2400" b="1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abgeschlossen. </a:t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</p:txBody>
      </p:sp>
      <p:pic>
        <p:nvPicPr>
          <p:cNvPr id="1026" name="Picture 2" descr="C:\Users\Franz\Documents\03-Heidi\webwerkstatt\Thema-Weltraum\Thema-Weltraum-Abbildungen\2008-08-18-hannah-3-heimfahrt-feier.clara-0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3789040"/>
            <a:ext cx="4320000" cy="2892203"/>
          </a:xfrm>
          <a:prstGeom prst="rect">
            <a:avLst/>
          </a:prstGeom>
          <a:noFill/>
        </p:spPr>
      </p:pic>
      <p:sp>
        <p:nvSpPr>
          <p:cNvPr id="8" name="Ovale Legende 7"/>
          <p:cNvSpPr/>
          <p:nvPr/>
        </p:nvSpPr>
        <p:spPr>
          <a:xfrm>
            <a:off x="1043608" y="3645024"/>
            <a:ext cx="2448272" cy="1512168"/>
          </a:xfrm>
          <a:prstGeom prst="wedgeEllipseCallout">
            <a:avLst>
              <a:gd name="adj1" fmla="val 80802"/>
              <a:gd name="adj2" fmla="val 5879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i="1" dirty="0" smtClean="0">
                <a:solidFill>
                  <a:schemeClr val="tx1"/>
                </a:solidFill>
              </a:rPr>
              <a:t>Wem gehören Mond und Sterne?</a:t>
            </a:r>
            <a:endParaRPr lang="de-AT" i="1" dirty="0">
              <a:solidFill>
                <a:schemeClr val="tx1"/>
              </a:solidFill>
            </a:endParaRP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4283968" y="6453916"/>
            <a:ext cx="2880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Sternenhimmel, 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Der Weltraumvertrag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052736"/>
            <a:ext cx="8425184" cy="5184576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>Einige Punkte aus dem Vertrag: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endParaRPr lang="de-AT" sz="8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>
                <a:latin typeface="+mn-lt"/>
              </a:rPr>
              <a:t>Jedem Staat ist zivile Raumfahrt und Weltraumforschung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gestattet.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>
                <a:latin typeface="+mn-lt"/>
              </a:rPr>
              <a:t>Jeder Staat ist für Schäden, die durch seine Raumfahrtobjekte verursacht werden, verantwortlich.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>
                <a:latin typeface="+mn-lt"/>
              </a:rPr>
              <a:t>Es ist verboten, Atomwaffen im Weltraum zu stationieren.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/>
              <a:t>Es ist verboten</a:t>
            </a:r>
            <a:r>
              <a:rPr lang="de-AT" sz="2000" kern="0" dirty="0" smtClean="0">
                <a:latin typeface="+mn-lt"/>
              </a:rPr>
              <a:t>, Himmelskörper zu besetzen.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>
                <a:latin typeface="+mn-lt"/>
              </a:rPr>
              <a:t>Private Aktivitäten im Weltraum, z.B. von Firmen, müssen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zuvor durch den jeweiligen Staat genehmigt werden.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000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400" kern="0" dirty="0" smtClean="0">
                <a:latin typeface="+mn-lt"/>
              </a:rPr>
              <a:t>Um die Punkte des Weltraumvertrags zu erfüllen, wurde in Österreich 2011 das Weltraumgesetz beschlossen.</a:t>
            </a: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Weltraumforschung in Österreich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31800" y="1124744"/>
            <a:ext cx="8748712" cy="5184576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kern="0" dirty="0" smtClean="0">
                <a:latin typeface="+mn-lt"/>
              </a:rPr>
              <a:t>In Österreich hat die Himmels-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err="1" smtClean="0">
                <a:latin typeface="+mn-lt"/>
              </a:rPr>
              <a:t>forschung</a:t>
            </a:r>
            <a:r>
              <a:rPr lang="de-AT" sz="2000" kern="0" dirty="0" smtClean="0">
                <a:latin typeface="+mn-lt"/>
              </a:rPr>
              <a:t> eine rund 600jährige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Tradition (Universitäten, Stern-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warten, private Institute oder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Vereine).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kern="0" dirty="0" smtClean="0">
                <a:latin typeface="+mn-lt"/>
              </a:rPr>
              <a:t>Seit dem Beginn der Raumfahrt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betreibt Österreich Weltraumforschung und beteiligt sich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an internationalen Weltraumprojekten.</a:t>
            </a:r>
            <a:r>
              <a:rPr lang="de-AT" sz="2400" kern="0" dirty="0" smtClean="0">
                <a:latin typeface="+mn-lt"/>
              </a:rPr>
              <a:t/>
            </a:r>
            <a:br>
              <a:rPr lang="de-AT" sz="2400" kern="0" dirty="0" smtClean="0">
                <a:latin typeface="+mn-lt"/>
              </a:rPr>
            </a:br>
            <a:endParaRPr lang="de-AT" sz="2400" kern="0" dirty="0" smtClean="0">
              <a:latin typeface="+mn-lt"/>
            </a:endParaRPr>
          </a:p>
          <a:p>
            <a:pPr marL="363538" indent="-36353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tabLst>
                <a:tab pos="363538" algn="l"/>
              </a:tabLst>
              <a:defRPr/>
            </a:pPr>
            <a:r>
              <a:rPr lang="de-AT" sz="2000" kern="0" dirty="0" smtClean="0">
                <a:latin typeface="+mn-lt"/>
              </a:rPr>
              <a:t>1972: Gründung des IWF (</a:t>
            </a:r>
            <a:r>
              <a:rPr lang="de-AT" sz="2000" dirty="0" smtClean="0"/>
              <a:t>Institut für Weltraumforschung) an der</a:t>
            </a:r>
            <a:br>
              <a:rPr lang="de-AT" sz="2000" dirty="0" smtClean="0"/>
            </a:br>
            <a:r>
              <a:rPr lang="de-AT" sz="2000" dirty="0" smtClean="0"/>
              <a:t>          Akademie der Wissenschaften</a:t>
            </a:r>
            <a:endParaRPr lang="de-AT" sz="2000" kern="0" dirty="0" smtClean="0">
              <a:latin typeface="+mn-lt"/>
            </a:endParaRPr>
          </a:p>
          <a:p>
            <a:pPr marL="363538" indent="-36353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tabLst>
                <a:tab pos="363538" algn="l"/>
              </a:tabLst>
              <a:defRPr/>
            </a:pPr>
            <a:r>
              <a:rPr lang="de-AT" sz="2000" kern="0" dirty="0" smtClean="0">
                <a:latin typeface="+mn-lt"/>
              </a:rPr>
              <a:t>1987: Österreich tritt der ESA bei</a:t>
            </a:r>
          </a:p>
          <a:p>
            <a:pPr marL="363538" indent="-36353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tabLst>
                <a:tab pos="363538" algn="l"/>
              </a:tabLst>
              <a:defRPr/>
            </a:pPr>
            <a:r>
              <a:rPr lang="de-AT" sz="2000" kern="0" dirty="0" smtClean="0">
                <a:latin typeface="+mn-lt"/>
              </a:rPr>
              <a:t>1991: </a:t>
            </a:r>
            <a:r>
              <a:rPr lang="de-AT" sz="2000" kern="0" dirty="0" err="1" smtClean="0">
                <a:latin typeface="+mn-lt"/>
              </a:rPr>
              <a:t>Austromir</a:t>
            </a:r>
            <a:r>
              <a:rPr lang="de-AT" sz="2000" kern="0" dirty="0" smtClean="0">
                <a:latin typeface="+mn-lt"/>
              </a:rPr>
              <a:t> – ein österreichischer Kosmonaut im Weltall</a:t>
            </a:r>
          </a:p>
          <a:p>
            <a:pPr marL="363538" indent="-36353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tabLst>
                <a:tab pos="363538" algn="l"/>
              </a:tabLst>
              <a:defRPr/>
            </a:pPr>
            <a:r>
              <a:rPr lang="de-AT" sz="2000" kern="0" dirty="0" smtClean="0">
                <a:latin typeface="+mn-lt"/>
              </a:rPr>
              <a:t>2002: Umsetzung eines österr. Weltraumprogramms</a:t>
            </a:r>
          </a:p>
          <a:p>
            <a:pPr marL="363538" indent="-36353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tabLst>
                <a:tab pos="363538" algn="l"/>
              </a:tabLst>
              <a:defRPr/>
            </a:pPr>
            <a:r>
              <a:rPr lang="de-AT" sz="2000" kern="0" dirty="0" smtClean="0">
                <a:latin typeface="+mn-lt"/>
              </a:rPr>
              <a:t>2013: Start zweier österr. Satelliten: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          „TUGSAT-1/BRITE-Austria“ und „</a:t>
            </a:r>
            <a:r>
              <a:rPr lang="de-AT" sz="2000" kern="0" dirty="0" err="1" smtClean="0">
                <a:latin typeface="+mn-lt"/>
              </a:rPr>
              <a:t>UniBRITE</a:t>
            </a:r>
            <a:r>
              <a:rPr lang="de-AT" sz="2000" kern="0" dirty="0" smtClean="0">
                <a:latin typeface="+mn-lt"/>
              </a:rPr>
              <a:t>“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/>
            </a:r>
            <a:br>
              <a:rPr lang="de-AT" sz="2000" kern="0" dirty="0" smtClean="0">
                <a:latin typeface="+mn-lt"/>
              </a:rPr>
            </a:br>
            <a:endParaRPr lang="de-AT" sz="2000" kern="0" dirty="0" smtClean="0">
              <a:latin typeface="+mn-lt"/>
            </a:endParaRPr>
          </a:p>
          <a:p>
            <a:pPr marL="269875" indent="-269875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pic>
        <p:nvPicPr>
          <p:cNvPr id="25602" name="Picture 2" descr="http://upload.wikimedia.org/wikipedia/commons/8/8e/Kuffner_Observatory_Vien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3686" y="816062"/>
            <a:ext cx="3158634" cy="2252897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Von Astronomie zum eigenen Satelliten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283968" y="2852936"/>
            <a:ext cx="31683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1"/>
                </a:solidFill>
              </a:rPr>
              <a:t> </a:t>
            </a:r>
            <a:r>
              <a:rPr lang="de-AT" sz="800" dirty="0" err="1" smtClean="0">
                <a:solidFill>
                  <a:schemeClr val="bg1"/>
                </a:solidFill>
              </a:rPr>
              <a:t>Kuffner</a:t>
            </a:r>
            <a:r>
              <a:rPr lang="de-AT" sz="800" dirty="0" smtClean="0">
                <a:solidFill>
                  <a:schemeClr val="bg1"/>
                </a:solidFill>
              </a:rPr>
              <a:t> Sternwarte, Wien, Foto: cc H. Raab </a:t>
            </a:r>
            <a:endParaRPr lang="de-A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4307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400" dirty="0" smtClean="0"/>
              <a:t>Das </a:t>
            </a:r>
            <a:r>
              <a:rPr lang="de-DE" sz="2400" b="1" dirty="0" smtClean="0"/>
              <a:t>IWF</a:t>
            </a:r>
            <a:r>
              <a:rPr lang="de-DE" sz="2400" dirty="0" smtClean="0"/>
              <a:t> ist derzeit an 16 internationalen Weltraumprojekten beteiligt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Im Rahmen des </a:t>
            </a:r>
            <a:r>
              <a:rPr lang="de-DE" sz="2400" b="1" dirty="0" smtClean="0"/>
              <a:t>Welt-</a:t>
            </a:r>
            <a:br>
              <a:rPr lang="de-DE" sz="2400" b="1" dirty="0" smtClean="0"/>
            </a:br>
            <a:r>
              <a:rPr lang="de-DE" sz="2400" b="1" dirty="0" err="1" smtClean="0"/>
              <a:t>raumprogramms</a:t>
            </a:r>
            <a:r>
              <a:rPr lang="de-DE" sz="2400" b="1" dirty="0" smtClean="0"/>
              <a:t> </a:t>
            </a:r>
            <a:r>
              <a:rPr lang="de-DE" sz="2400" dirty="0" smtClean="0"/>
              <a:t>wurden </a:t>
            </a:r>
            <a:br>
              <a:rPr lang="de-DE" sz="2400" dirty="0" smtClean="0"/>
            </a:br>
            <a:r>
              <a:rPr lang="de-DE" sz="2400" dirty="0" smtClean="0"/>
              <a:t>in den letzten Jahren 280 </a:t>
            </a:r>
            <a:br>
              <a:rPr lang="de-DE" sz="2400" dirty="0" smtClean="0"/>
            </a:br>
            <a:r>
              <a:rPr lang="de-DE" sz="2400" dirty="0" smtClean="0"/>
              <a:t>österreichische Weltraum-</a:t>
            </a:r>
            <a:br>
              <a:rPr lang="de-DE" sz="2400" dirty="0" smtClean="0"/>
            </a:br>
            <a:r>
              <a:rPr lang="de-DE" sz="2400" dirty="0" err="1" smtClean="0"/>
              <a:t>projekte</a:t>
            </a:r>
            <a:r>
              <a:rPr lang="de-DE" sz="2400" dirty="0" smtClean="0"/>
              <a:t> gefördert.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Rund </a:t>
            </a:r>
            <a:r>
              <a:rPr lang="de-DE" sz="2400" b="1" dirty="0" smtClean="0"/>
              <a:t>50 österreichische </a:t>
            </a:r>
            <a:br>
              <a:rPr lang="de-DE" sz="2400" b="1" dirty="0" smtClean="0"/>
            </a:br>
            <a:r>
              <a:rPr lang="de-DE" sz="2400" b="1" dirty="0" smtClean="0"/>
              <a:t>Firmen </a:t>
            </a:r>
            <a:r>
              <a:rPr lang="de-DE" sz="2400" dirty="0" smtClean="0"/>
              <a:t>liefern derzeit Teile</a:t>
            </a:r>
            <a:br>
              <a:rPr lang="de-DE" sz="2400" dirty="0" smtClean="0"/>
            </a:br>
            <a:r>
              <a:rPr lang="de-DE" sz="2400" dirty="0" smtClean="0"/>
              <a:t>für Raumfahrzeuge oder </a:t>
            </a:r>
            <a:br>
              <a:rPr lang="de-DE" sz="2400" dirty="0" smtClean="0"/>
            </a:br>
            <a:r>
              <a:rPr lang="de-DE" sz="2400" dirty="0" smtClean="0"/>
              <a:t>Bodenstationen.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-99789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Im Weltraum mit dabei…</a:t>
            </a:r>
          </a:p>
        </p:txBody>
      </p:sp>
      <p:pic>
        <p:nvPicPr>
          <p:cNvPr id="3074" name="Picture 2" descr="C:\Users\Franz\Documents\03-Heidi\webwerkstatt\Thema-Weltraum\Thema-Weltraum-Abbildungen\Ariane_44LP_clone_at_Space_Center_Brem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988840"/>
            <a:ext cx="2664296" cy="4683192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043608" y="6021288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1400" dirty="0" smtClean="0"/>
              <a:t>Ariane-Raketen fliegen mit in Österreich hergestellten Teilen!</a:t>
            </a:r>
          </a:p>
          <a:p>
            <a:pPr algn="r"/>
            <a:r>
              <a:rPr lang="de-AT" sz="800" dirty="0" smtClean="0"/>
              <a:t>Nachbau einer Ariane 44LP</a:t>
            </a:r>
            <a:r>
              <a:rPr lang="de-AT" sz="800" dirty="0" smtClean="0"/>
              <a:t>, Space </a:t>
            </a:r>
            <a:r>
              <a:rPr lang="de-AT" sz="800" dirty="0" smtClean="0"/>
              <a:t>Center Bremen, Foto: cc </a:t>
            </a:r>
            <a:r>
              <a:rPr lang="de-AT" sz="800" dirty="0" err="1" smtClean="0"/>
              <a:t>Flor!an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Der Weltraum – was ist das?</a:t>
            </a:r>
            <a:endParaRPr lang="de-DE" sz="4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05680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Europäische Weltraumpolitik – der europäische Griff nach den Sternen 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235"/>
            <a:ext cx="8207375" cy="1152525"/>
          </a:xfrm>
        </p:spPr>
        <p:txBody>
          <a:bodyPr/>
          <a:lstStyle/>
          <a:p>
            <a:r>
              <a:rPr lang="de-DE" sz="3200" dirty="0" smtClean="0"/>
              <a:t>Europas Griff nach den Sternen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3960440"/>
          </a:xfrm>
        </p:spPr>
        <p:txBody>
          <a:bodyPr/>
          <a:lstStyle/>
          <a:p>
            <a:r>
              <a:rPr lang="de-DE" sz="2400" dirty="0" smtClean="0"/>
              <a:t>Die </a:t>
            </a:r>
            <a:r>
              <a:rPr lang="de-AT" sz="2400" dirty="0" smtClean="0"/>
              <a:t>Europäischen Weltraumorganisation </a:t>
            </a:r>
            <a:r>
              <a:rPr lang="de-DE" sz="2400" dirty="0" smtClean="0"/>
              <a:t>ESA  </a:t>
            </a:r>
            <a:br>
              <a:rPr lang="de-DE" sz="2400" dirty="0" smtClean="0"/>
            </a:br>
            <a:r>
              <a:rPr lang="de-DE" sz="2400" dirty="0" smtClean="0"/>
              <a:t>(European Space Agency) setzt das gemeinsame </a:t>
            </a:r>
            <a:br>
              <a:rPr lang="de-DE" sz="2400" dirty="0" smtClean="0"/>
            </a:br>
            <a:r>
              <a:rPr lang="de-DE" sz="2400" dirty="0" smtClean="0"/>
              <a:t>Weltraumprogramm ihrer 20 Mitgliedsstaaten um. </a:t>
            </a:r>
            <a:br>
              <a:rPr lang="de-DE" sz="2400" dirty="0" smtClean="0"/>
            </a:br>
            <a:r>
              <a:rPr lang="de-DE" sz="2400" dirty="0" smtClean="0"/>
              <a:t>Sie ist neben NASA und </a:t>
            </a:r>
            <a:r>
              <a:rPr lang="de-DE" sz="2400" dirty="0" err="1" smtClean="0"/>
              <a:t>Roskosmos</a:t>
            </a:r>
            <a:r>
              <a:rPr lang="de-DE" sz="2400" dirty="0" smtClean="0"/>
              <a:t> die dritte wichtige Weltraumorganisation.</a:t>
            </a:r>
          </a:p>
          <a:p>
            <a:r>
              <a:rPr lang="de-DE" sz="2400" dirty="0" smtClean="0"/>
              <a:t>Viele Projekte sind </a:t>
            </a:r>
            <a:br>
              <a:rPr lang="de-DE" sz="2400" dirty="0" smtClean="0"/>
            </a:br>
            <a:r>
              <a:rPr lang="de-DE" sz="2400" dirty="0" smtClean="0"/>
              <a:t>zukunftsweisend und </a:t>
            </a:r>
            <a:br>
              <a:rPr lang="de-DE" sz="2400" dirty="0" smtClean="0"/>
            </a:br>
            <a:r>
              <a:rPr lang="de-DE" sz="2400" dirty="0" smtClean="0"/>
              <a:t>werden gemeinsam mit </a:t>
            </a:r>
            <a:br>
              <a:rPr lang="de-DE" sz="2400" dirty="0" smtClean="0"/>
            </a:br>
            <a:r>
              <a:rPr lang="de-DE" sz="2400" dirty="0" smtClean="0"/>
              <a:t>NASA, </a:t>
            </a:r>
            <a:r>
              <a:rPr lang="de-DE" sz="2400" dirty="0" err="1" smtClean="0"/>
              <a:t>Roskosmos</a:t>
            </a:r>
            <a:r>
              <a:rPr lang="de-DE" sz="2400" dirty="0" smtClean="0"/>
              <a:t> oder</a:t>
            </a:r>
            <a:br>
              <a:rPr lang="de-DE" sz="2400" dirty="0" smtClean="0"/>
            </a:br>
            <a:r>
              <a:rPr lang="de-DE" sz="2400" dirty="0" smtClean="0"/>
              <a:t>mit Japan durchgeführt.</a:t>
            </a: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4098" name="Picture 2" descr="C:\Users\Franz\Documents\03-Heidi\webwerkstatt\Thema-Weltraum\Thema-Weltraum-Abbildungen\Esoc_kontrollraum.jpg"/>
          <p:cNvPicPr>
            <a:picLocks noChangeAspect="1" noChangeArrowheads="1"/>
          </p:cNvPicPr>
          <p:nvPr/>
        </p:nvPicPr>
        <p:blipFill>
          <a:blip r:embed="rId3" cstate="screen"/>
          <a:srcRect l="4740"/>
          <a:stretch>
            <a:fillRect/>
          </a:stretch>
        </p:blipFill>
        <p:spPr bwMode="auto">
          <a:xfrm>
            <a:off x="4716016" y="2852936"/>
            <a:ext cx="4248472" cy="2808312"/>
          </a:xfrm>
          <a:prstGeom prst="rect">
            <a:avLst/>
          </a:prstGeom>
          <a:noFill/>
        </p:spPr>
      </p:pic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4644008" y="5661248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dirty="0" smtClean="0"/>
              <a:t>Hauptkontrollraum des Europäischen Weltraumkontrollzentrums, Darmstadt</a:t>
            </a:r>
            <a:r>
              <a:rPr lang="de-AT" sz="800" dirty="0" smtClean="0"/>
              <a:t>, Foto: cc </a:t>
            </a:r>
            <a:r>
              <a:rPr lang="de-AT" sz="800" dirty="0" err="1" smtClean="0"/>
              <a:t>Pikarl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235"/>
            <a:ext cx="8207375" cy="1152525"/>
          </a:xfrm>
        </p:spPr>
        <p:txBody>
          <a:bodyPr/>
          <a:lstStyle/>
          <a:p>
            <a:r>
              <a:rPr lang="de-DE" sz="3200" dirty="0" smtClean="0"/>
              <a:t>ESA und Österreich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324036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Wichtige Projekte mit österreichischer Beteiligung: </a:t>
            </a:r>
          </a:p>
          <a:p>
            <a:pPr lvl="0"/>
            <a:r>
              <a:rPr lang="de-AT" sz="2000" b="1" dirty="0" smtClean="0">
                <a:solidFill>
                  <a:srgbClr val="A50021"/>
                </a:solidFill>
              </a:rPr>
              <a:t>GMES/Copernicus</a:t>
            </a:r>
            <a:r>
              <a:rPr lang="de-AT" sz="2000" b="1" dirty="0" smtClean="0"/>
              <a:t>: </a:t>
            </a:r>
            <a:r>
              <a:rPr lang="de-AT" sz="2000" dirty="0" smtClean="0"/>
              <a:t>Erdbeobachtungsprogramm zur </a:t>
            </a:r>
            <a:br>
              <a:rPr lang="de-AT" sz="2000" dirty="0" smtClean="0"/>
            </a:br>
            <a:r>
              <a:rPr lang="de-AT" sz="2000" dirty="0" smtClean="0"/>
              <a:t>Umwelt- und Sicherheitsüberwachung (seit 1998)</a:t>
            </a:r>
          </a:p>
          <a:p>
            <a:pPr lvl="0"/>
            <a:r>
              <a:rPr lang="de-AT" sz="2000" b="1" dirty="0" err="1" smtClean="0">
                <a:solidFill>
                  <a:srgbClr val="A50021"/>
                </a:solidFill>
              </a:rPr>
              <a:t>Envisat</a:t>
            </a:r>
            <a:r>
              <a:rPr lang="de-AT" sz="2000" b="1" dirty="0" smtClean="0"/>
              <a:t>:</a:t>
            </a:r>
            <a:r>
              <a:rPr lang="de-AT" sz="2000" dirty="0" smtClean="0"/>
              <a:t> Europäischer </a:t>
            </a:r>
            <a:r>
              <a:rPr lang="de-AT" sz="2000" dirty="0" smtClean="0"/>
              <a:t>Umweltsatellit </a:t>
            </a:r>
            <a:r>
              <a:rPr lang="de-AT" sz="2000" dirty="0" smtClean="0"/>
              <a:t>zur Erdbeobachtung </a:t>
            </a:r>
            <a:br>
              <a:rPr lang="de-AT" sz="2000" dirty="0" smtClean="0"/>
            </a:br>
            <a:r>
              <a:rPr lang="de-AT" sz="2000" dirty="0" smtClean="0"/>
              <a:t>(</a:t>
            </a:r>
            <a:r>
              <a:rPr lang="de-AT" sz="2000" dirty="0" smtClean="0"/>
              <a:t>2002–2012</a:t>
            </a:r>
            <a:r>
              <a:rPr lang="de-AT" sz="2000" dirty="0" smtClean="0"/>
              <a:t>)</a:t>
            </a:r>
          </a:p>
          <a:p>
            <a:pPr lvl="0"/>
            <a:r>
              <a:rPr lang="de-AT" sz="2000" b="1" dirty="0" smtClean="0">
                <a:solidFill>
                  <a:srgbClr val="A50021"/>
                </a:solidFill>
              </a:rPr>
              <a:t>Galileo</a:t>
            </a:r>
            <a:r>
              <a:rPr lang="de-AT" sz="2000" b="1" dirty="0" smtClean="0"/>
              <a:t>:</a:t>
            </a:r>
            <a:r>
              <a:rPr lang="de-AT" sz="2000" dirty="0" smtClean="0"/>
              <a:t> Globales Satellitensystem zur Navigation (im Aufbau)</a:t>
            </a:r>
          </a:p>
          <a:p>
            <a:pPr lvl="0"/>
            <a:r>
              <a:rPr lang="de-AT" sz="2000" b="1" dirty="0" smtClean="0">
                <a:solidFill>
                  <a:srgbClr val="A50021"/>
                </a:solidFill>
              </a:rPr>
              <a:t>Ariane 5</a:t>
            </a:r>
            <a:r>
              <a:rPr lang="de-AT" sz="2000" b="1" dirty="0" smtClean="0"/>
              <a:t>:</a:t>
            </a:r>
            <a:r>
              <a:rPr lang="de-AT" sz="2000" dirty="0" smtClean="0"/>
              <a:t> Trägerrakete der ESA, befördert u.a. europäische </a:t>
            </a:r>
            <a:br>
              <a:rPr lang="de-AT" sz="2000" dirty="0" smtClean="0"/>
            </a:br>
            <a:r>
              <a:rPr lang="de-AT" sz="2000" dirty="0" smtClean="0"/>
              <a:t>Satelliten in die Erdumlaufbahn</a:t>
            </a:r>
            <a:br>
              <a:rPr lang="de-AT" sz="2000" dirty="0" smtClean="0"/>
            </a:br>
            <a:r>
              <a:rPr lang="de-AT" sz="2000" dirty="0" smtClean="0"/>
              <a:t>(seit 1997 im Einsatz)</a:t>
            </a:r>
          </a:p>
          <a:p>
            <a:pPr>
              <a:buFont typeface="Wingdings" pitchFamily="2" charset="2"/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2051" name="Picture 3" descr="C:\Users\Franz\Documents\03-Heidi\webwerkstatt\Thema-Weltraum\Thema-Weltraum-Abbildungen\Galileo_sat_constallation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3915054"/>
            <a:ext cx="3672408" cy="2754306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755576" y="508518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dirty="0" smtClean="0"/>
              <a:t>27 Satelliten in 3 Orbits gewährleisten optimalen Empfang (mind. 9 Galileo-Satelliten immer erreichbar!)</a:t>
            </a:r>
            <a:br>
              <a:rPr lang="de-AT" sz="1600" dirty="0" smtClean="0"/>
            </a:br>
            <a:r>
              <a:rPr lang="de-DE" sz="800" dirty="0" smtClean="0"/>
              <a:t>Konstellation der </a:t>
            </a:r>
            <a:r>
              <a:rPr lang="de-DE" sz="800" dirty="0" err="1" smtClean="0"/>
              <a:t>Galileosatelliten</a:t>
            </a:r>
            <a:r>
              <a:rPr lang="de-DE" sz="800" dirty="0" smtClean="0"/>
              <a:t> um die Erde,</a:t>
            </a:r>
            <a:endParaRPr lang="de-AT" sz="800" dirty="0" smtClean="0"/>
          </a:p>
          <a:p>
            <a:pPr lvl="0" algn="r"/>
            <a:r>
              <a:rPr lang="de-AT" sz="800" dirty="0" smtClean="0">
                <a:solidFill>
                  <a:srgbClr val="000000"/>
                </a:solidFill>
              </a:rPr>
              <a:t>Foto: cc Lukas Rohr</a:t>
            </a:r>
          </a:p>
          <a:p>
            <a:pPr algn="r"/>
            <a:endParaRPr lang="de-AT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05680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Satelliten und Sonden – erforschen, übermitteln und überwachen</a:t>
            </a:r>
            <a:endParaRPr lang="de-DE" sz="4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Was ist ein Satellit, was eine Sonde?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31800" y="1124744"/>
            <a:ext cx="8748712" cy="5184576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400" kern="0" dirty="0" smtClean="0">
                <a:latin typeface="+mn-lt"/>
              </a:rPr>
              <a:t>Beides sind unbemannte, künstliche Flugkörper, die </a:t>
            </a:r>
            <a:br>
              <a:rPr lang="de-AT" sz="2400" kern="0" dirty="0" smtClean="0">
                <a:latin typeface="+mn-lt"/>
              </a:rPr>
            </a:br>
            <a:r>
              <a:rPr lang="de-AT" sz="2400" kern="0" dirty="0" smtClean="0">
                <a:latin typeface="+mn-lt"/>
              </a:rPr>
              <a:t>von der Erde aus in den Weltraum gesandt werden.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kern="0" dirty="0" smtClean="0">
                <a:latin typeface="+mn-lt"/>
              </a:rPr>
              <a:t>Satelliten (Erdsatelliten) </a:t>
            </a:r>
            <a:r>
              <a:rPr lang="de-AT" sz="2400" kern="0" dirty="0" smtClean="0"/>
              <a:t>umkreisen</a:t>
            </a:r>
            <a:r>
              <a:rPr lang="de-AT" sz="2400" kern="0" dirty="0" smtClean="0">
                <a:latin typeface="+mn-lt"/>
              </a:rPr>
              <a:t> die Erde.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kern="0" dirty="0" smtClean="0">
                <a:latin typeface="+mn-lt"/>
              </a:rPr>
              <a:t>Raumsonden verlassen die Erdumlaufbahn und </a:t>
            </a:r>
            <a:br>
              <a:rPr lang="de-AT" sz="2400" kern="0" dirty="0" smtClean="0">
                <a:latin typeface="+mn-lt"/>
              </a:rPr>
            </a:br>
            <a:r>
              <a:rPr lang="de-AT" sz="2400" kern="0" dirty="0" smtClean="0">
                <a:latin typeface="+mn-lt"/>
              </a:rPr>
              <a:t>haben andere Himmelskörper oder Bereiche des </a:t>
            </a:r>
            <a:br>
              <a:rPr lang="de-AT" sz="2400" kern="0" dirty="0" smtClean="0">
                <a:latin typeface="+mn-lt"/>
              </a:rPr>
            </a:br>
            <a:r>
              <a:rPr lang="de-AT" sz="2400" kern="0" dirty="0" smtClean="0">
                <a:latin typeface="+mn-lt"/>
              </a:rPr>
              <a:t>Weltalls als Ziele.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pic>
        <p:nvPicPr>
          <p:cNvPr id="1026" name="Picture 2" descr="C:\Users\Franz\Documents\03-Heidi\webwerkstatt\Thema-Weltraum\Thema-Weltraum-Abbildungen\Juno_Mission_to_Jupiter_(2010_Artist's_Concept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645025"/>
            <a:ext cx="4127883" cy="3096343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716016" y="6165304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Sonde Juno vor dem Jupiter (künstlerische Darstellung),</a:t>
            </a:r>
          </a:p>
          <a:p>
            <a:r>
              <a:rPr lang="de-AT" sz="800" dirty="0" smtClean="0"/>
              <a:t>Abbildung: (c)  NSA/JPL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1044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400" dirty="0" smtClean="0"/>
              <a:t>LEO ist </a:t>
            </a:r>
            <a:r>
              <a:rPr lang="de-DE" sz="2400" dirty="0" smtClean="0"/>
              <a:t>der </a:t>
            </a:r>
            <a:r>
              <a:rPr lang="de-AT" sz="2400" dirty="0" smtClean="0"/>
              <a:t>Low Earth Orbit (ca. </a:t>
            </a:r>
            <a:r>
              <a:rPr lang="de-AT" sz="2400" dirty="0" smtClean="0"/>
              <a:t>200–2.000 </a:t>
            </a:r>
            <a:r>
              <a:rPr lang="de-AT" sz="2400" dirty="0" smtClean="0"/>
              <a:t>km </a:t>
            </a:r>
            <a:br>
              <a:rPr lang="de-AT" sz="2400" dirty="0" smtClean="0"/>
            </a:br>
            <a:r>
              <a:rPr lang="de-AT" sz="2400" dirty="0" smtClean="0"/>
              <a:t>Höhe), hier fliegen Satelliten mit </a:t>
            </a:r>
            <a:r>
              <a:rPr lang="de-AT" sz="2400" dirty="0" smtClean="0"/>
              <a:t>rund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28.000 km/h, um ihre Höhe beizubehalten.</a:t>
            </a:r>
          </a:p>
          <a:p>
            <a:pPr>
              <a:spcBef>
                <a:spcPts val="1200"/>
              </a:spcBef>
            </a:pPr>
            <a:r>
              <a:rPr lang="de-AT" sz="2400" dirty="0" smtClean="0"/>
              <a:t>GEO ist </a:t>
            </a:r>
            <a:r>
              <a:rPr lang="de-AT" sz="2400" dirty="0" smtClean="0"/>
              <a:t>der </a:t>
            </a:r>
            <a:r>
              <a:rPr lang="de-AT" sz="2400" dirty="0" smtClean="0"/>
              <a:t>Geostationäre Orbit (ca. 35.800 km </a:t>
            </a:r>
            <a:br>
              <a:rPr lang="de-AT" sz="2400" dirty="0" smtClean="0"/>
            </a:br>
            <a:r>
              <a:rPr lang="de-AT" sz="2400" dirty="0" smtClean="0"/>
              <a:t>Höhe), hier sind Satelliten, die </a:t>
            </a:r>
            <a:br>
              <a:rPr lang="de-AT" sz="2400" dirty="0" smtClean="0"/>
            </a:br>
            <a:r>
              <a:rPr lang="de-AT" sz="2400" dirty="0" smtClean="0"/>
              <a:t>genau über einem Punkt </a:t>
            </a:r>
            <a:br>
              <a:rPr lang="de-AT" sz="2400" dirty="0" smtClean="0"/>
            </a:br>
            <a:r>
              <a:rPr lang="de-AT" sz="2400" dirty="0" smtClean="0"/>
              <a:t>der Erde „stehen“. </a:t>
            </a:r>
            <a:br>
              <a:rPr lang="de-AT" sz="2400" dirty="0" smtClean="0"/>
            </a:br>
            <a:r>
              <a:rPr lang="de-AT" sz="2400" dirty="0" smtClean="0"/>
              <a:t>Um sich mit der Erde </a:t>
            </a:r>
            <a:br>
              <a:rPr lang="de-AT" sz="2400" dirty="0" smtClean="0"/>
            </a:br>
            <a:r>
              <a:rPr lang="de-AT" sz="2400" dirty="0" smtClean="0"/>
              <a:t>„</a:t>
            </a:r>
            <a:r>
              <a:rPr lang="de-AT" sz="2400" dirty="0" err="1" smtClean="0"/>
              <a:t>mitzudrehen</a:t>
            </a:r>
            <a:r>
              <a:rPr lang="de-AT" sz="2400" dirty="0" smtClean="0"/>
              <a:t>“, reisen </a:t>
            </a:r>
            <a:br>
              <a:rPr lang="de-AT" sz="2400" dirty="0" smtClean="0"/>
            </a:br>
            <a:r>
              <a:rPr lang="de-AT" sz="2400" dirty="0" smtClean="0"/>
              <a:t>sie mit ca. 11.000 km/h.</a:t>
            </a:r>
            <a:endParaRPr lang="de-DE" sz="24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Im LEO oder im GEO?</a:t>
            </a:r>
            <a:br>
              <a:rPr lang="de-AT" sz="3200" dirty="0" smtClean="0"/>
            </a:br>
            <a:endParaRPr lang="de-AT" sz="3200" dirty="0" smtClean="0"/>
          </a:p>
        </p:txBody>
      </p:sp>
      <p:pic>
        <p:nvPicPr>
          <p:cNvPr id="17409" name="Picture 1" descr="C:\Users\Franz\Documents\03-Heidi\webwerkstatt\Thema-Weltraum\Thema-Weltraum-Abbildungen\leo-geo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182285"/>
            <a:ext cx="4349825" cy="2839003"/>
          </a:xfrm>
          <a:prstGeom prst="rect">
            <a:avLst/>
          </a:prstGeom>
          <a:noFill/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5076056" y="5898758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Schema von GEO und LEO, Grafik: (c) Franz Stürmer 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235"/>
            <a:ext cx="8207375" cy="1152525"/>
          </a:xfrm>
        </p:spPr>
        <p:txBody>
          <a:bodyPr/>
          <a:lstStyle/>
          <a:p>
            <a:r>
              <a:rPr lang="de-DE" sz="3200" dirty="0" smtClean="0"/>
              <a:t>Was machen Satelliten?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/>
          <a:lstStyle/>
          <a:p>
            <a:r>
              <a:rPr lang="de-AT" sz="2400" dirty="0" smtClean="0"/>
              <a:t>Weltallforschung</a:t>
            </a:r>
          </a:p>
          <a:p>
            <a:r>
              <a:rPr lang="de-AT" sz="2400" dirty="0" smtClean="0"/>
              <a:t>Erforschung/wissenschaftliche Beobachtung der </a:t>
            </a:r>
            <a:br>
              <a:rPr lang="de-AT" sz="2400" dirty="0" smtClean="0"/>
            </a:br>
            <a:r>
              <a:rPr lang="de-AT" sz="2400" dirty="0" smtClean="0"/>
              <a:t>Erde (Geografie, Geologie, Ökologie, Umweltverschmutzung </a:t>
            </a:r>
            <a:r>
              <a:rPr lang="de-AT" sz="2400" dirty="0" smtClean="0"/>
              <a:t>etc</a:t>
            </a:r>
            <a:r>
              <a:rPr lang="de-AT" sz="2400" dirty="0" smtClean="0"/>
              <a:t>.)</a:t>
            </a:r>
          </a:p>
          <a:p>
            <a:r>
              <a:rPr lang="de-AT" sz="2400" dirty="0" smtClean="0"/>
              <a:t>Beobachten das Wettergeschehen auf der Erde </a:t>
            </a:r>
            <a:r>
              <a:rPr lang="de-AT" sz="2400" dirty="0" smtClean="0"/>
              <a:t>– Vorwarndienst</a:t>
            </a:r>
            <a:endParaRPr lang="de-AT" sz="2400" dirty="0" smtClean="0"/>
          </a:p>
          <a:p>
            <a:r>
              <a:rPr lang="de-AT" sz="2400" dirty="0" smtClean="0"/>
              <a:t>Übermitteln Nachrichten (Telefon, Internet, Funk) </a:t>
            </a:r>
          </a:p>
          <a:p>
            <a:r>
              <a:rPr lang="de-AT" sz="2400" dirty="0" smtClean="0"/>
              <a:t>Übermitteln Radio- und Fernsehprogramme </a:t>
            </a:r>
          </a:p>
          <a:p>
            <a:r>
              <a:rPr lang="de-AT" sz="2400" dirty="0" smtClean="0"/>
              <a:t>Überwachen militärische Aktionen</a:t>
            </a:r>
          </a:p>
          <a:p>
            <a:r>
              <a:rPr lang="de-AT" sz="2400" dirty="0" smtClean="0"/>
              <a:t>„Spionieren“ – fotografieren/filmen die Erdoberfläche (fremder Staaten) und hören Nachrichten ab</a:t>
            </a:r>
          </a:p>
          <a:p>
            <a:r>
              <a:rPr lang="de-AT" sz="2400" dirty="0" smtClean="0"/>
              <a:t>Zerstören andere Satelliten („Killersatelliten“)</a:t>
            </a:r>
            <a:endParaRPr lang="de-DE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235"/>
            <a:ext cx="8207375" cy="1152525"/>
          </a:xfrm>
        </p:spPr>
        <p:txBody>
          <a:bodyPr/>
          <a:lstStyle/>
          <a:p>
            <a:pPr eaLnBrk="1" hangingPunct="1"/>
            <a:r>
              <a:rPr lang="de-DE" sz="3200" dirty="0" smtClean="0"/>
              <a:t>Vom Satellit zum Weltraummüll</a:t>
            </a:r>
            <a:endParaRPr lang="de-AT" sz="3200" dirty="0" smtClean="0"/>
          </a:p>
        </p:txBody>
      </p:sp>
      <p:sp>
        <p:nvSpPr>
          <p:cNvPr id="26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392488"/>
          </a:xfrm>
        </p:spPr>
        <p:txBody>
          <a:bodyPr/>
          <a:lstStyle/>
          <a:p>
            <a:r>
              <a:rPr lang="de-DE" sz="2000" dirty="0" smtClean="0"/>
              <a:t>Satelliten, die nicht mehr funktionieren, fliegen weiter um die </a:t>
            </a:r>
            <a:br>
              <a:rPr lang="de-DE" sz="2000" dirty="0" smtClean="0"/>
            </a:br>
            <a:r>
              <a:rPr lang="de-DE" sz="2000" dirty="0" smtClean="0"/>
              <a:t>Erde. Bis heute wurden mehr als </a:t>
            </a:r>
            <a:r>
              <a:rPr lang="de-DE" sz="2000" dirty="0" smtClean="0"/>
              <a:t>6.000 </a:t>
            </a:r>
            <a:r>
              <a:rPr lang="de-DE" sz="2000" dirty="0" smtClean="0"/>
              <a:t>Satelliten gestartet, nur </a:t>
            </a:r>
            <a:br>
              <a:rPr lang="de-DE" sz="2000" dirty="0" smtClean="0"/>
            </a:br>
            <a:r>
              <a:rPr lang="de-DE" sz="2000" dirty="0" smtClean="0"/>
              <a:t>rund 800 davon arbeiten – der Rest ist Müll</a:t>
            </a:r>
          </a:p>
          <a:p>
            <a:r>
              <a:rPr lang="de-DE" sz="2000" dirty="0" smtClean="0"/>
              <a:t>Nur wenige werden gezielt zum Absturz gebracht</a:t>
            </a:r>
            <a:br>
              <a:rPr lang="de-DE" sz="2000" dirty="0" smtClean="0"/>
            </a:br>
            <a:r>
              <a:rPr lang="de-DE" sz="2000" dirty="0" smtClean="0"/>
              <a:t>oder wurden durch Shuttles eingesammelt.</a:t>
            </a:r>
          </a:p>
          <a:p>
            <a:r>
              <a:rPr lang="de-DE" sz="2000" dirty="0" smtClean="0"/>
              <a:t>Dazu kommen Teile von Raketen (diese bestehen </a:t>
            </a:r>
            <a:br>
              <a:rPr lang="de-DE" sz="2000" dirty="0" smtClean="0"/>
            </a:br>
            <a:r>
              <a:rPr lang="de-DE" sz="2000" dirty="0" smtClean="0"/>
              <a:t>ja aus mehr Stufen, die während des Flugs </a:t>
            </a:r>
            <a:r>
              <a:rPr lang="de-DE" sz="2000" dirty="0" err="1" smtClean="0"/>
              <a:t>abge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smtClean="0"/>
              <a:t>sprengt werden) und Reste von anderen </a:t>
            </a:r>
            <a:br>
              <a:rPr lang="de-DE" sz="2000" dirty="0" smtClean="0"/>
            </a:br>
            <a:r>
              <a:rPr lang="de-DE" sz="2000" dirty="0" smtClean="0"/>
              <a:t>Raumfahrzeugen.</a:t>
            </a:r>
          </a:p>
          <a:p>
            <a:r>
              <a:rPr lang="de-DE" sz="2000" b="1" dirty="0" smtClean="0"/>
              <a:t>Sie sind eine Gefahr für </a:t>
            </a:r>
            <a:br>
              <a:rPr lang="de-DE" sz="2000" b="1" dirty="0" smtClean="0"/>
            </a:br>
            <a:r>
              <a:rPr lang="de-DE" sz="2000" b="1" dirty="0" smtClean="0"/>
              <a:t>die Raumfahrt und </a:t>
            </a:r>
            <a:br>
              <a:rPr lang="de-DE" sz="2000" b="1" dirty="0" smtClean="0"/>
            </a:br>
            <a:r>
              <a:rPr lang="de-DE" sz="2000" b="1" dirty="0" smtClean="0"/>
              <a:t>können auch auf der </a:t>
            </a:r>
            <a:br>
              <a:rPr lang="de-DE" sz="2000" b="1" dirty="0" smtClean="0"/>
            </a:br>
            <a:r>
              <a:rPr lang="de-DE" sz="2000" b="1" dirty="0" smtClean="0"/>
              <a:t>Erde einschlagen. </a:t>
            </a:r>
            <a:endParaRPr lang="de-DE" sz="2000" dirty="0" smtClean="0"/>
          </a:p>
          <a:p>
            <a:pPr>
              <a:buFont typeface="Wingdings" pitchFamily="2" charset="2"/>
              <a:buNone/>
            </a:pPr>
            <a:endParaRPr lang="de-DE" sz="2000" b="1" dirty="0" smtClean="0">
              <a:solidFill>
                <a:srgbClr val="A50021"/>
              </a:solidFill>
            </a:endParaRPr>
          </a:p>
        </p:txBody>
      </p:sp>
      <p:pic>
        <p:nvPicPr>
          <p:cNvPr id="15362" name="Picture 2" descr="C:\Users\Franz\Documents\03-Heidi\webwerkstatt\Thema-Weltraum\Thema-Weltraum-Abbildungen\Debris-deltaInTexa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4040301"/>
            <a:ext cx="3240360" cy="2629059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043608" y="62373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Haupttreibstofftank der zweiten Stufe einer Delta-2-Rakete, niedergegangen am 22. Januar 1997 in Texas,</a:t>
            </a:r>
          </a:p>
          <a:p>
            <a:pPr algn="r"/>
            <a:r>
              <a:rPr lang="de-AT" sz="800" dirty="0" smtClean="0"/>
              <a:t>Foto: (c) NASA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48283"/>
            <a:ext cx="8318500" cy="1152525"/>
          </a:xfrm>
        </p:spPr>
        <p:txBody>
          <a:bodyPr/>
          <a:lstStyle/>
          <a:p>
            <a:pPr eaLnBrk="1" hangingPunct="1"/>
            <a:r>
              <a:rPr lang="de-AT" sz="3700" dirty="0" smtClean="0"/>
              <a:t>Überlegt und diskutiert 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endParaRPr lang="de-AT" sz="3700" dirty="0" smtClean="0"/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457200" y="1268413"/>
            <a:ext cx="7427168" cy="5589587"/>
          </a:xfrm>
        </p:spPr>
        <p:txBody>
          <a:bodyPr/>
          <a:lstStyle/>
          <a:p>
            <a:r>
              <a:rPr lang="de-DE" sz="2800" b="1" dirty="0" smtClean="0">
                <a:solidFill>
                  <a:srgbClr val="A50021"/>
                </a:solidFill>
              </a:rPr>
              <a:t>Problematik Weltraummüll</a:t>
            </a:r>
            <a:br>
              <a:rPr lang="de-DE" sz="2800" b="1" dirty="0" smtClean="0">
                <a:solidFill>
                  <a:srgbClr val="A50021"/>
                </a:solidFill>
              </a:rPr>
            </a:br>
            <a:r>
              <a:rPr lang="de-DE" sz="2400" dirty="0" smtClean="0"/>
              <a:t>Die ESA schätzt 600.000 Teile über 1 cm, die mit rasender </a:t>
            </a:r>
            <a:r>
              <a:rPr lang="de-DE" sz="2400" dirty="0" smtClean="0"/>
              <a:t>Geschwindigkeit </a:t>
            </a:r>
            <a:r>
              <a:rPr lang="de-DE" sz="2400" dirty="0" smtClean="0"/>
              <a:t>die Erde umkreisen!</a:t>
            </a:r>
          </a:p>
          <a:p>
            <a:r>
              <a:rPr lang="de-DE" sz="2400" b="1" dirty="0" smtClean="0"/>
              <a:t>Was bedeutet das?</a:t>
            </a:r>
          </a:p>
          <a:p>
            <a:r>
              <a:rPr lang="de-DE" sz="2400" b="1" dirty="0" smtClean="0"/>
              <a:t>Was kann man dagegen tun?</a:t>
            </a:r>
          </a:p>
          <a:p>
            <a:r>
              <a:rPr lang="de-DE" sz="2400" b="1" dirty="0" smtClean="0"/>
              <a:t>Wer haftet für Schäden?</a:t>
            </a:r>
          </a:p>
          <a:p>
            <a:pPr>
              <a:buNone/>
            </a:pPr>
            <a:endParaRPr lang="de-DE" sz="2400" b="1" dirty="0" smtClean="0"/>
          </a:p>
          <a:p>
            <a:endParaRPr lang="de-DE" sz="2400" b="1" dirty="0" smtClean="0"/>
          </a:p>
          <a:p>
            <a:endParaRPr lang="de-DE" sz="2400" b="1" dirty="0" smtClean="0"/>
          </a:p>
          <a:p>
            <a:pPr>
              <a:buNone/>
            </a:pPr>
            <a:endParaRPr lang="de-DE" sz="2400" b="1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Information und Antworten darauf findest du unter</a:t>
            </a:r>
          </a:p>
          <a:p>
            <a:pPr marL="0" indent="0">
              <a:buNone/>
            </a:pPr>
            <a:r>
              <a:rPr lang="de-DE" sz="1200" dirty="0" smtClean="0">
                <a:hlinkClick r:id="rId2"/>
              </a:rPr>
              <a:t>http://www.demokratiewebstatt.at/thema/thema-wem-gehoert-der-weltraum/satelliten-und-sonden-erforschen-uebermitteln-und-ueberwachen/weltraummuell/ </a:t>
            </a:r>
            <a:br>
              <a:rPr lang="de-DE" sz="1200" dirty="0" smtClean="0">
                <a:hlinkClick r:id="rId2"/>
              </a:rPr>
            </a:br>
            <a:endParaRPr lang="de-DE" sz="1200" dirty="0" smtClean="0"/>
          </a:p>
          <a:p>
            <a:pPr>
              <a:buNone/>
            </a:pPr>
            <a:endParaRPr lang="de-DE" b="1" dirty="0" smtClean="0">
              <a:solidFill>
                <a:srgbClr val="A50021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" name="Picture 3" descr="C:\Users\Franz\Documents\03-Heidi\webwerkstatt\Thema-Weltraum\Thema-Weltraum-Abbildungen\Debris-LEO1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492896"/>
            <a:ext cx="3096344" cy="3096344"/>
          </a:xfrm>
          <a:prstGeom prst="rect">
            <a:avLst/>
          </a:prstGeom>
          <a:noFill/>
        </p:spPr>
      </p:pic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915816" y="510667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Grafik der NASA zur Darstellung von Weltraumschrott,</a:t>
            </a:r>
          </a:p>
          <a:p>
            <a:pPr algn="r"/>
            <a:r>
              <a:rPr lang="de-AT" sz="800" dirty="0" smtClean="0"/>
              <a:t>Abbildung: (c) NASA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Sonden </a:t>
            </a:r>
            <a:r>
              <a:rPr lang="de-AT" sz="3200" dirty="0" smtClean="0"/>
              <a:t>– Entdeckungsreisende</a:t>
            </a:r>
            <a:endParaRPr lang="de-AT" sz="32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288" y="1484784"/>
            <a:ext cx="8748712" cy="3456384"/>
          </a:xfrm>
          <a:prstGeom prst="rect">
            <a:avLst/>
          </a:prstGeom>
          <a:noFill/>
        </p:spPr>
        <p:txBody>
          <a:bodyPr/>
          <a:lstStyle/>
          <a:p>
            <a:pPr marL="446088" indent="-44608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kern="0" dirty="0" smtClean="0">
                <a:latin typeface="+mn-lt"/>
              </a:rPr>
              <a:t>Sonden werden ausgesandt, um neue Erkenntnisse </a:t>
            </a:r>
            <a:br>
              <a:rPr lang="de-AT" sz="2400" kern="0" dirty="0" smtClean="0">
                <a:latin typeface="+mn-lt"/>
              </a:rPr>
            </a:br>
            <a:r>
              <a:rPr lang="de-AT" sz="2400" kern="0" dirty="0" smtClean="0">
                <a:latin typeface="+mn-lt"/>
              </a:rPr>
              <a:t>über unser Sonnensystem, aber auch darüber hinaus </a:t>
            </a:r>
            <a:br>
              <a:rPr lang="de-AT" sz="2400" kern="0" dirty="0" smtClean="0">
                <a:latin typeface="+mn-lt"/>
              </a:rPr>
            </a:br>
            <a:r>
              <a:rPr lang="de-AT" sz="2400" kern="0" dirty="0" smtClean="0">
                <a:latin typeface="+mn-lt"/>
              </a:rPr>
              <a:t>zu liefern. </a:t>
            </a:r>
          </a:p>
          <a:p>
            <a:pPr marL="446088" indent="-44608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kern="0" dirty="0" smtClean="0">
                <a:latin typeface="+mn-lt"/>
              </a:rPr>
              <a:t>Sie senden per Funk permanent Informationen </a:t>
            </a:r>
            <a:br>
              <a:rPr lang="de-AT" sz="2400" kern="0" dirty="0" smtClean="0">
                <a:latin typeface="+mn-lt"/>
              </a:rPr>
            </a:br>
            <a:r>
              <a:rPr lang="de-AT" sz="2400" kern="0" dirty="0" smtClean="0">
                <a:latin typeface="+mn-lt"/>
              </a:rPr>
              <a:t>und werden von der Erde aus gesteuert.</a:t>
            </a:r>
          </a:p>
          <a:p>
            <a:pPr marL="446088" indent="-446088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kern="0" dirty="0" smtClean="0">
                <a:latin typeface="+mn-lt"/>
              </a:rPr>
              <a:t>Sie sind nach ihrer Aufgabe konstruiert:</a:t>
            </a:r>
            <a:br>
              <a:rPr lang="de-AT" sz="2400" kern="0" dirty="0" smtClean="0">
                <a:latin typeface="+mn-lt"/>
              </a:rPr>
            </a:br>
            <a:r>
              <a:rPr lang="de-AT" sz="2000" kern="0" dirty="0" smtClean="0">
                <a:latin typeface="+mn-lt"/>
                <a:sym typeface="Webdings"/>
              </a:rPr>
              <a:t>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000" kern="0" dirty="0" smtClean="0">
                <a:latin typeface="+mn-lt"/>
              </a:rPr>
              <a:t>Vorbeiflug/Umkreisung des zu untersuchenden Himmelskörpers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sym typeface="Webdings"/>
              </a:rPr>
              <a:t> </a:t>
            </a:r>
            <a:r>
              <a:rPr lang="de-AT" sz="2000" kern="0" dirty="0" smtClean="0">
                <a:latin typeface="+mn-lt"/>
              </a:rPr>
              <a:t>Landung auf dem Himmelskörper</a:t>
            </a:r>
            <a:r>
              <a:rPr lang="de-AT" sz="2400" kern="0" dirty="0" smtClean="0">
                <a:latin typeface="+mn-lt"/>
              </a:rPr>
              <a:t/>
            </a:r>
            <a:br>
              <a:rPr lang="de-AT" sz="2400" kern="0" dirty="0" smtClean="0">
                <a:latin typeface="+mn-lt"/>
              </a:rPr>
            </a:br>
            <a:endParaRPr lang="de-AT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Der Weltraum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700808"/>
            <a:ext cx="8229600" cy="259218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der Raum zwischen Planeten, Sternen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und Galaxien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endParaRPr lang="de-DE" sz="1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beinahe leer (dünn verteiltes Gas und Staub)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endParaRPr lang="de-DE" sz="1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Strahlung und Kraftfelder (z.B.: Gravitation)</a:t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sp>
        <p:nvSpPr>
          <p:cNvPr id="6" name="Inhaltsplatzhalter 11"/>
          <p:cNvSpPr txBox="1">
            <a:spLocks/>
          </p:cNvSpPr>
          <p:nvPr/>
        </p:nvSpPr>
        <p:spPr>
          <a:xfrm>
            <a:off x="467544" y="5589240"/>
            <a:ext cx="8229600" cy="1008111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b="1" kern="0" dirty="0" smtClean="0">
                <a:latin typeface="+mn-lt"/>
              </a:rPr>
              <a:t>Weltall (= Universum): </a:t>
            </a:r>
            <a:r>
              <a:rPr lang="de-DE" sz="2400" kern="0" dirty="0" smtClean="0">
                <a:latin typeface="+mn-lt"/>
              </a:rPr>
              <a:t>die Gesamtheit </a:t>
            </a:r>
            <a:br>
              <a:rPr lang="de-DE" sz="2400" kern="0" dirty="0" smtClean="0">
                <a:latin typeface="+mn-lt"/>
              </a:rPr>
            </a:br>
            <a:r>
              <a:rPr lang="de-DE" sz="2400" kern="0" dirty="0" smtClean="0">
                <a:latin typeface="+mn-lt"/>
              </a:rPr>
              <a:t>von Weltraum und Himmelskörpern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Zukunft der Raumfahrt</a:t>
            </a:r>
            <a:endParaRPr lang="de-DE" sz="4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Raumfahrt heute und morgen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288" y="1268760"/>
            <a:ext cx="7561088" cy="518457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400" b="1" dirty="0" smtClean="0"/>
              <a:t>Pläne der Weltraumorganisationen</a:t>
            </a:r>
            <a:endParaRPr lang="de-AT" sz="2400" b="1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b="1" kern="0" dirty="0" smtClean="0">
                <a:latin typeface="+mn-lt"/>
              </a:rPr>
              <a:t>NASA</a:t>
            </a:r>
            <a:r>
              <a:rPr lang="de-AT" sz="2400" kern="0" dirty="0" smtClean="0">
                <a:latin typeface="+mn-lt"/>
              </a:rPr>
              <a:t>: </a:t>
            </a:r>
            <a:r>
              <a:rPr lang="de-DE" sz="2400" dirty="0" smtClean="0"/>
              <a:t>An neuen Raumgleitern und Raketen wird </a:t>
            </a:r>
            <a:r>
              <a:rPr lang="de-DE" sz="2400" dirty="0" smtClean="0"/>
              <a:t>gearbeitet. </a:t>
            </a:r>
            <a:r>
              <a:rPr lang="de-DE" sz="2400" dirty="0" smtClean="0"/>
              <a:t>Ziel ist ein </a:t>
            </a:r>
            <a:r>
              <a:rPr lang="de-AT" sz="2400" kern="0" dirty="0" smtClean="0">
                <a:latin typeface="+mn-lt"/>
              </a:rPr>
              <a:t>bemannter Flug zum Mars (Zeitrahmen: 2035).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b="1" kern="0" dirty="0" smtClean="0">
                <a:latin typeface="+mn-lt"/>
              </a:rPr>
              <a:t>ESA</a:t>
            </a:r>
            <a:r>
              <a:rPr lang="de-AT" sz="2400" kern="0" dirty="0" smtClean="0">
                <a:latin typeface="+mn-lt"/>
              </a:rPr>
              <a:t>: unbemannte Erforschung unseres </a:t>
            </a:r>
            <a:br>
              <a:rPr lang="de-AT" sz="2400" kern="0" dirty="0" smtClean="0">
                <a:latin typeface="+mn-lt"/>
              </a:rPr>
            </a:br>
            <a:r>
              <a:rPr lang="de-AT" sz="2400" kern="0" dirty="0" smtClean="0">
                <a:latin typeface="+mn-lt"/>
              </a:rPr>
              <a:t>Sonnensystems und der Erde (Satelliten).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b="1" kern="0" dirty="0" err="1" smtClean="0">
                <a:latin typeface="+mn-lt"/>
              </a:rPr>
              <a:t>Roskosmos</a:t>
            </a:r>
            <a:r>
              <a:rPr lang="de-AT" sz="2400" kern="0" dirty="0" smtClean="0">
                <a:latin typeface="+mn-lt"/>
              </a:rPr>
              <a:t>: Aufbau einer neuen Raumflotte mit Fernziel Mars.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b="1" kern="0" dirty="0" smtClean="0">
                <a:latin typeface="+mn-lt"/>
              </a:rPr>
              <a:t>China</a:t>
            </a:r>
            <a:r>
              <a:rPr lang="de-AT" sz="2400" kern="0" dirty="0" smtClean="0">
                <a:latin typeface="+mn-lt"/>
              </a:rPr>
              <a:t>: Ausbau der eigenen Raumstation und bemannter Flug zum Mond.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235"/>
            <a:ext cx="8207375" cy="1152525"/>
          </a:xfrm>
        </p:spPr>
        <p:txBody>
          <a:bodyPr/>
          <a:lstStyle/>
          <a:p>
            <a:r>
              <a:rPr lang="de-DE" sz="3200" dirty="0" smtClean="0"/>
              <a:t>Weltraumtourismus &amp; „private Raketen“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 smtClean="0"/>
              <a:t>Neben den staatlichen Weltraumorganisationen </a:t>
            </a:r>
            <a:br>
              <a:rPr lang="de-AT" sz="2400" dirty="0" smtClean="0"/>
            </a:br>
            <a:r>
              <a:rPr lang="de-AT" sz="2400" dirty="0" smtClean="0"/>
              <a:t>steigen vermehrt Privatfirmen in die Raumfahrt ein:</a:t>
            </a:r>
          </a:p>
          <a:p>
            <a:r>
              <a:rPr lang="de-AT" sz="2400" dirty="0" smtClean="0"/>
              <a:t>Firma </a:t>
            </a:r>
            <a:r>
              <a:rPr lang="de-AT" sz="2400" dirty="0" err="1" smtClean="0"/>
              <a:t>SpaceX</a:t>
            </a:r>
            <a:r>
              <a:rPr lang="de-AT" sz="2400" dirty="0" smtClean="0"/>
              <a:t>, USA: eigene Raketen und </a:t>
            </a:r>
            <a:br>
              <a:rPr lang="de-AT" sz="2400" dirty="0" smtClean="0"/>
            </a:br>
            <a:r>
              <a:rPr lang="de-AT" sz="2400" dirty="0" smtClean="0"/>
              <a:t>„Dragon“-Raumschiffe</a:t>
            </a:r>
            <a:br>
              <a:rPr lang="de-AT" sz="2400" dirty="0" smtClean="0"/>
            </a:br>
            <a:endParaRPr lang="de-AT" sz="2400" dirty="0" smtClean="0"/>
          </a:p>
          <a:p>
            <a:r>
              <a:rPr lang="de-AT" sz="2400" dirty="0" smtClean="0"/>
              <a:t>Firma </a:t>
            </a:r>
            <a:r>
              <a:rPr lang="de-AT" sz="2400" dirty="0" err="1" smtClean="0"/>
              <a:t>Scaled</a:t>
            </a:r>
            <a:r>
              <a:rPr lang="de-AT" sz="2400" dirty="0" smtClean="0"/>
              <a:t> Composites, </a:t>
            </a:r>
            <a:br>
              <a:rPr lang="de-AT" sz="2400" dirty="0" smtClean="0"/>
            </a:br>
            <a:r>
              <a:rPr lang="de-AT" sz="2400" dirty="0" smtClean="0"/>
              <a:t>USA: Ihr </a:t>
            </a:r>
            <a:r>
              <a:rPr lang="de-AT" sz="2400" b="1" dirty="0" err="1" smtClean="0"/>
              <a:t>SpaceshipOne</a:t>
            </a:r>
            <a:r>
              <a:rPr lang="de-AT" sz="2400" b="1" dirty="0" smtClean="0"/>
              <a:t> 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erreichte als erstes privates </a:t>
            </a:r>
            <a:br>
              <a:rPr lang="de-AT" sz="2400" dirty="0" smtClean="0"/>
            </a:br>
            <a:r>
              <a:rPr lang="de-AT" sz="2400" dirty="0" smtClean="0"/>
              <a:t>bemanntes </a:t>
            </a:r>
            <a:r>
              <a:rPr lang="de-AT" sz="2400" dirty="0" smtClean="0"/>
              <a:t>Raketenflugzeug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den Weltraum</a:t>
            </a:r>
            <a:r>
              <a:rPr lang="de-AT" sz="2400" dirty="0" smtClean="0"/>
              <a:t>. </a:t>
            </a:r>
            <a:br>
              <a:rPr lang="de-AT" sz="2400" dirty="0" smtClean="0"/>
            </a:br>
            <a:r>
              <a:rPr lang="de-AT" sz="2400" dirty="0" err="1" smtClean="0"/>
              <a:t>SpaceshipTwo</a:t>
            </a:r>
            <a:r>
              <a:rPr lang="de-AT" sz="2400" dirty="0" smtClean="0"/>
              <a:t> soll schon </a:t>
            </a:r>
            <a:br>
              <a:rPr lang="de-AT" sz="2400" dirty="0" smtClean="0"/>
            </a:br>
            <a:r>
              <a:rPr lang="de-AT" sz="2400" dirty="0" smtClean="0"/>
              <a:t>bald Weltraumtouristen </a:t>
            </a:r>
            <a:br>
              <a:rPr lang="de-AT" sz="2400" dirty="0" smtClean="0"/>
            </a:br>
            <a:r>
              <a:rPr lang="de-AT" sz="2400" dirty="0" smtClean="0"/>
              <a:t>transportieren – Tickets sind schon buchbar!     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6084168" y="5373216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Modell der </a:t>
            </a:r>
            <a:r>
              <a:rPr lang="de-AT" sz="800" dirty="0" err="1" smtClean="0"/>
              <a:t>SpaceshipOne</a:t>
            </a:r>
            <a:endParaRPr lang="de-AT" sz="800" dirty="0" smtClean="0"/>
          </a:p>
          <a:p>
            <a:pPr algn="r"/>
            <a:r>
              <a:rPr lang="de-AT" sz="800" dirty="0" smtClean="0"/>
              <a:t>Foto: cc </a:t>
            </a:r>
            <a:r>
              <a:rPr lang="de-AT" sz="800" dirty="0" err="1" smtClean="0"/>
              <a:t>Somma</a:t>
            </a:r>
            <a:endParaRPr lang="de-AT" sz="800" dirty="0"/>
          </a:p>
        </p:txBody>
      </p:sp>
      <p:pic>
        <p:nvPicPr>
          <p:cNvPr id="2050" name="Picture 2" descr="Y:\Parlament\DemokratieWEBstatt\Schwerpunktthemen\Wem gehört der Weltraum\Fotos\51 Weltraumtourismus\spaceship one ccRyan So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966" y="2852936"/>
            <a:ext cx="367203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403244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1970088" algn="l"/>
              </a:tabLst>
            </a:pPr>
            <a:r>
              <a:rPr lang="de-AT" sz="2400" dirty="0" smtClean="0"/>
              <a:t>Ein besonderes Projekt ist </a:t>
            </a:r>
            <a:r>
              <a:rPr lang="de-AT" sz="2400" b="1" dirty="0" err="1" smtClean="0"/>
              <a:t>MarsOne</a:t>
            </a:r>
            <a:r>
              <a:rPr lang="de-AT" sz="2400" dirty="0" smtClean="0"/>
              <a:t>. </a:t>
            </a:r>
            <a:br>
              <a:rPr lang="de-AT" sz="2400" dirty="0" smtClean="0"/>
            </a:br>
            <a:r>
              <a:rPr lang="de-AT" sz="2400" dirty="0" smtClean="0"/>
              <a:t>Als weltweite Medienshow soll Geld für </a:t>
            </a:r>
            <a:br>
              <a:rPr lang="de-AT" sz="2400" dirty="0" smtClean="0"/>
            </a:br>
            <a:r>
              <a:rPr lang="de-AT" sz="2400" dirty="0" smtClean="0"/>
              <a:t>Marsflüge aufgetrieben werden.</a:t>
            </a:r>
          </a:p>
          <a:p>
            <a:pPr marL="4040188" indent="0">
              <a:spcBef>
                <a:spcPts val="1200"/>
              </a:spcBef>
              <a:buNone/>
              <a:tabLst>
                <a:tab pos="1970088" algn="l"/>
              </a:tabLst>
            </a:pPr>
            <a:r>
              <a:rPr lang="de-AT" sz="2400" dirty="0" smtClean="0"/>
              <a:t>So soll auf dem Mars </a:t>
            </a:r>
            <a:br>
              <a:rPr lang="de-AT" sz="2400" dirty="0" smtClean="0"/>
            </a:br>
            <a:r>
              <a:rPr lang="de-AT" sz="2400" dirty="0" smtClean="0"/>
              <a:t>eine menschliche Siedlung</a:t>
            </a:r>
            <a:br>
              <a:rPr lang="de-AT" sz="2400" dirty="0" smtClean="0"/>
            </a:br>
            <a:r>
              <a:rPr lang="de-AT" sz="2400" dirty="0" smtClean="0"/>
              <a:t>entstehen – ein Rückflug </a:t>
            </a:r>
            <a:br>
              <a:rPr lang="de-AT" sz="2400" dirty="0" smtClean="0"/>
            </a:br>
            <a:r>
              <a:rPr lang="de-AT" sz="2400" dirty="0" smtClean="0"/>
              <a:t>ist nicht möglich. </a:t>
            </a:r>
            <a:br>
              <a:rPr lang="de-AT" sz="2400" dirty="0" smtClean="0"/>
            </a:br>
            <a:r>
              <a:rPr lang="de-AT" sz="2400" dirty="0" smtClean="0"/>
              <a:t>Projektstart: 2015</a:t>
            </a:r>
            <a:br>
              <a:rPr lang="de-AT" sz="2400" dirty="0" smtClean="0"/>
            </a:br>
            <a:r>
              <a:rPr lang="de-AT" sz="2400" dirty="0" smtClean="0"/>
              <a:t>Marslandung: 2023</a:t>
            </a:r>
            <a:br>
              <a:rPr lang="de-AT" sz="2400" dirty="0" smtClean="0"/>
            </a:b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AT" sz="2400" dirty="0" smtClean="0"/>
              <a:t> </a:t>
            </a:r>
            <a:endParaRPr lang="de-DE" sz="24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sz="3200" dirty="0" smtClean="0"/>
              <a:t>Reise ohne Rückflugticket</a:t>
            </a:r>
            <a:endParaRPr lang="de-AT" sz="3200" dirty="0" smtClean="0"/>
          </a:p>
        </p:txBody>
      </p:sp>
      <p:pic>
        <p:nvPicPr>
          <p:cNvPr id="2" name="Picture 2" descr="http://upload.wikimedia.org/wikipedia/commons/7/7d/Mars_atmosphe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11560" y="2492896"/>
            <a:ext cx="3886279" cy="4365104"/>
          </a:xfrm>
          <a:prstGeom prst="rect">
            <a:avLst/>
          </a:prstGeom>
          <a:noFill/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572000" y="6381328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Der Mars von der Sonde Viking aus gesehen,</a:t>
            </a:r>
          </a:p>
          <a:p>
            <a:r>
              <a:rPr lang="de-AT" sz="800" dirty="0" smtClean="0"/>
              <a:t>Foto: (c) NASA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Science Fiction – </a:t>
            </a:r>
            <a:br>
              <a:rPr lang="de-AT" sz="4000" dirty="0" smtClean="0"/>
            </a:br>
            <a:r>
              <a:rPr lang="de-AT" sz="2800" dirty="0" smtClean="0">
                <a:solidFill>
                  <a:schemeClr val="tx1"/>
                </a:solidFill>
              </a:rPr>
              <a:t>Die Zukunft hat schon begonnen</a:t>
            </a:r>
            <a:endParaRPr lang="de-DE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54461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AT" sz="2400" dirty="0" smtClean="0"/>
              <a:t>Jules Verne beschrieb 1865 in seiner Novelle </a:t>
            </a:r>
            <a:br>
              <a:rPr lang="de-AT" sz="2400" dirty="0" smtClean="0"/>
            </a:br>
            <a:r>
              <a:rPr lang="de-AT" sz="2400" dirty="0" smtClean="0"/>
              <a:t>„Von der Erde zum Mond“ </a:t>
            </a:r>
            <a:br>
              <a:rPr lang="de-AT" sz="2400" dirty="0" smtClean="0"/>
            </a:br>
            <a:r>
              <a:rPr lang="de-AT" sz="2400" dirty="0" smtClean="0"/>
              <a:t>eine Reise zum Mond  </a:t>
            </a:r>
            <a:br>
              <a:rPr lang="de-AT" sz="2400" dirty="0" smtClean="0"/>
            </a:b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AT" sz="2400" dirty="0" smtClean="0"/>
              <a:t>                                   1969 betritt Neil Armstrong </a:t>
            </a:r>
            <a:br>
              <a:rPr lang="de-AT" sz="2400" dirty="0" smtClean="0"/>
            </a:br>
            <a:r>
              <a:rPr lang="de-AT" sz="2400" dirty="0" smtClean="0"/>
              <a:t>                                als erster Mensch den Mond.  </a:t>
            </a:r>
            <a:endParaRPr lang="de-DE" sz="24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pPr eaLnBrk="1" hangingPunct="1"/>
            <a:r>
              <a:rPr lang="de-DE" sz="3200" dirty="0" smtClean="0"/>
              <a:t>Romane werden Wirklichkeit</a:t>
            </a:r>
            <a:endParaRPr lang="de-AT" sz="3200" dirty="0" smtClean="0"/>
          </a:p>
        </p:txBody>
      </p:sp>
      <p:pic>
        <p:nvPicPr>
          <p:cNvPr id="2" name="Picture 2" descr="C:\Users\Franz\Documents\03-Heidi\webwerkstatt\Thema-Weltraum\Thema-Weltraum-Abbildungen\'From_the_Earth_to_the_Moon'_by_Henri_de_Montaut_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5" y="2564904"/>
            <a:ext cx="2307624" cy="331236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3" descr="C:\Users\Franz\Documents\03-Heidi\webwerkstatt\Thema-Weltraum\Thema-Weltraum-Abbildungen\Apollo_11_Launch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564904"/>
            <a:ext cx="2648252" cy="3312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feld 6"/>
          <p:cNvSpPr txBox="1"/>
          <p:nvPr/>
        </p:nvSpPr>
        <p:spPr>
          <a:xfrm>
            <a:off x="2987824" y="342900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/>
              <a:t>Fiktion </a:t>
            </a:r>
            <a:r>
              <a:rPr lang="de-AT" sz="2000" dirty="0" smtClean="0"/>
              <a:t>– Realität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dazwischen liegen</a:t>
            </a:r>
          </a:p>
          <a:p>
            <a:pPr algn="ctr"/>
            <a:r>
              <a:rPr lang="de-AT" sz="2000" dirty="0" smtClean="0"/>
              <a:t>100 Jahre</a:t>
            </a:r>
            <a:endParaRPr lang="de-AT" sz="20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7452320" y="5322694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Apollo 11 </a:t>
            </a:r>
            <a:r>
              <a:rPr lang="de-AT" sz="800" dirty="0" smtClean="0"/>
              <a:t>hebt ab</a:t>
            </a:r>
          </a:p>
          <a:p>
            <a:r>
              <a:rPr lang="de-AT" sz="800" dirty="0" smtClean="0"/>
              <a:t>Foto: (c) NASA</a:t>
            </a:r>
            <a:endParaRPr lang="de-AT" sz="800" dirty="0"/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-324544" y="5229200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/>
              <a:t>Illustration von </a:t>
            </a:r>
            <a:br>
              <a:rPr lang="de-AT" sz="800" dirty="0" smtClean="0"/>
            </a:br>
            <a:r>
              <a:rPr lang="de-AT" sz="800" dirty="0" smtClean="0"/>
              <a:t>Henri de </a:t>
            </a:r>
            <a:r>
              <a:rPr lang="de-AT" sz="800" dirty="0" err="1" smtClean="0"/>
              <a:t>Montaut</a:t>
            </a:r>
            <a:endParaRPr lang="de-AT" sz="8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235"/>
            <a:ext cx="8207375" cy="1152525"/>
          </a:xfrm>
        </p:spPr>
        <p:txBody>
          <a:bodyPr/>
          <a:lstStyle/>
          <a:p>
            <a:pPr eaLnBrk="1" hangingPunct="1"/>
            <a:r>
              <a:rPr lang="de-DE" sz="3200" dirty="0" smtClean="0"/>
              <a:t>Von Hyperraum &amp; Wurmlöchern</a:t>
            </a:r>
            <a:endParaRPr lang="de-AT" sz="3200" dirty="0" smtClean="0"/>
          </a:p>
        </p:txBody>
      </p:sp>
      <p:sp>
        <p:nvSpPr>
          <p:cNvPr id="26" name="Inhaltsplatzhalter 11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39248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In moderner Science-Fiction reist man überlichtschnell </a:t>
            </a:r>
            <a:br>
              <a:rPr lang="de-DE" sz="2400" dirty="0" smtClean="0"/>
            </a:br>
            <a:r>
              <a:rPr lang="de-DE" sz="2400" dirty="0" smtClean="0"/>
              <a:t>im Hyperraum oder saust durch ein </a:t>
            </a:r>
            <a:r>
              <a:rPr lang="de-DE" sz="2400" dirty="0" smtClean="0"/>
              <a:t>Wurmloch.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Gibt es das auch schon?</a:t>
            </a:r>
          </a:p>
          <a:p>
            <a:pPr marL="355600" indent="-355600"/>
            <a:r>
              <a:rPr lang="de-DE" sz="2000" dirty="0" smtClean="0"/>
              <a:t>Der </a:t>
            </a:r>
            <a:r>
              <a:rPr lang="de-DE" sz="2000" b="1" dirty="0" smtClean="0"/>
              <a:t>Hyperraum</a:t>
            </a:r>
            <a:r>
              <a:rPr lang="de-DE" sz="2000" dirty="0" smtClean="0"/>
              <a:t> (der Begriff stammt aus der Geometrie)</a:t>
            </a:r>
            <a:br>
              <a:rPr lang="de-DE" sz="2000" dirty="0" smtClean="0"/>
            </a:br>
            <a:r>
              <a:rPr lang="de-DE" sz="2000" dirty="0" smtClean="0"/>
              <a:t>wird trotz Nutzung von </a:t>
            </a:r>
            <a:r>
              <a:rPr lang="de-DE" sz="2000" dirty="0" smtClean="0"/>
              <a:t>Star </a:t>
            </a:r>
            <a:r>
              <a:rPr lang="de-DE" sz="2000" dirty="0" err="1" smtClean="0"/>
              <a:t>Trek</a:t>
            </a:r>
            <a:r>
              <a:rPr lang="de-DE" sz="2000" dirty="0" smtClean="0"/>
              <a:t> &amp; Co von der </a:t>
            </a:r>
            <a:br>
              <a:rPr lang="de-DE" sz="2000" dirty="0" smtClean="0"/>
            </a:br>
            <a:r>
              <a:rPr lang="de-DE" sz="2000" dirty="0" smtClean="0"/>
              <a:t>Wissenschaft skeptisch betrachtet und ist bislang </a:t>
            </a:r>
            <a:br>
              <a:rPr lang="de-DE" sz="2000" dirty="0" smtClean="0"/>
            </a:br>
            <a:r>
              <a:rPr lang="de-DE" sz="2000" dirty="0" smtClean="0"/>
              <a:t>unbewiesen.</a:t>
            </a:r>
          </a:p>
          <a:p>
            <a:pPr marL="355600" indent="-355600"/>
            <a:r>
              <a:rPr lang="de-DE" sz="2000" b="1" dirty="0" smtClean="0"/>
              <a:t>Wurmlöcher</a:t>
            </a:r>
            <a:r>
              <a:rPr lang="de-DE" sz="2000" dirty="0" smtClean="0"/>
              <a:t>, „Abkürzungen“ durchs Universum, sind </a:t>
            </a:r>
            <a:br>
              <a:rPr lang="de-DE" sz="2000" dirty="0" smtClean="0"/>
            </a:br>
            <a:r>
              <a:rPr lang="de-AT" sz="2000" dirty="0" smtClean="0"/>
              <a:t>als eine der theoretischen Schlussfolgerungen der </a:t>
            </a:r>
            <a:br>
              <a:rPr lang="de-AT" sz="2000" dirty="0" smtClean="0"/>
            </a:br>
            <a:r>
              <a:rPr lang="de-AT" sz="2000" dirty="0" smtClean="0"/>
              <a:t>Relativitätstheorie Albert Einsteins </a:t>
            </a:r>
            <a:br>
              <a:rPr lang="de-AT" sz="2000" dirty="0" smtClean="0"/>
            </a:br>
            <a:r>
              <a:rPr lang="de-AT" sz="2000" dirty="0" smtClean="0"/>
              <a:t>in der Wissenschaft anerkannt. </a:t>
            </a:r>
            <a:endParaRPr lang="de-DE" sz="2000" dirty="0" smtClean="0"/>
          </a:p>
        </p:txBody>
      </p:sp>
      <p:pic>
        <p:nvPicPr>
          <p:cNvPr id="5123" name="Picture 3" descr="C:\Users\Franz\Documents\03-Heidi\webwerkstatt\Thema-Weltraum\Thema-Weltraum-Abbildungen\wurmloch-0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709" y="4293096"/>
            <a:ext cx="4139603" cy="2592288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187624" y="6330806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Schematische Darstellung eines Wurmlochs</a:t>
            </a:r>
          </a:p>
          <a:p>
            <a:r>
              <a:rPr lang="de-AT" sz="800" dirty="0" smtClean="0"/>
              <a:t>Grafik: (c) Franz Stürmer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235"/>
            <a:ext cx="8207375" cy="1152525"/>
          </a:xfrm>
        </p:spPr>
        <p:txBody>
          <a:bodyPr/>
          <a:lstStyle/>
          <a:p>
            <a:pPr eaLnBrk="1" hangingPunct="1"/>
            <a:r>
              <a:rPr lang="de-DE" sz="3200" dirty="0" smtClean="0"/>
              <a:t>Leben auf fremden Welten</a:t>
            </a:r>
            <a:endParaRPr lang="de-AT" sz="3200" dirty="0" smtClean="0"/>
          </a:p>
        </p:txBody>
      </p:sp>
      <p:sp>
        <p:nvSpPr>
          <p:cNvPr id="26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295232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In vielen Science-Fiction Filmen begegnet man </a:t>
            </a:r>
            <a:br>
              <a:rPr lang="de-DE" sz="2400" dirty="0" smtClean="0"/>
            </a:br>
            <a:r>
              <a:rPr lang="de-DE" sz="2400" dirty="0" smtClean="0"/>
              <a:t>„Aliens“ – Lebewesen anderer Welten. </a:t>
            </a:r>
            <a:br>
              <a:rPr lang="de-DE" sz="2400" dirty="0" smtClean="0"/>
            </a:br>
            <a:r>
              <a:rPr lang="de-DE" sz="2400" dirty="0" smtClean="0"/>
              <a:t>Was sagt die Wissenschaft dazu? </a:t>
            </a:r>
          </a:p>
          <a:p>
            <a:pPr marL="352425" indent="-352425"/>
            <a:r>
              <a:rPr lang="de-DE" sz="2000" dirty="0" smtClean="0"/>
              <a:t>Planeten fremder Sterne konnten mittlerweile nachgewiesen werden</a:t>
            </a:r>
          </a:p>
          <a:p>
            <a:pPr marL="352425" indent="-352425"/>
            <a:r>
              <a:rPr lang="de-DE" sz="2000" dirty="0" smtClean="0"/>
              <a:t>Einige von ihnen weisen erdähnliche Bedingungen auf</a:t>
            </a:r>
          </a:p>
          <a:p>
            <a:pPr marL="352425" indent="-352425"/>
            <a:r>
              <a:rPr lang="de-DE" sz="2000" dirty="0" smtClean="0"/>
              <a:t>Damit liegt der Schluss nahe, dass es dort auch Leben </a:t>
            </a:r>
            <a:r>
              <a:rPr lang="de-DE" sz="2000" dirty="0" smtClean="0"/>
              <a:t>geben </a:t>
            </a:r>
            <a:r>
              <a:rPr lang="de-DE" sz="2000" dirty="0" smtClean="0"/>
              <a:t>könnte</a:t>
            </a:r>
          </a:p>
          <a:p>
            <a:pPr marL="352425" indent="-352425"/>
            <a:r>
              <a:rPr lang="de-DE" sz="2000" dirty="0" smtClean="0"/>
              <a:t>Ein definitiver Beweis außerirdischen Lebens ist (noch) nicht erbracht</a:t>
            </a:r>
          </a:p>
          <a:p>
            <a:pPr>
              <a:buFont typeface="Wingdings" pitchFamily="2" charset="2"/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4097" name="Picture 1" descr="C:\Users\Franz\Documents\03-Heidi\webwerkstatt\Thema-Weltraum\Thema-Weltraum-Abbildungen\Kepler-62f_with_62e_as_Morning_Sta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861048"/>
            <a:ext cx="5040560" cy="2834429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5940152" y="4077072"/>
            <a:ext cx="288032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Die Österreicherin Lisa Kaltenegger ist eine der führenden Wissen-</a:t>
            </a:r>
            <a:r>
              <a:rPr lang="de-AT" dirty="0" err="1" smtClean="0"/>
              <a:t>schafterInnen</a:t>
            </a:r>
            <a:r>
              <a:rPr lang="de-AT" dirty="0" smtClean="0"/>
              <a:t> auf diesem Forschungsgebiet.</a:t>
            </a:r>
            <a:endParaRPr lang="de-AT" dirty="0"/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5580112" y="6279703"/>
            <a:ext cx="1944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/>
              <a:t>Darstellung von Planet Kepler-62e, der seine Sonne Kepler-62 umkreist, Foto: (c) NASA Ames/JPL-</a:t>
            </a:r>
            <a:r>
              <a:rPr lang="de-AT" sz="800" dirty="0" err="1" smtClean="0"/>
              <a:t>Caltech</a:t>
            </a:r>
            <a:endParaRPr lang="de-AT" sz="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48283"/>
            <a:ext cx="8318500" cy="1152525"/>
          </a:xfrm>
        </p:spPr>
        <p:txBody>
          <a:bodyPr/>
          <a:lstStyle/>
          <a:p>
            <a:pPr eaLnBrk="1" hangingPunct="1"/>
            <a:r>
              <a:rPr lang="de-AT" sz="3700" dirty="0" smtClean="0"/>
              <a:t>Überlegt und diskutiert 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endParaRPr lang="de-AT" sz="3700" dirty="0" smtClean="0"/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23259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sz="2800" b="1" dirty="0" smtClean="0">
                <a:solidFill>
                  <a:srgbClr val="A50021"/>
                </a:solidFill>
              </a:rPr>
              <a:t>Welche Bedingungen müssen auf einem Planeten bzw. in diesem Sonnensystem herrschen, dass Leben (ähnlich dem irdischen) möglich ist?</a:t>
            </a:r>
          </a:p>
          <a:p>
            <a:pPr>
              <a:spcBef>
                <a:spcPts val="600"/>
              </a:spcBef>
              <a:buNone/>
            </a:pPr>
            <a:endParaRPr lang="de-DE" sz="2800" b="1" dirty="0" smtClean="0">
              <a:solidFill>
                <a:srgbClr val="A50021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2843808" y="1446560"/>
            <a:ext cx="5565056" cy="44307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400" dirty="0" smtClean="0"/>
              <a:t>Physikalisch gesehen: </a:t>
            </a:r>
            <a:br>
              <a:rPr lang="de-DE" sz="2400" dirty="0" smtClean="0"/>
            </a:br>
            <a:r>
              <a:rPr lang="de-DE" sz="2400" dirty="0" smtClean="0"/>
              <a:t>ein fließender Übergang </a:t>
            </a:r>
            <a:br>
              <a:rPr lang="de-DE" sz="2400" dirty="0" smtClean="0"/>
            </a:br>
            <a:r>
              <a:rPr lang="de-DE" sz="2400" dirty="0" smtClean="0"/>
              <a:t>der </a:t>
            </a:r>
            <a:r>
              <a:rPr lang="de-DE" sz="2400" dirty="0" err="1" smtClean="0"/>
              <a:t>Jonosphäre</a:t>
            </a:r>
            <a:r>
              <a:rPr lang="de-DE" sz="2400" dirty="0" smtClean="0"/>
              <a:t> in den </a:t>
            </a:r>
            <a:br>
              <a:rPr lang="de-DE" sz="2400" dirty="0" smtClean="0"/>
            </a:br>
            <a:r>
              <a:rPr lang="de-DE" sz="2400" dirty="0" smtClean="0"/>
              <a:t>Weltraum</a:t>
            </a:r>
            <a:br>
              <a:rPr lang="de-DE" sz="2400" dirty="0" smtClean="0"/>
            </a:br>
            <a:endParaRPr lang="de-DE" sz="800" dirty="0" smtClean="0"/>
          </a:p>
          <a:p>
            <a:pPr>
              <a:spcBef>
                <a:spcPts val="1200"/>
              </a:spcBef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spcBef>
                <a:spcPts val="1200"/>
              </a:spcBef>
            </a:pPr>
            <a:r>
              <a:rPr lang="de-DE" sz="2400" dirty="0" smtClean="0"/>
              <a:t>International: 100 km über der Erdoberfläche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NASA: 80 km über der Erdoberfläche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Grenze Weltraum </a:t>
            </a:r>
            <a:r>
              <a:rPr lang="de-AT" sz="3200" dirty="0" smtClean="0"/>
              <a:t>– Erde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AT" sz="3200" dirty="0" smtClean="0"/>
          </a:p>
        </p:txBody>
      </p:sp>
      <p:pic>
        <p:nvPicPr>
          <p:cNvPr id="1027" name="Picture 3" descr="C:\Users\Franz\Documents\03-Heidi\webwerkstatt\Thema-Weltraum\Thema-Weltraum-Abbildungen\atmosphä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906196"/>
            <a:ext cx="2376264" cy="5951804"/>
          </a:xfrm>
          <a:prstGeom prst="rect">
            <a:avLst/>
          </a:prstGeom>
          <a:noFill/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2987824" y="6525924"/>
            <a:ext cx="2880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Schema der Lufthülle der Erde, Grafik: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Alte Ansichten über das Universum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2736304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In alten Kulturen:</a:t>
            </a:r>
          </a:p>
          <a:p>
            <a:r>
              <a:rPr lang="de-DE" sz="2400" dirty="0" smtClean="0"/>
              <a:t>Bewegungen der Gestirne als Kalender </a:t>
            </a:r>
          </a:p>
          <a:p>
            <a:r>
              <a:rPr lang="de-DE" sz="2400" dirty="0" smtClean="0"/>
              <a:t>Gestirne als Wegweiser</a:t>
            </a:r>
          </a:p>
          <a:p>
            <a:r>
              <a:rPr lang="de-DE" sz="2400" dirty="0" smtClean="0"/>
              <a:t>Zusammenfassen von Sternen zu Sternbildern</a:t>
            </a:r>
          </a:p>
          <a:p>
            <a:r>
              <a:rPr lang="de-DE" sz="2400" dirty="0" smtClean="0"/>
              <a:t>Mythen („Göttersagen“) über die Entstehung des Universums</a:t>
            </a:r>
          </a:p>
          <a:p>
            <a:pPr>
              <a:buFont typeface="Wingdings" pitchFamily="2" charset="2"/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2051" name="Picture 3" descr="C:\Users\Franz\Pictures\sonne+mond.jpg"/>
          <p:cNvPicPr>
            <a:picLocks noChangeAspect="1" noChangeArrowheads="1"/>
          </p:cNvPicPr>
          <p:nvPr/>
        </p:nvPicPr>
        <p:blipFill>
          <a:blip r:embed="rId3" cstate="screen"/>
          <a:srcRect b="10293"/>
          <a:stretch>
            <a:fillRect/>
          </a:stretch>
        </p:blipFill>
        <p:spPr bwMode="auto">
          <a:xfrm>
            <a:off x="564769" y="4149080"/>
            <a:ext cx="3431167" cy="2232248"/>
          </a:xfrm>
          <a:prstGeom prst="rect">
            <a:avLst/>
          </a:prstGeom>
          <a:noFill/>
        </p:spPr>
      </p:pic>
      <p:sp>
        <p:nvSpPr>
          <p:cNvPr id="10" name="Inhaltsplatzhalter 11"/>
          <p:cNvSpPr txBox="1">
            <a:spLocks/>
          </p:cNvSpPr>
          <p:nvPr/>
        </p:nvSpPr>
        <p:spPr bwMode="auto">
          <a:xfrm>
            <a:off x="4067944" y="4149080"/>
            <a:ext cx="50760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Lauf von Sonne und Mond waren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wichtige Hilfen zur </a:t>
            </a:r>
            <a:r>
              <a:rPr lang="de-AT" sz="2000" kern="0" dirty="0" smtClean="0">
                <a:latin typeface="+mn-lt"/>
              </a:rPr>
              <a:t>Bestimmung 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Zeit.</a:t>
            </a:r>
            <a: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Sonnenwenden waren wichtige Feiertage, und die Zeiteinteilung mit dem Wechsel </a:t>
            </a:r>
            <a:b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Mondphasen blieb uns im </a:t>
            </a:r>
            <a:b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Begriff „Monat“ erhalten! 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39552" y="6381328"/>
            <a:ext cx="2880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Sonne &amp; Mond (Fotomontage), 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5"/>
          <p:cNvSpPr/>
          <p:nvPr/>
        </p:nvSpPr>
        <p:spPr>
          <a:xfrm>
            <a:off x="2699792" y="1700808"/>
            <a:ext cx="4968552" cy="158417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3131840" y="1772816"/>
            <a:ext cx="4104456" cy="122413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332656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Weltbilder – wie wir uns das Universum vorstell(t)en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874" y="1629346"/>
            <a:ext cx="3888110" cy="115158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DE" sz="2400" b="1" dirty="0" smtClean="0"/>
              <a:t>Geozentrisches </a:t>
            </a:r>
            <a:br>
              <a:rPr lang="de-DE" sz="2400" b="1" dirty="0" smtClean="0"/>
            </a:br>
            <a:r>
              <a:rPr lang="de-DE" sz="2400" b="1" dirty="0" smtClean="0"/>
              <a:t>Weltbild</a:t>
            </a:r>
            <a:br>
              <a:rPr lang="de-DE" sz="2400" b="1" dirty="0" smtClean="0"/>
            </a:br>
            <a:r>
              <a:rPr lang="de-DE" sz="2400" dirty="0" smtClean="0"/>
              <a:t>Die Erde </a:t>
            </a:r>
            <a:br>
              <a:rPr lang="de-DE" sz="2400" dirty="0" smtClean="0"/>
            </a:br>
            <a:r>
              <a:rPr lang="de-DE" sz="2400" dirty="0" smtClean="0"/>
              <a:t>steht im Zentrum</a:t>
            </a:r>
          </a:p>
          <a:p>
            <a:pPr>
              <a:spcBef>
                <a:spcPts val="1200"/>
              </a:spcBef>
            </a:pPr>
            <a:endParaRPr lang="de-AT" sz="2400" dirty="0" smtClean="0"/>
          </a:p>
        </p:txBody>
      </p:sp>
      <p:sp>
        <p:nvSpPr>
          <p:cNvPr id="7" name="Ellipse 6"/>
          <p:cNvSpPr/>
          <p:nvPr/>
        </p:nvSpPr>
        <p:spPr>
          <a:xfrm>
            <a:off x="3779912" y="1700808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FF0000"/>
                </a:solidFill>
              </a:rPr>
              <a:t>S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308304" y="198884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</a:t>
            </a:r>
            <a:endParaRPr lang="de-AT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59832" y="3861048"/>
            <a:ext cx="44644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Heliozentrisches 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Weltbild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Sonne </a:t>
            </a:r>
            <a:b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steht im Zentrum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 rot="20833382">
            <a:off x="1065379" y="4614982"/>
            <a:ext cx="3078814" cy="115212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/>
          <p:cNvSpPr/>
          <p:nvPr/>
        </p:nvSpPr>
        <p:spPr>
          <a:xfrm rot="20833382">
            <a:off x="1664848" y="4759351"/>
            <a:ext cx="2048687" cy="82964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2195736" y="4581128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FF0000"/>
                </a:solidFill>
              </a:rPr>
              <a:t>S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 rot="20833382">
            <a:off x="679738" y="4346812"/>
            <a:ext cx="4052856" cy="160624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llipse 18"/>
          <p:cNvSpPr/>
          <p:nvPr/>
        </p:nvSpPr>
        <p:spPr>
          <a:xfrm>
            <a:off x="1547664" y="50851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214283"/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</a:t>
            </a:r>
            <a:endParaRPr lang="de-AT" dirty="0"/>
          </a:p>
        </p:txBody>
      </p:sp>
      <p:sp>
        <p:nvSpPr>
          <p:cNvPr id="17" name="Ellipse 16"/>
          <p:cNvSpPr/>
          <p:nvPr/>
        </p:nvSpPr>
        <p:spPr>
          <a:xfrm>
            <a:off x="1763688" y="4293096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CC00"/>
              </a:gs>
              <a:gs pos="100000">
                <a:srgbClr val="C0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</a:t>
            </a:r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 rot="20833382">
            <a:off x="18745" y="4129849"/>
            <a:ext cx="5328915" cy="204760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3131840" y="378904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</a:t>
            </a:r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 rot="1081210">
            <a:off x="3593906" y="4525087"/>
            <a:ext cx="733062" cy="3103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2" descr="C:\Users\Franz\Documents\03-Heidi\webwerkstatt\Thema-Weltraum\Thema-Weltraum-Abbildungen\erde-frei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365104"/>
            <a:ext cx="432048" cy="423803"/>
          </a:xfrm>
          <a:prstGeom prst="rect">
            <a:avLst/>
          </a:prstGeom>
          <a:noFill/>
        </p:spPr>
      </p:pic>
      <p:sp>
        <p:nvSpPr>
          <p:cNvPr id="16" name="Ellipse 15"/>
          <p:cNvSpPr/>
          <p:nvPr/>
        </p:nvSpPr>
        <p:spPr>
          <a:xfrm>
            <a:off x="4211960" y="465313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CCECFF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</a:rPr>
              <a:t>M</a:t>
            </a:r>
            <a:endParaRPr lang="de-AT" sz="16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067944" y="1916832"/>
            <a:ext cx="2304256" cy="6480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074" name="Picture 2" descr="C:\Users\Franz\Documents\03-Heidi\webwerkstatt\Thema-Weltraum\Thema-Weltraum-Abbildungen\erde-frei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844824"/>
            <a:ext cx="701898" cy="688504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6012160" y="2132856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CECFF"/>
              </a:gs>
              <a:gs pos="100000">
                <a:schemeClr val="bg2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chemeClr val="tx1"/>
                </a:solidFill>
              </a:rPr>
              <a:t>M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63888" y="1844824"/>
            <a:ext cx="3240360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4139952" y="2492896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214283"/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</a:t>
            </a:r>
            <a:endParaRPr lang="de-AT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04056" y="6453336"/>
            <a:ext cx="5076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= Erde, M =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DE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Erd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)Mond, P = Planeten, S = Sonne</a:t>
            </a:r>
            <a:endParaRPr kumimoji="0" lang="de-AT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467544" y="1158528"/>
            <a:ext cx="8496944" cy="443071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DE" sz="2400" b="1" dirty="0" smtClean="0"/>
              <a:t>Astronomische Kleinkörper des Sonnensystems</a:t>
            </a:r>
          </a:p>
          <a:p>
            <a:pPr marL="358775" indent="-358775">
              <a:spcBef>
                <a:spcPts val="1200"/>
              </a:spcBef>
            </a:pPr>
            <a:r>
              <a:rPr lang="de-DE" sz="2400" dirty="0" smtClean="0">
                <a:solidFill>
                  <a:srgbClr val="A50021"/>
                </a:solidFill>
              </a:rPr>
              <a:t>Kometen: </a:t>
            </a:r>
            <a:r>
              <a:rPr lang="de-DE" sz="2400" dirty="0" smtClean="0"/>
              <a:t>bilden in der Nähe der Sonne einen </a:t>
            </a:r>
            <a:br>
              <a:rPr lang="de-DE" sz="2400" dirty="0" smtClean="0"/>
            </a:br>
            <a:r>
              <a:rPr lang="de-DE" sz="2400" dirty="0" smtClean="0"/>
              <a:t>Schweif („Ausgasen“)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meist unregelmäßige Körper: größer als einige </a:t>
            </a:r>
            <a:br>
              <a:rPr lang="de-DE" sz="2400" dirty="0" smtClean="0"/>
            </a:br>
            <a:r>
              <a:rPr lang="de-DE" sz="2400" dirty="0" smtClean="0"/>
              <a:t>Meter: </a:t>
            </a:r>
            <a:r>
              <a:rPr lang="de-DE" sz="2400" dirty="0" smtClean="0">
                <a:solidFill>
                  <a:srgbClr val="A50021"/>
                </a:solidFill>
              </a:rPr>
              <a:t>Asteroiden</a:t>
            </a:r>
            <a:r>
              <a:rPr lang="de-DE" sz="2400" dirty="0" smtClean="0"/>
              <a:t>, kleinere Objekte: </a:t>
            </a:r>
            <a:r>
              <a:rPr lang="de-DE" sz="2400" dirty="0" err="1" smtClean="0">
                <a:solidFill>
                  <a:srgbClr val="A50021"/>
                </a:solidFill>
              </a:rPr>
              <a:t>Meteoroiden</a:t>
            </a:r>
            <a:endParaRPr lang="de-DE" sz="24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Klein, aber oho!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AT" sz="3200" dirty="0" smtClean="0"/>
          </a:p>
        </p:txBody>
      </p:sp>
      <p:pic>
        <p:nvPicPr>
          <p:cNvPr id="5123" name="Picture 3" descr="C:\Users\Franz\Documents\03-Heidi\webwerkstatt\Thema-Weltraum\Thema-Weltraum-Abbildungen\sternschnuppe-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451661"/>
            <a:ext cx="3888432" cy="2289707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67544" y="3645024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0188" indent="-4040188"/>
            <a:r>
              <a:rPr lang="de-DE" sz="2400" dirty="0" smtClean="0"/>
              <a:t>Durch die Schwerkraft der Erde angezogene </a:t>
            </a:r>
          </a:p>
          <a:p>
            <a:pPr marL="4040188" indent="-4040188"/>
            <a:r>
              <a:rPr lang="de-DE" sz="2400" dirty="0" smtClean="0"/>
              <a:t>Himmelskörper verglühen entweder in der Erdatmosphäre  </a:t>
            </a:r>
            <a:br>
              <a:rPr lang="de-DE" sz="2400" dirty="0" smtClean="0"/>
            </a:br>
            <a:r>
              <a:rPr lang="de-DE" sz="2400" dirty="0" smtClean="0"/>
              <a:t>(= </a:t>
            </a:r>
            <a:r>
              <a:rPr lang="de-DE" sz="2400" b="1" dirty="0" smtClean="0"/>
              <a:t>Sternschnuppen</a:t>
            </a:r>
            <a:r>
              <a:rPr lang="de-DE" sz="2400" dirty="0" smtClean="0"/>
              <a:t>) oder schlagen auf dem Erdboden ein  </a:t>
            </a:r>
            <a:br>
              <a:rPr lang="de-DE" sz="2400" dirty="0" smtClean="0"/>
            </a:br>
            <a:r>
              <a:rPr lang="de-DE" sz="2400" dirty="0" smtClean="0"/>
              <a:t>(= </a:t>
            </a:r>
            <a:r>
              <a:rPr lang="de-DE" sz="2400" b="1" dirty="0" smtClean="0"/>
              <a:t>Meteore</a:t>
            </a:r>
            <a:r>
              <a:rPr lang="de-DE" sz="2400" dirty="0" smtClean="0"/>
              <a:t>).</a:t>
            </a:r>
          </a:p>
          <a:p>
            <a:pPr marL="4040188" indent="-4040188"/>
            <a:endParaRPr lang="de-AT" sz="24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39552" y="6525924"/>
            <a:ext cx="2880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Sternschnuppe, Sommer 2011, 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err="1" smtClean="0"/>
              <a:t>Deep</a:t>
            </a:r>
            <a:r>
              <a:rPr lang="de-DE" sz="3200" dirty="0" smtClean="0"/>
              <a:t> Impact – ist so etwas möglich?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Im Laufe der Erdgeschichte kam es immer wieder </a:t>
            </a:r>
            <a:br>
              <a:rPr lang="de-DE" sz="2400" dirty="0" smtClean="0"/>
            </a:br>
            <a:r>
              <a:rPr lang="de-DE" sz="2400" dirty="0" smtClean="0"/>
              <a:t>zu Katastrophen, die durch große Meteoriten </a:t>
            </a:r>
            <a:br>
              <a:rPr lang="de-DE" sz="2400" dirty="0" smtClean="0"/>
            </a:br>
            <a:r>
              <a:rPr lang="de-DE" sz="2400" dirty="0" smtClean="0"/>
              <a:t>ausgelöst wurden:</a:t>
            </a:r>
          </a:p>
          <a:p>
            <a:pPr marL="269875" indent="-269875"/>
            <a:r>
              <a:rPr lang="de-DE" sz="2000" dirty="0" smtClean="0"/>
              <a:t>Der Einschlag eines ca. 10 km großen Himmelskörpers löschte vor ca. 65,5 Mill. Jahren viele </a:t>
            </a:r>
            <a:r>
              <a:rPr lang="de-DE" sz="2000" dirty="0" smtClean="0"/>
              <a:t>Tierarten, </a:t>
            </a:r>
            <a:r>
              <a:rPr lang="de-DE" sz="2000" dirty="0" smtClean="0"/>
              <a:t>u.a. auch die </a:t>
            </a:r>
            <a:r>
              <a:rPr lang="de-DE" sz="2000" dirty="0" smtClean="0"/>
              <a:t>Dinosaurier, </a:t>
            </a:r>
            <a:r>
              <a:rPr lang="de-DE" sz="2000" dirty="0" smtClean="0"/>
              <a:t>aus.</a:t>
            </a:r>
          </a:p>
          <a:p>
            <a:pPr marL="269875" indent="-269875"/>
            <a:r>
              <a:rPr lang="de-DE" sz="2000" dirty="0" smtClean="0"/>
              <a:t>Vor ca. 15 Millionen Jahren verwüstete ein Meteorit Mitteleuropa.  Sein </a:t>
            </a:r>
            <a:r>
              <a:rPr lang="de-DE" sz="2000" dirty="0" smtClean="0"/>
              <a:t>Einschlagkrater </a:t>
            </a:r>
            <a:r>
              <a:rPr lang="de-DE" sz="2000" dirty="0" smtClean="0"/>
              <a:t>– das </a:t>
            </a:r>
            <a:r>
              <a:rPr lang="de-DE" sz="2000" dirty="0" err="1" smtClean="0"/>
              <a:t>Nördlinger</a:t>
            </a:r>
            <a:r>
              <a:rPr lang="de-DE" sz="2000" dirty="0" smtClean="0"/>
              <a:t> Ries </a:t>
            </a:r>
            <a:r>
              <a:rPr lang="de-DE" sz="2000" dirty="0" smtClean="0"/>
              <a:t>– misst </a:t>
            </a:r>
            <a:r>
              <a:rPr lang="de-DE" sz="2000" dirty="0" smtClean="0"/>
              <a:t>25 km im </a:t>
            </a:r>
            <a:br>
              <a:rPr lang="de-DE" sz="2000" dirty="0" smtClean="0"/>
            </a:br>
            <a:r>
              <a:rPr lang="de-DE" sz="2000" dirty="0" smtClean="0"/>
              <a:t>Durchmesser.</a:t>
            </a:r>
          </a:p>
          <a:p>
            <a:pPr marL="0" indent="0">
              <a:buNone/>
              <a:tabLst>
                <a:tab pos="0" algn="l"/>
              </a:tabLst>
            </a:pPr>
            <a:endParaRPr lang="de-DE" sz="2400" dirty="0" smtClean="0"/>
          </a:p>
          <a:p>
            <a:pPr marL="0" indent="0">
              <a:buNone/>
              <a:tabLst>
                <a:tab pos="0" algn="l"/>
              </a:tabLst>
            </a:pPr>
            <a:endParaRPr lang="de-DE" sz="2400" dirty="0" smtClean="0"/>
          </a:p>
          <a:p>
            <a:pPr marL="0" indent="0">
              <a:buNone/>
              <a:tabLst>
                <a:tab pos="0" algn="l"/>
              </a:tabLst>
            </a:pPr>
            <a:endParaRPr lang="de-DE" sz="4000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de-DE" sz="2400" dirty="0" smtClean="0"/>
              <a:t>Wissenschaftler beruhigen jedoch:</a:t>
            </a:r>
            <a:br>
              <a:rPr lang="de-DE" sz="2400" dirty="0" smtClean="0"/>
            </a:br>
            <a:r>
              <a:rPr lang="de-DE" sz="2400" dirty="0" smtClean="0"/>
              <a:t>Katastrophale Einschläge </a:t>
            </a:r>
            <a:r>
              <a:rPr lang="de-DE" sz="2400" dirty="0" smtClean="0"/>
              <a:t>sind </a:t>
            </a:r>
            <a:r>
              <a:rPr lang="de-DE" sz="2400" dirty="0" smtClean="0"/>
              <a:t>nur einmal in </a:t>
            </a:r>
            <a:br>
              <a:rPr lang="de-DE" sz="2400" dirty="0" smtClean="0"/>
            </a:br>
            <a:r>
              <a:rPr lang="de-DE" sz="2400" dirty="0" smtClean="0"/>
              <a:t>100 Millionen Jahren zu erwarten.</a:t>
            </a:r>
          </a:p>
          <a:p>
            <a:pPr marL="269875" indent="-269875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>
              <a:buFont typeface="Wingdings" pitchFamily="2" charset="2"/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</p:txBody>
      </p:sp>
      <p:pic>
        <p:nvPicPr>
          <p:cNvPr id="6146" name="Picture 2" descr="C:\Users\Franz\Documents\03-Heidi\webwerkstatt\Thema-Weltraum\Thema-Weltraum-Abbildungen\barringer-krat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3789040"/>
            <a:ext cx="3145284" cy="19096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189035" y="4069521"/>
            <a:ext cx="43813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2000" dirty="0" smtClean="0"/>
              <a:t>Ein Einschlag vor 50.000 Jahren:</a:t>
            </a:r>
          </a:p>
          <a:p>
            <a:pPr algn="r"/>
            <a:r>
              <a:rPr lang="de-AT" sz="2000" b="1" dirty="0" smtClean="0"/>
              <a:t>Barringer-Krater </a:t>
            </a:r>
            <a:r>
              <a:rPr lang="de-AT" sz="2000" dirty="0" smtClean="0"/>
              <a:t>in Arizona, USA, </a:t>
            </a:r>
            <a:br>
              <a:rPr lang="de-AT" sz="2000" dirty="0" smtClean="0"/>
            </a:br>
            <a:r>
              <a:rPr lang="de-AT" sz="2000" dirty="0" smtClean="0"/>
              <a:t>1.200 </a:t>
            </a:r>
            <a:r>
              <a:rPr lang="de-AT" sz="2000" dirty="0" smtClean="0"/>
              <a:t>m im Durchmesser , 180 m tief</a:t>
            </a:r>
            <a:br>
              <a:rPr lang="de-AT" sz="2000" dirty="0" smtClean="0"/>
            </a:br>
            <a:r>
              <a:rPr lang="de-AT" sz="800" dirty="0" smtClean="0"/>
              <a:t>Foto: (c) United States Geological Survey</a:t>
            </a:r>
          </a:p>
          <a:p>
            <a:pPr algn="r"/>
            <a:endParaRPr lang="de-AT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945</Words>
  <Application>Microsoft Office PowerPoint</Application>
  <PresentationFormat>Bildschirmpräsentation (4:3)</PresentationFormat>
  <Paragraphs>290</Paragraphs>
  <Slides>48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1_Wasserzeichen</vt:lpstr>
      <vt:lpstr> Wem gehört der Weltraum?</vt:lpstr>
      <vt:lpstr>Mehr Information auf: www.demokratiewebstatt.at </vt:lpstr>
      <vt:lpstr> Der Weltraum – was ist das?</vt:lpstr>
      <vt:lpstr>Der Weltraum</vt:lpstr>
      <vt:lpstr> Grenze Weltraum – Erde </vt:lpstr>
      <vt:lpstr>Alte Ansichten über das Universum</vt:lpstr>
      <vt:lpstr>Weltbilder – wie wir uns das Universum vorstell(t)en</vt:lpstr>
      <vt:lpstr> Klein, aber oho! </vt:lpstr>
      <vt:lpstr>Deep Impact – ist so etwas möglich?</vt:lpstr>
      <vt:lpstr>Das Bild des Universums heute</vt:lpstr>
      <vt:lpstr>Das Bild des Universums heute</vt:lpstr>
      <vt:lpstr>Übung:</vt:lpstr>
      <vt:lpstr> Mensch und Weltraum</vt:lpstr>
      <vt:lpstr>Der Traum vom Flug ins All</vt:lpstr>
      <vt:lpstr> Wettlauf in den Weltraum </vt:lpstr>
      <vt:lpstr>Schlag auf Schlag</vt:lpstr>
      <vt:lpstr>Schlag auf Schlag</vt:lpstr>
      <vt:lpstr>Entspannung und neue Ziele</vt:lpstr>
      <vt:lpstr>Gemeinsam im All</vt:lpstr>
      <vt:lpstr>Diskutiert und schreibt die Ergebnisse auf!  </vt:lpstr>
      <vt:lpstr> AstronautIn –  ein ungewöhnlicher Beruf</vt:lpstr>
      <vt:lpstr>RaumfahrerInnen</vt:lpstr>
      <vt:lpstr> Ein Österreicher im Weltraum</vt:lpstr>
      <vt:lpstr> Mensch und Weltraum Gesetze zwischen Erde, Sonne und Mond</vt:lpstr>
      <vt:lpstr>Weltraumrecht – wem gehört der Mond?</vt:lpstr>
      <vt:lpstr>Der Weltraumvertrag</vt:lpstr>
      <vt:lpstr> Weltraumforschung in Österreich</vt:lpstr>
      <vt:lpstr>Von Astronomie zum eigenen Satelliten</vt:lpstr>
      <vt:lpstr> Im Weltraum mit dabei…</vt:lpstr>
      <vt:lpstr> Europäische Weltraumpolitik – der europäische Griff nach den Sternen </vt:lpstr>
      <vt:lpstr>Europas Griff nach den Sternen</vt:lpstr>
      <vt:lpstr>ESA und Österreich</vt:lpstr>
      <vt:lpstr> Satelliten und Sonden – erforschen, übermitteln und überwachen</vt:lpstr>
      <vt:lpstr>Was ist ein Satellit, was eine Sonde?</vt:lpstr>
      <vt:lpstr> Im LEO oder im GEO? </vt:lpstr>
      <vt:lpstr>Was machen Satelliten?</vt:lpstr>
      <vt:lpstr>Vom Satellit zum Weltraummüll</vt:lpstr>
      <vt:lpstr>Überlegt und diskutiert  </vt:lpstr>
      <vt:lpstr>Sonden – Entdeckungsreisende</vt:lpstr>
      <vt:lpstr> Zukunft der Raumfahrt</vt:lpstr>
      <vt:lpstr>Raumfahrt heute und morgen</vt:lpstr>
      <vt:lpstr>Weltraumtourismus &amp; „private Raketen“</vt:lpstr>
      <vt:lpstr>Reise ohne Rückflugticket</vt:lpstr>
      <vt:lpstr> Science Fiction –  Die Zukunft hat schon begonnen</vt:lpstr>
      <vt:lpstr>Romane werden Wirklichkeit</vt:lpstr>
      <vt:lpstr>Von Hyperraum &amp; Wurmlöchern</vt:lpstr>
      <vt:lpstr>Leben auf fremden Welten</vt:lpstr>
      <vt:lpstr>Überlegt und diskutiert  </vt:lpstr>
    </vt:vector>
  </TitlesOfParts>
  <Company>machessa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%user2%</cp:lastModifiedBy>
  <cp:revision>742</cp:revision>
  <dcterms:created xsi:type="dcterms:W3CDTF">2009-03-03T21:28:50Z</dcterms:created>
  <dcterms:modified xsi:type="dcterms:W3CDTF">2013-12-20T10:13:56Z</dcterms:modified>
</cp:coreProperties>
</file>