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9" r:id="rId2"/>
    <p:sldId id="258" r:id="rId3"/>
    <p:sldId id="276" r:id="rId4"/>
    <p:sldId id="273" r:id="rId5"/>
    <p:sldId id="311" r:id="rId6"/>
    <p:sldId id="309" r:id="rId7"/>
    <p:sldId id="316" r:id="rId8"/>
    <p:sldId id="313" r:id="rId9"/>
    <p:sldId id="314" r:id="rId10"/>
    <p:sldId id="317" r:id="rId11"/>
    <p:sldId id="318" r:id="rId12"/>
    <p:sldId id="296" r:id="rId13"/>
    <p:sldId id="297" r:id="rId14"/>
    <p:sldId id="298" r:id="rId15"/>
    <p:sldId id="299" r:id="rId16"/>
    <p:sldId id="300" r:id="rId17"/>
    <p:sldId id="319" r:id="rId18"/>
    <p:sldId id="278" r:id="rId19"/>
    <p:sldId id="302" r:id="rId20"/>
    <p:sldId id="303" r:id="rId21"/>
    <p:sldId id="320" r:id="rId22"/>
    <p:sldId id="292" r:id="rId23"/>
  </p:sldIdLst>
  <p:sldSz cx="9144000" cy="5143500" type="screen16x9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0AB"/>
    <a:srgbClr val="4A828F"/>
    <a:srgbClr val="0091B2"/>
    <a:srgbClr val="3F8493"/>
    <a:srgbClr val="0A94B3"/>
    <a:srgbClr val="19C3C3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2" autoAdjust="0"/>
    <p:restoredTop sz="94720" autoAdjust="0"/>
  </p:normalViewPr>
  <p:slideViewPr>
    <p:cSldViewPr snapToGrid="0" snapToObjects="1">
      <p:cViewPr varScale="1">
        <p:scale>
          <a:sx n="147" d="100"/>
          <a:sy n="147" d="100"/>
        </p:scale>
        <p:origin x="13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24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0B6B79-8AEE-6D4B-BAF2-A3E2557ED5FB}" type="datetimeFigureOut">
              <a:rPr lang="de-DE" smtClean="0"/>
              <a:t>02.07.2020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30AC73-18F7-9644-9595-28FC9FCB06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67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1985D2-3BEB-444C-BCD2-07EEBCCA7FBB}" type="datetimeFigureOut">
              <a:rPr lang="de-DE" smtClean="0"/>
              <a:t>02.07.2020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62EE26-8F8E-0241-BA93-EBDD1D2309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185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25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07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369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85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290B3F4-8C57-2A4A-96A6-A3A84C642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336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822BB6-6A6F-6644-9FF9-868E8EB3D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E1CF1D1D-0E9A-F245-9A9A-3210B720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74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29F0F61-BBE8-554B-BC5B-170156AAC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9C7ABB9-48A9-CC43-88C3-738024B9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84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7416AA2-BB5B-2541-A983-7F1970AF2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8027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lgemei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A37BD9C-EE7A-554E-9D1C-ABF8A875E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 marL="800100" indent="-342900">
              <a:buClr>
                <a:schemeClr val="tx1"/>
              </a:buClr>
              <a:buFont typeface="Lucida Grande"/>
              <a:buChar char="›"/>
              <a:defRPr sz="2200"/>
            </a:lvl2pPr>
            <a:lvl3pPr>
              <a:defRPr sz="2200"/>
            </a:lvl3pPr>
            <a:lvl4pPr marL="1371600" indent="0">
              <a:buNone/>
              <a:defRPr sz="2200"/>
            </a:lvl4pPr>
            <a:lvl5pPr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5456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3FF3794-2EB3-164E-B1E3-EA2575C39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5472000" cy="2952000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600"/>
              </a:spcBef>
              <a:buFontTx/>
              <a:buNone/>
              <a:defRPr lang="de-DE" sz="2200" b="1" i="0" u="none" strike="noStrike" baseline="0" smtClean="0"/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246000" y="1638000"/>
            <a:ext cx="2682000" cy="2880000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400" b="1" i="1"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„Text...“</a:t>
            </a:r>
          </a:p>
          <a:p>
            <a:pPr marL="126000" indent="-126000">
              <a:buClr>
                <a:schemeClr val="tx1"/>
              </a:buClr>
              <a:buFont typeface="Symbol" charset="2"/>
              <a:buChar char="-"/>
            </a:pPr>
            <a:r>
              <a:rPr lang="de-DE" b="0" i="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BB168FF-726D-7443-93E7-C33C6CCD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85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76976AC-8A0A-284E-8E59-689551320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6192000" cy="2952000"/>
          </a:xfrm>
        </p:spPr>
        <p:txBody>
          <a:bodyPr/>
          <a:lstStyle>
            <a:lvl1pPr marL="288000" indent="-288000">
              <a:lnSpc>
                <a:spcPts val="2800"/>
              </a:lnSpc>
              <a:spcBef>
                <a:spcPts val="1000"/>
              </a:spcBef>
              <a:buFont typeface="Arial"/>
              <a:buChar char="•"/>
              <a:defRPr lang="de-DE" sz="2600" b="1" i="0" smtClean="0">
                <a:solidFill>
                  <a:srgbClr val="00A3DB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966000" y="1620000"/>
            <a:ext cx="1710000" cy="129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966000" y="3096000"/>
            <a:ext cx="1710000" cy="129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371AACC-C8CB-0E42-9BEA-8E8BB7B7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77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4F97CFA-0AFE-D642-8C92-1049BCE9CD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716000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CE1A890-988B-A64B-A225-1F8D2993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97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ion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C1B5345-82FF-9147-97EC-D993A1E92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47999" y="1620000"/>
            <a:ext cx="4428000" cy="288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5166000" y="1620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5166000" y="3096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D152646-C646-C244-BA6D-4CEE0153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8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ione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0A583D1-BBB5-974B-9A49-8CB63EF7A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2862000" y="1620000"/>
            <a:ext cx="4428000" cy="288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48000" y="1620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48000" y="3096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479F9A6-2EA0-E141-8AC1-25A60F4F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07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5FEC6E7-42ED-DF4A-8073-27F8FEBE6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746049"/>
            <a:ext cx="7848000" cy="1440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0" i="1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648000" y="3520800"/>
            <a:ext cx="7848000" cy="504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200" b="1" i="0" smtClean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00" y="3420000"/>
            <a:ext cx="7721600" cy="508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600" y="4068000"/>
            <a:ext cx="7721600" cy="50800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00F7413-78DD-9E48-903C-38FACD14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90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8000" y="1548000"/>
            <a:ext cx="7848000" cy="29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54000" y="4446000"/>
            <a:ext cx="1440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 i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http://kinderbuero-uniwien.at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84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9" r:id="rId5"/>
    <p:sldLayoutId id="2147483660" r:id="rId6"/>
    <p:sldLayoutId id="2147483652" r:id="rId7"/>
    <p:sldLayoutId id="2147483658" r:id="rId8"/>
    <p:sldLayoutId id="2147483661" r:id="rId9"/>
    <p:sldLayoutId id="2147483655" r:id="rId10"/>
    <p:sldLayoutId id="2147483662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ts val="2600"/>
        </a:lnSpc>
        <a:spcBef>
          <a:spcPts val="500"/>
        </a:spcBef>
        <a:buClr>
          <a:schemeClr val="tx2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ts val="2400"/>
        </a:lnSpc>
        <a:spcBef>
          <a:spcPts val="500"/>
        </a:spcBef>
        <a:buClr>
          <a:schemeClr val="tx1"/>
        </a:buClr>
        <a:buSzPct val="100000"/>
        <a:buFont typeface="Lucida Grande"/>
        <a:buChar char="›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chemeClr val="tx2"/>
        </a:buClr>
        <a:buFont typeface="Lucida Grande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www.demokratiewebstatt.a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umwelt-und-klima/woher-kommt-die-dicke-luft/auswirkungen-des-coronavirus-auf-die-luftverschmutzung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umwelt-und-klima/woher-kommt-die-dicke-luft/was-ist-ein-oekologischer-fussabdruc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1.jpeg"/><Relationship Id="rId4" Type="http://schemas.openxmlformats.org/officeDocument/2006/relationships/hyperlink" Target="https://www.demokratiewebstatt.at/thema/thema-umwelt/keine-welt-ohne-umweltschutz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umwelt/keine-welt-ohne-umweltschutz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umwelt/keine-welt-ohne-umweltschutz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4" Type="http://schemas.openxmlformats.org/officeDocument/2006/relationships/hyperlink" Target="http://www.demokratiewebstatt.a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demokratiewebstatt.a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demokratiewebstatt.at/thema/thema-umwelt/keine-welt-ohne-umweltschutz/lichtverschmutzung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5.jpeg"/><Relationship Id="rId4" Type="http://schemas.openxmlformats.org/officeDocument/2006/relationships/hyperlink" Target="https://www.demokratiewebstatt.at/thema/thema-umwelt/aktiv-werden/was-kann-jede/jeder-von-uns-tu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umwelt/aktiv-werden/was-kann-jede/jeder-von-uns-tun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5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hyperlink" Target="http://www.demokratiewebstatt.a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6.xml"/><Relationship Id="rId4" Type="http://schemas.openxmlformats.org/officeDocument/2006/relationships/hyperlink" Target="http://www.demokratiewebstatt.a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kratiewebstatt.at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.xml"/><Relationship Id="rId4" Type="http://schemas.openxmlformats.org/officeDocument/2006/relationships/hyperlink" Target="http://www.demokratiewebstatt.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thema-umwelt-und-klima/umweltschutz-mehr-als-du-denks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7.png"/><Relationship Id="rId4" Type="http://schemas.openxmlformats.org/officeDocument/2006/relationships/hyperlink" Target="https://www.demokratiewebstatt.at/thema/thema-umwelt-und-klima/umweltschutz-mehr-als-du-denks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thema-umwelt-und-klima/umweltschutz-mehr-als-du-denks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thema-umwelt-und-klima/umweltschutz-mehr-als-du-denks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umwelt-und-klima/woher-kommt-die-dicke-luf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thema-umwelt-und-klima/woher-kommt-die-dicke-luf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thema-umwelt-und-klima/woher-kommt-die-dicke-luf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7759" y="1019572"/>
            <a:ext cx="6618240" cy="540000"/>
          </a:xfrm>
        </p:spPr>
        <p:txBody>
          <a:bodyPr/>
          <a:lstStyle/>
          <a:p>
            <a:pPr algn="ctr"/>
            <a:r>
              <a:rPr lang="de-DE" sz="3600" dirty="0" smtClean="0">
                <a:solidFill>
                  <a:srgbClr val="2190AB"/>
                </a:solidFill>
                <a:latin typeface="+mj-lt"/>
                <a:cs typeface="Arial" panose="020B0604020202020204" pitchFamily="34" charset="0"/>
              </a:rPr>
              <a:t>Umwelt</a:t>
            </a:r>
            <a:endParaRPr lang="de-DE" sz="3200" dirty="0">
              <a:solidFill>
                <a:srgbClr val="2190A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506" y="3602514"/>
            <a:ext cx="2137108" cy="1264518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48000" y="855447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de-DE" sz="4800" b="1" i="0" u="none" strike="noStrike" kern="1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er</a:t>
            </a: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157760" y="1809447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chemeClr val="tx2"/>
              </a:buClr>
              <a:buFont typeface="Arial"/>
              <a:buNone/>
              <a:defRPr lang="de-DE" sz="24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 smtClean="0">
                <a:solidFill>
                  <a:srgbClr val="2190AB"/>
                </a:solidFill>
              </a:rPr>
              <a:t>Gemeinsames Handeln für eine lebenswerte Erde.</a:t>
            </a:r>
            <a:endParaRPr lang="de-DE" sz="1600" dirty="0">
              <a:solidFill>
                <a:srgbClr val="2190AB"/>
              </a:solidFill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86000" y="2710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dirty="0"/>
              <a:t>Materialien zur Politischen Bildung von Kindern und Jugendlichen</a:t>
            </a:r>
            <a:endParaRPr lang="de-AT" sz="1600" dirty="0"/>
          </a:p>
        </p:txBody>
      </p:sp>
      <p:sp>
        <p:nvSpPr>
          <p:cNvPr id="9" name="Rechteck 8"/>
          <p:cNvSpPr/>
          <p:nvPr/>
        </p:nvSpPr>
        <p:spPr>
          <a:xfrm>
            <a:off x="3035334" y="3971961"/>
            <a:ext cx="2863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A3DB"/>
                </a:solidFill>
                <a:hlinkClick r:id="rId4"/>
              </a:rPr>
              <a:t>www.demokratiewebstatt.at</a:t>
            </a:r>
            <a:endParaRPr lang="de-DE" dirty="0">
              <a:solidFill>
                <a:srgbClr val="00A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80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3"/>
              </a:rPr>
              <a:t>Auswirkungen des </a:t>
            </a:r>
            <a:r>
              <a:rPr lang="de-DE" sz="2000" dirty="0" err="1" smtClean="0">
                <a:solidFill>
                  <a:srgbClr val="2190AB"/>
                </a:solidFill>
                <a:hlinkClick r:id="rId3"/>
              </a:rPr>
              <a:t>Coronavirus</a:t>
            </a:r>
            <a:r>
              <a:rPr lang="de-DE" sz="2000" dirty="0" smtClean="0">
                <a:solidFill>
                  <a:srgbClr val="2190AB"/>
                </a:solidFill>
                <a:hlinkClick r:id="rId3"/>
              </a:rPr>
              <a:t> auf die Luftverschmutzung</a:t>
            </a:r>
            <a:endParaRPr lang="de-DE" sz="1100" dirty="0">
              <a:solidFill>
                <a:srgbClr val="2190AB"/>
              </a:solidFill>
            </a:endParaRP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22" y="984250"/>
            <a:ext cx="3017472" cy="2987596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315" y="1019735"/>
            <a:ext cx="2945793" cy="291662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961292" y="4008431"/>
            <a:ext cx="6103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Vergleich </a:t>
            </a:r>
            <a:r>
              <a:rPr lang="de-DE" sz="1200" dirty="0" smtClean="0"/>
              <a:t>der Luftverschmutzung </a:t>
            </a:r>
            <a:r>
              <a:rPr lang="de-DE" sz="1200" dirty="0"/>
              <a:t>in China </a:t>
            </a:r>
            <a:r>
              <a:rPr lang="de-DE" sz="1200" dirty="0" smtClean="0"/>
              <a:t>vor dem „</a:t>
            </a:r>
            <a:r>
              <a:rPr lang="de-DE" sz="1200" dirty="0" err="1" smtClean="0"/>
              <a:t>Lockdown</a:t>
            </a:r>
            <a:r>
              <a:rPr lang="de-DE" sz="1200" dirty="0" smtClean="0"/>
              <a:t>“ aufgrund des </a:t>
            </a:r>
            <a:r>
              <a:rPr lang="de-DE" sz="1200" dirty="0" err="1" smtClean="0"/>
              <a:t>Coronavirus</a:t>
            </a:r>
            <a:r>
              <a:rPr lang="de-DE" sz="1200" dirty="0" smtClean="0"/>
              <a:t> (Jänner 2020)  und während des „</a:t>
            </a:r>
            <a:r>
              <a:rPr lang="de-DE" sz="1200" dirty="0" err="1" smtClean="0"/>
              <a:t>Lockdowns</a:t>
            </a:r>
            <a:r>
              <a:rPr lang="de-DE" sz="1200" dirty="0" smtClean="0"/>
              <a:t>“ im </a:t>
            </a:r>
            <a:r>
              <a:rPr lang="de-DE" sz="1200" dirty="0"/>
              <a:t>Februar 2020</a:t>
            </a:r>
          </a:p>
        </p:txBody>
      </p:sp>
    </p:spTree>
    <p:extLst>
      <p:ext uri="{BB962C8B-B14F-4D97-AF65-F5344CB8AC3E}">
        <p14:creationId xmlns:p14="http://schemas.microsoft.com/office/powerpoint/2010/main" val="5047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3"/>
              </a:rPr>
              <a:t>Was ist ein ökologischer Fußabdruck?</a:t>
            </a:r>
            <a:endParaRPr lang="de-DE" sz="1100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30031"/>
            <a:ext cx="7848000" cy="3384061"/>
          </a:xfrm>
        </p:spPr>
        <p:txBody>
          <a:bodyPr/>
          <a:lstStyle/>
          <a:p>
            <a:r>
              <a:rPr lang="de-DE" sz="1600" dirty="0" smtClean="0"/>
              <a:t>Auto fahren, Licht ausschalten, die Auswahl der Lebensmittel, die Erzeugung von Müll – unser </a:t>
            </a:r>
            <a:r>
              <a:rPr lang="de-DE" sz="1600" dirty="0"/>
              <a:t>Lebensstil </a:t>
            </a:r>
            <a:r>
              <a:rPr lang="de-DE" sz="1600" dirty="0" smtClean="0"/>
              <a:t>benötigt Ressourcen und beeinflusst </a:t>
            </a:r>
            <a:r>
              <a:rPr lang="de-DE" sz="1600" dirty="0"/>
              <a:t>die </a:t>
            </a:r>
            <a:r>
              <a:rPr lang="de-DE" sz="1600" dirty="0" smtClean="0"/>
              <a:t>Umwelt.</a:t>
            </a:r>
          </a:p>
          <a:p>
            <a:r>
              <a:rPr lang="de-DE" sz="1600" dirty="0" smtClean="0"/>
              <a:t>Der </a:t>
            </a:r>
            <a:r>
              <a:rPr lang="de-DE" sz="1600" dirty="0"/>
              <a:t>ökologische Fußabdruck zeigt, wie viel Fläche der Erde nötig ist, um den Lebensstil eines Menschen aufrecht zu erhalten</a:t>
            </a:r>
            <a:r>
              <a:rPr lang="de-DE" sz="1600" dirty="0" smtClean="0"/>
              <a:t>.</a:t>
            </a:r>
          </a:p>
          <a:p>
            <a:r>
              <a:rPr lang="de-DE" sz="1600" dirty="0"/>
              <a:t>Wenn man die Welt gerecht aufteilen würde, </a:t>
            </a:r>
            <a:r>
              <a:rPr lang="de-DE" sz="1600" dirty="0" smtClean="0"/>
              <a:t>hätte jeder Mensch etwa </a:t>
            </a:r>
            <a:r>
              <a:rPr lang="de-DE" sz="1600" dirty="0"/>
              <a:t>1,7 Hektar Fläche zur </a:t>
            </a:r>
            <a:r>
              <a:rPr lang="de-DE" sz="1600" dirty="0" smtClean="0"/>
              <a:t>Verfügung, </a:t>
            </a:r>
            <a:r>
              <a:rPr lang="de-DE" sz="1600" dirty="0"/>
              <a:t>um seine verbrauchten Ressourcen erneuern und den entstandenen Abfall aufnehmen zu können. So wie wir aber heute leben, braucht jeder Mensch durchschnittlich 2,87 Hektar Fläche.  </a:t>
            </a:r>
            <a:endParaRPr lang="de-DE" sz="1600" dirty="0" smtClean="0"/>
          </a:p>
          <a:p>
            <a:r>
              <a:rPr lang="de-DE" sz="1600" dirty="0" smtClean="0"/>
              <a:t>Sollten </a:t>
            </a:r>
            <a:r>
              <a:rPr lang="de-DE" sz="1600" dirty="0"/>
              <a:t>wir unseren Lebensstil nicht entsprechend anpassen, bräuchten wir </a:t>
            </a:r>
            <a:r>
              <a:rPr lang="de-DE" sz="1600" dirty="0" smtClean="0"/>
              <a:t>im </a:t>
            </a:r>
            <a:br>
              <a:rPr lang="de-DE" sz="1600" dirty="0" smtClean="0"/>
            </a:br>
            <a:r>
              <a:rPr lang="de-DE" sz="1600" dirty="0" smtClean="0"/>
              <a:t>Jahr </a:t>
            </a:r>
            <a:r>
              <a:rPr lang="de-DE" sz="1600" dirty="0"/>
              <a:t>2030 schon zwei Erden, um unseren Energiebedarf zu decken. 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90119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9" y="1051294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800" b="1" dirty="0" smtClean="0">
                <a:solidFill>
                  <a:srgbClr val="2190AB"/>
                </a:solidFill>
                <a:latin typeface="+mj-lt"/>
              </a:rPr>
              <a:t>(K)Eine Welt ohne Umweltschutz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643906" y="4162986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 smtClean="0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038236" y="3727233"/>
            <a:ext cx="2347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Andreas </a:t>
            </a:r>
            <a:r>
              <a:rPr lang="en-US" sz="1000" dirty="0" err="1"/>
              <a:t>Weith</a:t>
            </a:r>
            <a:r>
              <a:rPr lang="en-US" sz="1000" dirty="0"/>
              <a:t> / Wikipedia / CC-BY 4.0</a:t>
            </a:r>
            <a:endParaRPr lang="de-AT" sz="1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675" y="1488155"/>
            <a:ext cx="2972646" cy="21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14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3"/>
              </a:rPr>
              <a:t>(K)Eine Welt ohne Umweltschutz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DE" sz="1600" dirty="0" smtClean="0"/>
              <a:t>Umweltschutz ist für </a:t>
            </a:r>
            <a:r>
              <a:rPr lang="de-DE" sz="1600" dirty="0"/>
              <a:t>die Erde und für uns Menschen von großer </a:t>
            </a:r>
            <a:r>
              <a:rPr lang="de-DE" sz="1600" dirty="0" smtClean="0"/>
              <a:t>Bedeutung: Ohne </a:t>
            </a:r>
            <a:r>
              <a:rPr lang="de-DE" sz="1600" dirty="0"/>
              <a:t>Umweltschutz wird es die Welt, wie wir sie kennen, zukünftig nicht mehr geben.  </a:t>
            </a:r>
            <a:endParaRPr lang="de-DE" sz="1600" dirty="0" smtClean="0"/>
          </a:p>
          <a:p>
            <a:r>
              <a:rPr lang="de-DE" sz="1600" dirty="0" smtClean="0"/>
              <a:t>Die große Vielfalt </a:t>
            </a:r>
            <a:r>
              <a:rPr lang="de-DE" sz="1600" dirty="0"/>
              <a:t>an Tieren und Pflanzen </a:t>
            </a:r>
            <a:r>
              <a:rPr lang="de-DE" sz="1600" dirty="0" smtClean="0"/>
              <a:t>auf der Erde nennt </a:t>
            </a:r>
            <a:r>
              <a:rPr lang="de-DE" sz="1600" dirty="0"/>
              <a:t>man </a:t>
            </a:r>
            <a:r>
              <a:rPr lang="de-DE" sz="1600" dirty="0" smtClean="0"/>
              <a:t>Biodiversität</a:t>
            </a:r>
            <a:r>
              <a:rPr lang="de-DE" sz="1600" dirty="0"/>
              <a:t>.</a:t>
            </a:r>
            <a:endParaRPr lang="de-AT" sz="1600" dirty="0"/>
          </a:p>
          <a:p>
            <a:r>
              <a:rPr lang="de-DE" sz="1600" dirty="0"/>
              <a:t>Heutzutage </a:t>
            </a:r>
            <a:r>
              <a:rPr lang="de-DE" sz="1600" dirty="0" smtClean="0"/>
              <a:t>sind </a:t>
            </a:r>
            <a:r>
              <a:rPr lang="de-DE" sz="1600" dirty="0"/>
              <a:t>viele Tier- und Pflanzenarten durch den Klimawandel und die Umweltverschmutzung </a:t>
            </a:r>
            <a:r>
              <a:rPr lang="de-DE" sz="1600" dirty="0" smtClean="0"/>
              <a:t>vom </a:t>
            </a:r>
            <a:r>
              <a:rPr lang="de-DE" sz="1600" dirty="0"/>
              <a:t>Aussterben </a:t>
            </a:r>
            <a:r>
              <a:rPr lang="de-DE" sz="1600" dirty="0" smtClean="0"/>
              <a:t>bedroht. Gründe dafür sind:</a:t>
            </a:r>
          </a:p>
          <a:p>
            <a:pPr lvl="1"/>
            <a:r>
              <a:rPr lang="de-DE" sz="1200" dirty="0" smtClean="0"/>
              <a:t>Rodung des Regenwaldes, </a:t>
            </a:r>
            <a:r>
              <a:rPr lang="de-DE" sz="1200" dirty="0"/>
              <a:t>um </a:t>
            </a:r>
            <a:r>
              <a:rPr lang="de-DE" sz="1200" dirty="0" smtClean="0"/>
              <a:t>Möbel </a:t>
            </a:r>
            <a:r>
              <a:rPr lang="de-DE" sz="1200" dirty="0"/>
              <a:t>oder Papier herzustellen und Weideplätze für Nutztiere zu schaffen</a:t>
            </a:r>
            <a:r>
              <a:rPr lang="de-DE" sz="1200" dirty="0" smtClean="0"/>
              <a:t>.</a:t>
            </a:r>
          </a:p>
          <a:p>
            <a:pPr lvl="1"/>
            <a:r>
              <a:rPr lang="de-DE" sz="1200" dirty="0" smtClean="0"/>
              <a:t>Abwässer werden in </a:t>
            </a:r>
            <a:r>
              <a:rPr lang="de-DE" sz="1200" dirty="0"/>
              <a:t>die Flüsse geleitet </a:t>
            </a:r>
            <a:r>
              <a:rPr lang="de-DE" sz="1200" dirty="0" smtClean="0"/>
              <a:t>und zerstören </a:t>
            </a:r>
            <a:r>
              <a:rPr lang="de-DE" sz="1200" dirty="0"/>
              <a:t>Lebensräume von vielen Pflanzen </a:t>
            </a:r>
            <a:r>
              <a:rPr lang="de-DE" sz="1200" dirty="0" smtClean="0"/>
              <a:t>und Tieren.</a:t>
            </a:r>
          </a:p>
          <a:p>
            <a:pPr lvl="1"/>
            <a:r>
              <a:rPr lang="de-DE" sz="1200" dirty="0" smtClean="0"/>
              <a:t>Den Eisbären schmelzen </a:t>
            </a:r>
            <a:r>
              <a:rPr lang="de-DE" sz="1200" dirty="0"/>
              <a:t>im wahrsten Sinne des Wortes „die Eisschollen unter ihren Pfoten weg</a:t>
            </a:r>
            <a:r>
              <a:rPr lang="de-DE" sz="1200" dirty="0" smtClean="0"/>
              <a:t>.“</a:t>
            </a:r>
          </a:p>
          <a:p>
            <a:pPr lvl="1"/>
            <a:r>
              <a:rPr lang="de-DE" sz="1200" dirty="0" smtClean="0"/>
              <a:t>Regenwälder verdorren aufgrund der Hitze, Tiere verlieren dadurch ihren Lebensraum.</a:t>
            </a:r>
            <a:r>
              <a:rPr lang="de-DE" sz="1600" dirty="0"/>
              <a:t> </a:t>
            </a: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5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5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3"/>
              </a:rPr>
              <a:t>Das ökologische Gleichgewicht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05532"/>
            <a:ext cx="7848000" cy="3078866"/>
          </a:xfrm>
        </p:spPr>
        <p:txBody>
          <a:bodyPr/>
          <a:lstStyle/>
          <a:p>
            <a:r>
              <a:rPr lang="de-AT" sz="1600" dirty="0" smtClean="0"/>
              <a:t>Wenn ein Tier ausstirbt, hat das weitreichende Folgen: Alle </a:t>
            </a:r>
            <a:r>
              <a:rPr lang="de-DE" sz="1600" dirty="0" smtClean="0"/>
              <a:t>Arten </a:t>
            </a:r>
            <a:r>
              <a:rPr lang="de-DE" sz="1600" dirty="0"/>
              <a:t>sind auf eine Weise miteinander verbunden und voneinander abhängig. </a:t>
            </a:r>
            <a:endParaRPr lang="de-DE" sz="1600" dirty="0" smtClean="0"/>
          </a:p>
          <a:p>
            <a:r>
              <a:rPr lang="de-DE" sz="1600" dirty="0" smtClean="0"/>
              <a:t>Es ist wie bei einem Netz, alle </a:t>
            </a:r>
            <a:r>
              <a:rPr lang="de-DE" sz="1600" dirty="0"/>
              <a:t>Fäden hängen irgendwie zusammen. Mit jedem Tier oder jeder Pflanze, die ausstirbt, löst sich ein Knoten, es entsteht ein Loch und das Netz geht langsam kaputt</a:t>
            </a:r>
            <a:r>
              <a:rPr lang="de-DE" sz="1600" dirty="0" smtClean="0"/>
              <a:t>.</a:t>
            </a:r>
          </a:p>
          <a:p>
            <a:r>
              <a:rPr lang="de-DE" sz="1600" dirty="0" smtClean="0"/>
              <a:t>Ein stabiles </a:t>
            </a:r>
            <a:r>
              <a:rPr lang="de-DE" sz="1600" dirty="0"/>
              <a:t>Netz </a:t>
            </a:r>
            <a:r>
              <a:rPr lang="de-DE" sz="1600" dirty="0" smtClean="0"/>
              <a:t>mit einer guten </a:t>
            </a:r>
            <a:r>
              <a:rPr lang="de-DE" sz="1600" dirty="0"/>
              <a:t>Balance zwischen allen </a:t>
            </a:r>
            <a:r>
              <a:rPr lang="de-DE" sz="1600" dirty="0" smtClean="0"/>
              <a:t>Lebewesen nennt </a:t>
            </a:r>
            <a:r>
              <a:rPr lang="de-DE" sz="1600" dirty="0"/>
              <a:t>man </a:t>
            </a:r>
            <a:r>
              <a:rPr lang="de-DE" sz="1600" dirty="0" smtClean="0"/>
              <a:t>ökologisches </a:t>
            </a:r>
            <a:r>
              <a:rPr lang="de-DE" sz="1600" dirty="0"/>
              <a:t>Gleichgewicht. </a:t>
            </a:r>
            <a:endParaRPr lang="de-DE" sz="1600" dirty="0" smtClean="0"/>
          </a:p>
          <a:p>
            <a:r>
              <a:rPr lang="de-DE" sz="1600" dirty="0" smtClean="0"/>
              <a:t>Beispiel</a:t>
            </a:r>
            <a:r>
              <a:rPr lang="de-DE" sz="1600" dirty="0"/>
              <a:t>: Das Insektensterben; in den letzten 10 Jahren </a:t>
            </a:r>
            <a:r>
              <a:rPr lang="de-DE" sz="1600" dirty="0" smtClean="0"/>
              <a:t>ist ein </a:t>
            </a:r>
            <a:r>
              <a:rPr lang="de-DE" sz="1600" dirty="0"/>
              <a:t>Viertel aller Insektenarten ausgestorben. Wenn wir nichts dagegen unternehmen, gibt es in 100 </a:t>
            </a:r>
            <a:r>
              <a:rPr lang="de-DE" sz="1600" dirty="0" smtClean="0"/>
              <a:t>Jahren</a:t>
            </a:r>
            <a:br>
              <a:rPr lang="de-DE" sz="1600" dirty="0" smtClean="0"/>
            </a:br>
            <a:r>
              <a:rPr lang="de-DE" sz="1600" dirty="0" smtClean="0"/>
              <a:t>keine </a:t>
            </a:r>
            <a:r>
              <a:rPr lang="de-DE" sz="1600" dirty="0"/>
              <a:t>Insekten mehr! </a:t>
            </a:r>
            <a:endParaRPr lang="de-DE" sz="1600" dirty="0" smtClean="0"/>
          </a:p>
          <a:p>
            <a:endParaRPr lang="de-AT" sz="1600" dirty="0"/>
          </a:p>
          <a:p>
            <a:endParaRPr lang="de-AT" sz="1600" dirty="0"/>
          </a:p>
          <a:p>
            <a:pPr marL="0" indent="0">
              <a:buNone/>
            </a:pPr>
            <a:r>
              <a:rPr lang="de-AT" sz="1600" dirty="0" smtClean="0"/>
              <a:t> </a:t>
            </a: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5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46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</a:rPr>
              <a:t>Die Folgen des Insektensterbens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108392"/>
            <a:ext cx="7848000" cy="2752512"/>
          </a:xfrm>
        </p:spPr>
        <p:txBody>
          <a:bodyPr/>
          <a:lstStyle/>
          <a:p>
            <a:r>
              <a:rPr lang="de-DE" sz="1600" dirty="0" smtClean="0"/>
              <a:t>Vielfältige Gründe für das Insektensterben: Ihr </a:t>
            </a:r>
            <a:r>
              <a:rPr lang="de-DE" sz="1600" dirty="0"/>
              <a:t>natürlicher Lebensraum wird immer </a:t>
            </a:r>
            <a:r>
              <a:rPr lang="de-DE" sz="1600" dirty="0" smtClean="0"/>
              <a:t>kleiner, dazu kommt ein vermehrter Einsatz von Pflanzenschutzmitteln.</a:t>
            </a:r>
          </a:p>
          <a:p>
            <a:r>
              <a:rPr lang="de-DE" sz="1600" dirty="0" smtClean="0"/>
              <a:t>Die </a:t>
            </a:r>
            <a:r>
              <a:rPr lang="de-DE" sz="1600" dirty="0"/>
              <a:t>Folgen davon sind </a:t>
            </a:r>
            <a:r>
              <a:rPr lang="de-DE" sz="1600" dirty="0" smtClean="0"/>
              <a:t>katastrophal: </a:t>
            </a:r>
            <a:r>
              <a:rPr lang="de-DE" sz="1600" dirty="0"/>
              <a:t>Wenn die Insekten </a:t>
            </a:r>
            <a:r>
              <a:rPr lang="de-DE" sz="1600" dirty="0" smtClean="0"/>
              <a:t>aussterben, fällt die Nahrungsgrundlage von Vögeln und Igeln weg</a:t>
            </a:r>
            <a:r>
              <a:rPr lang="de-DE" sz="1600" dirty="0"/>
              <a:t>. </a:t>
            </a:r>
          </a:p>
          <a:p>
            <a:r>
              <a:rPr lang="de-DE" sz="1600" dirty="0" smtClean="0"/>
              <a:t>Auch </a:t>
            </a:r>
            <a:r>
              <a:rPr lang="de-DE" sz="1600" dirty="0"/>
              <a:t>Bäume und Blumen sind von der Bestäubung durch Insekten abhängig</a:t>
            </a:r>
            <a:r>
              <a:rPr lang="de-DE" sz="1600" dirty="0" smtClean="0"/>
              <a:t>.</a:t>
            </a:r>
          </a:p>
          <a:p>
            <a:r>
              <a:rPr lang="de-DE" sz="1600" dirty="0"/>
              <a:t>Ohne die Bestäubung gäbe es nicht diese Vielfalt an Nahrung, wie wir sie kennen: Über zwei Drittel aller blühenden Pflanzenarten sind davon abhängig, bestäubt zu werden</a:t>
            </a:r>
            <a:r>
              <a:rPr lang="de-DE" sz="1600" dirty="0" smtClean="0"/>
              <a:t>.</a:t>
            </a:r>
          </a:p>
          <a:p>
            <a:r>
              <a:rPr lang="de-DE" sz="1600" dirty="0"/>
              <a:t>Wenn man die Bestäubung und andere Dienste, die Insekten leisten, in Geld umrechnen würde, käme man auf 153 Milliarden Euro – pro Jahr! </a:t>
            </a:r>
            <a:endParaRPr lang="de-AT" sz="1600" dirty="0"/>
          </a:p>
          <a:p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4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3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4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65" y="695591"/>
            <a:ext cx="2191817" cy="164386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09" y="695590"/>
            <a:ext cx="2191817" cy="164386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544" y="2530257"/>
            <a:ext cx="2190660" cy="164299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543311" y="2399452"/>
            <a:ext cx="2579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© Parlamentsdirektion / </a:t>
            </a:r>
            <a:r>
              <a:rPr lang="de-DE" sz="1100" dirty="0" smtClean="0"/>
              <a:t>Franz </a:t>
            </a:r>
            <a:r>
              <a:rPr lang="de-DE" sz="1100" dirty="0"/>
              <a:t>Stürmer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644501" y="4173252"/>
            <a:ext cx="1388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© Clipdealer / </a:t>
            </a:r>
            <a:r>
              <a:rPr lang="de-DE" sz="1100" dirty="0" err="1"/>
              <a:t>stillfx</a:t>
            </a:r>
            <a:endParaRPr lang="de-DE" sz="1100" dirty="0"/>
          </a:p>
        </p:txBody>
      </p:sp>
      <p:sp>
        <p:nvSpPr>
          <p:cNvPr id="11" name="Textfeld 10"/>
          <p:cNvSpPr txBox="1"/>
          <p:nvPr/>
        </p:nvSpPr>
        <p:spPr>
          <a:xfrm>
            <a:off x="900865" y="2368319"/>
            <a:ext cx="1877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© </a:t>
            </a:r>
            <a:r>
              <a:rPr lang="de-DE" sz="1100" dirty="0" smtClean="0"/>
              <a:t>Clipdealer </a:t>
            </a:r>
            <a:r>
              <a:rPr lang="de-DE" sz="1100" dirty="0"/>
              <a:t>/ Walter J. </a:t>
            </a:r>
            <a:r>
              <a:rPr lang="de-DE" sz="1100" dirty="0" err="1"/>
              <a:t>Pilsak</a:t>
            </a:r>
            <a:r>
              <a:rPr lang="de-DE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4736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2"/>
              </a:rPr>
              <a:t>Lichtverschmutzung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49110"/>
            <a:ext cx="7848000" cy="2752512"/>
          </a:xfrm>
        </p:spPr>
        <p:txBody>
          <a:bodyPr/>
          <a:lstStyle/>
          <a:p>
            <a:r>
              <a:rPr lang="de-DE" sz="1600" dirty="0" smtClean="0"/>
              <a:t>Wir fühlen uns sicher, wenn es hell ist. Zu </a:t>
            </a:r>
            <a:r>
              <a:rPr lang="de-DE" sz="1600" dirty="0"/>
              <a:t>viel </a:t>
            </a:r>
            <a:r>
              <a:rPr lang="de-DE" sz="1600" dirty="0" smtClean="0"/>
              <a:t>künstliches Licht </a:t>
            </a:r>
            <a:r>
              <a:rPr lang="de-DE" sz="1600" dirty="0"/>
              <a:t>kann </a:t>
            </a:r>
            <a:r>
              <a:rPr lang="de-DE" sz="1600" dirty="0" smtClean="0"/>
              <a:t>aber für Tiere und Menschen zu </a:t>
            </a:r>
            <a:r>
              <a:rPr lang="de-DE" sz="1600" dirty="0"/>
              <a:t>Problemen </a:t>
            </a:r>
            <a:r>
              <a:rPr lang="de-DE" sz="1600" dirty="0" smtClean="0"/>
              <a:t>führen. Man spricht von</a:t>
            </a:r>
            <a:r>
              <a:rPr lang="de-DE" sz="1600" dirty="0"/>
              <a:t> Lichtverschmutzung. </a:t>
            </a:r>
            <a:endParaRPr lang="de-DE" sz="1600" dirty="0" smtClean="0"/>
          </a:p>
          <a:p>
            <a:r>
              <a:rPr lang="de-DE" sz="1600" dirty="0"/>
              <a:t>Das künstliche Licht </a:t>
            </a:r>
            <a:r>
              <a:rPr lang="de-DE" sz="1600" dirty="0" smtClean="0"/>
              <a:t>des Handy-Bildschirms oder des Fernsehers beeinflusst </a:t>
            </a:r>
            <a:r>
              <a:rPr lang="de-DE" sz="1600" dirty="0"/>
              <a:t>unseren Schlaf </a:t>
            </a:r>
            <a:r>
              <a:rPr lang="de-DE" sz="1600" dirty="0" smtClean="0"/>
              <a:t>massiv</a:t>
            </a:r>
            <a:r>
              <a:rPr lang="de-DE" sz="1600" dirty="0"/>
              <a:t> </a:t>
            </a:r>
            <a:r>
              <a:rPr lang="de-DE" sz="1600" dirty="0" smtClean="0"/>
              <a:t>und bringt den </a:t>
            </a:r>
            <a:r>
              <a:rPr lang="de-DE" sz="1600" dirty="0"/>
              <a:t>Tag-und-Nacht-Rhythmus durcheinander. </a:t>
            </a:r>
            <a:r>
              <a:rPr lang="de-DE" sz="1600" dirty="0" smtClean="0"/>
              <a:t>Als Folge können Menschen schlechter </a:t>
            </a:r>
            <a:r>
              <a:rPr lang="de-DE" sz="1600" dirty="0"/>
              <a:t>einschlafen und </a:t>
            </a:r>
            <a:r>
              <a:rPr lang="de-DE" sz="1600" dirty="0" smtClean="0"/>
              <a:t>durchschlafen.</a:t>
            </a:r>
          </a:p>
          <a:p>
            <a:r>
              <a:rPr lang="de-DE" sz="1600" dirty="0" smtClean="0"/>
              <a:t>Insekten </a:t>
            </a:r>
            <a:r>
              <a:rPr lang="de-DE" sz="1600" dirty="0"/>
              <a:t>werden von Licht </a:t>
            </a:r>
            <a:r>
              <a:rPr lang="de-DE" sz="1600" dirty="0" smtClean="0"/>
              <a:t>angezogen, sind im </a:t>
            </a:r>
            <a:r>
              <a:rPr lang="de-DE" sz="1600" dirty="0"/>
              <a:t>Lichtkegel wie </a:t>
            </a:r>
            <a:r>
              <a:rPr lang="de-DE" sz="1600" dirty="0" smtClean="0"/>
              <a:t>gefangen und </a:t>
            </a:r>
            <a:r>
              <a:rPr lang="de-DE" sz="1600" dirty="0"/>
              <a:t>sterben. </a:t>
            </a:r>
            <a:r>
              <a:rPr lang="de-DE" sz="1600" dirty="0" smtClean="0"/>
              <a:t>Zudem </a:t>
            </a:r>
            <a:r>
              <a:rPr lang="de-DE" sz="1600" dirty="0"/>
              <a:t>verschiebt sich auch bei Tieren der Hormonhaushalt, wodurch es zu </a:t>
            </a:r>
            <a:r>
              <a:rPr lang="de-DE" sz="1600" dirty="0" smtClean="0"/>
              <a:t>Problemen </a:t>
            </a:r>
            <a:r>
              <a:rPr lang="de-DE" sz="1600" dirty="0"/>
              <a:t>bei der Nahrungsaufnahme kommen kann</a:t>
            </a:r>
            <a:r>
              <a:rPr lang="de-DE" sz="1600" dirty="0" smtClean="0"/>
              <a:t>.</a:t>
            </a:r>
          </a:p>
          <a:p>
            <a:r>
              <a:rPr lang="de-DE" sz="1600" dirty="0" smtClean="0"/>
              <a:t>Idee der Sternenparks: </a:t>
            </a:r>
            <a:r>
              <a:rPr lang="de-DE" sz="1600" dirty="0"/>
              <a:t>In diesen </a:t>
            </a:r>
            <a:r>
              <a:rPr lang="de-DE" sz="1600" dirty="0" smtClean="0"/>
              <a:t>Gebieten </a:t>
            </a:r>
            <a:r>
              <a:rPr lang="de-DE" sz="1600" dirty="0"/>
              <a:t>sollen alle Lichtquellen möglichst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gering gehalten </a:t>
            </a:r>
            <a:r>
              <a:rPr lang="de-DE" sz="1600" dirty="0"/>
              <a:t>oder ganz vermieden werden. </a:t>
            </a: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4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9" y="1059411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800" b="1" dirty="0" smtClean="0">
                <a:solidFill>
                  <a:srgbClr val="2190AB"/>
                </a:solidFill>
                <a:latin typeface="+mj-lt"/>
                <a:cs typeface="Arial" panose="020B0604020202020204" pitchFamily="34" charset="0"/>
              </a:rPr>
              <a:t>Aktiv werden!</a:t>
            </a:r>
          </a:p>
          <a:p>
            <a:pPr marL="0" indent="0" algn="ctr">
              <a:buNone/>
            </a:pPr>
            <a:endParaRPr lang="de-DE" sz="2400" b="1" dirty="0">
              <a:solidFill>
                <a:srgbClr val="00A3D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659124" y="4125273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 smtClean="0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326943" y="3550697"/>
            <a:ext cx="1651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© Clipdealer / </a:t>
            </a:r>
            <a:r>
              <a:rPr lang="de-DE" sz="1000" dirty="0" err="1"/>
              <a:t>photopalace</a:t>
            </a:r>
            <a:endParaRPr lang="de-AT" sz="1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102" y="1481504"/>
            <a:ext cx="2649415" cy="19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407834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3"/>
              </a:rPr>
              <a:t>Umweltschutz ist gemeinsame Aufgabe und Verantwortung</a:t>
            </a:r>
            <a:r>
              <a:rPr lang="de-DE" sz="2350" dirty="0" smtClean="0">
                <a:solidFill>
                  <a:srgbClr val="2190AB"/>
                </a:solidFill>
              </a:rPr>
              <a:t/>
            </a:r>
            <a:br>
              <a:rPr lang="de-DE" sz="2350" dirty="0" smtClean="0">
                <a:solidFill>
                  <a:srgbClr val="2190AB"/>
                </a:solidFill>
              </a:rPr>
            </a:br>
            <a:endParaRPr lang="de-DE" sz="235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AT" sz="1600" dirty="0" smtClean="0"/>
              <a:t>Alle </a:t>
            </a:r>
            <a:r>
              <a:rPr lang="de-AT" sz="1600" dirty="0" err="1" smtClean="0"/>
              <a:t>PolitikerInnen</a:t>
            </a:r>
            <a:r>
              <a:rPr lang="de-AT" sz="1600" dirty="0" smtClean="0"/>
              <a:t>, auf nationaler und internationaler Ebene, die Wirtschaft, aber auch jede und jeder von uns ist gefragt, sich aktiv für den Umweltschutz einzusetzen.</a:t>
            </a:r>
          </a:p>
          <a:p>
            <a:r>
              <a:rPr lang="de-AT" sz="1600" dirty="0" smtClean="0"/>
              <a:t>Umweltschutz ist eine </a:t>
            </a:r>
            <a:r>
              <a:rPr lang="de-DE" sz="1600" dirty="0"/>
              <a:t>gemeinsame Aufgabe und </a:t>
            </a:r>
            <a:r>
              <a:rPr lang="de-DE" sz="1600" dirty="0" smtClean="0"/>
              <a:t>Verantwortung.</a:t>
            </a:r>
          </a:p>
          <a:p>
            <a:r>
              <a:rPr lang="de-DE" sz="1600" dirty="0"/>
              <a:t>Maßnahmen der österreichischen </a:t>
            </a:r>
            <a:r>
              <a:rPr lang="de-DE" sz="1600" dirty="0" smtClean="0"/>
              <a:t>Bundesregierung:</a:t>
            </a:r>
          </a:p>
          <a:p>
            <a:pPr lvl="1"/>
            <a:r>
              <a:rPr lang="de-DE" sz="1400" dirty="0" smtClean="0"/>
              <a:t>Bis </a:t>
            </a:r>
            <a:r>
              <a:rPr lang="de-DE" sz="1400" dirty="0"/>
              <a:t>zum Jahr 2030 soll der gesamte Strombedarf aus erneuerbarer Energie erzeugt werden</a:t>
            </a:r>
            <a:r>
              <a:rPr lang="de-DE" sz="1400" dirty="0" smtClean="0"/>
              <a:t>.</a:t>
            </a:r>
          </a:p>
          <a:p>
            <a:pPr lvl="1"/>
            <a:r>
              <a:rPr lang="de-DE" sz="1400" dirty="0"/>
              <a:t>Alle bestehenden und neuen Gesetze werden einem Klimacheck unterzogen</a:t>
            </a:r>
            <a:r>
              <a:rPr lang="de-DE" sz="1400" dirty="0" smtClean="0"/>
              <a:t>.</a:t>
            </a:r>
          </a:p>
          <a:p>
            <a:pPr lvl="1"/>
            <a:r>
              <a:rPr lang="de-DE" sz="1400" dirty="0"/>
              <a:t>Bis zum Jahr 2035 soll es keine Öl- und Gasheizungen mehr </a:t>
            </a:r>
            <a:r>
              <a:rPr lang="de-DE" sz="1400" dirty="0" smtClean="0"/>
              <a:t>geben.</a:t>
            </a:r>
          </a:p>
          <a:p>
            <a:pPr lvl="1"/>
            <a:r>
              <a:rPr lang="de-DE" sz="1400" dirty="0" smtClean="0"/>
              <a:t>Bis zum Jahr 2040 soll Österreich klimaneutral sein.</a:t>
            </a:r>
            <a:r>
              <a:rPr lang="de-DE" sz="1800" dirty="0">
                <a:solidFill>
                  <a:srgbClr val="2190AB"/>
                </a:solidFill>
              </a:rPr>
              <a:t/>
            </a:r>
            <a:br>
              <a:rPr lang="de-DE" sz="1800" dirty="0">
                <a:solidFill>
                  <a:srgbClr val="2190AB"/>
                </a:solidFill>
              </a:rPr>
            </a:br>
            <a:endParaRPr lang="de-AT" sz="1600" b="1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5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37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3" y="4420770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024" y="350074"/>
            <a:ext cx="4811949" cy="40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94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Maßnahmen und Projekte zum Umweltschutz in Österreich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5790" y="912457"/>
            <a:ext cx="7848000" cy="3078866"/>
          </a:xfrm>
        </p:spPr>
        <p:txBody>
          <a:bodyPr/>
          <a:lstStyle/>
          <a:p>
            <a:r>
              <a:rPr lang="de-DE" sz="1600" dirty="0"/>
              <a:t>Agenda 2030 für nachhaltige </a:t>
            </a:r>
            <a:r>
              <a:rPr lang="de-DE" sz="1600" dirty="0" smtClean="0"/>
              <a:t>Entwicklung</a:t>
            </a:r>
          </a:p>
          <a:p>
            <a:r>
              <a:rPr lang="de-DE" sz="1600" dirty="0"/>
              <a:t>#</a:t>
            </a:r>
            <a:r>
              <a:rPr lang="de-DE" sz="1600" dirty="0" err="1"/>
              <a:t>mission</a:t>
            </a:r>
            <a:r>
              <a:rPr lang="de-DE" sz="1600" dirty="0"/>
              <a:t> 2030 – die österreichische Klima- und </a:t>
            </a:r>
            <a:r>
              <a:rPr lang="de-DE" sz="1600" dirty="0" smtClean="0"/>
              <a:t>Energiestrategie</a:t>
            </a:r>
          </a:p>
          <a:p>
            <a:r>
              <a:rPr lang="de-DE" sz="1600" dirty="0" smtClean="0"/>
              <a:t>Klimaaktiv</a:t>
            </a:r>
          </a:p>
          <a:p>
            <a:r>
              <a:rPr lang="de-DE" sz="1600" dirty="0" smtClean="0"/>
              <a:t>Klimajugendrat</a:t>
            </a:r>
          </a:p>
          <a:p>
            <a:r>
              <a:rPr lang="de-DE" sz="1600" dirty="0"/>
              <a:t>Biodiversitätsdialog 2030</a:t>
            </a:r>
            <a:endParaRPr lang="de-DE" sz="1600" dirty="0" smtClean="0"/>
          </a:p>
          <a:p>
            <a:endParaRPr lang="de-DE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4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573754" y="3012614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rgbClr val="2190AB"/>
                </a:solidFill>
              </a:rPr>
              <a:t>Nichtregierungsorganisationen (NGOs)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7" name="Inhaltsplatzhalter 3"/>
          <p:cNvSpPr txBox="1">
            <a:spLocks/>
          </p:cNvSpPr>
          <p:nvPr/>
        </p:nvSpPr>
        <p:spPr>
          <a:xfrm>
            <a:off x="573754" y="3395181"/>
            <a:ext cx="7655846" cy="873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smtClean="0"/>
              <a:t>Viele </a:t>
            </a:r>
            <a:r>
              <a:rPr lang="de-DE" sz="1600" dirty="0"/>
              <a:t>Menschen </a:t>
            </a:r>
            <a:r>
              <a:rPr lang="de-DE" sz="1600" dirty="0" smtClean="0"/>
              <a:t>engagieren sich </a:t>
            </a:r>
            <a:r>
              <a:rPr lang="de-DE" sz="1600" dirty="0"/>
              <a:t>in sogenannten Nicht-Regierungs-Organisationen (NGOs) </a:t>
            </a:r>
            <a:r>
              <a:rPr lang="de-DE" sz="1600" dirty="0" smtClean="0"/>
              <a:t>für </a:t>
            </a:r>
            <a:r>
              <a:rPr lang="de-DE" sz="1600" dirty="0"/>
              <a:t>den Umweltschutz. Eine </a:t>
            </a:r>
            <a:r>
              <a:rPr lang="de-DE" sz="1600" dirty="0" smtClean="0"/>
              <a:t>wichtige Aufgabe dieser NGOs ist es, </a:t>
            </a:r>
            <a:br>
              <a:rPr lang="de-DE" sz="1600" dirty="0" smtClean="0"/>
            </a:br>
            <a:r>
              <a:rPr lang="de-DE" sz="1600" dirty="0" smtClean="0"/>
              <a:t>Forderungen </a:t>
            </a:r>
            <a:r>
              <a:rPr lang="de-DE" sz="1600" dirty="0"/>
              <a:t>an die Politik zu stellen </a:t>
            </a:r>
            <a:r>
              <a:rPr lang="de-DE" sz="1600" dirty="0" smtClean="0"/>
              <a:t>und deren Handeln</a:t>
            </a:r>
            <a:r>
              <a:rPr lang="de-DE" sz="1600" dirty="0"/>
              <a:t> zu überprüfen.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383889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428026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Was kann jede/jeder von uns tun?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5790" y="813503"/>
            <a:ext cx="7848000" cy="3078866"/>
          </a:xfrm>
        </p:spPr>
        <p:txBody>
          <a:bodyPr/>
          <a:lstStyle/>
          <a:p>
            <a:r>
              <a:rPr lang="de-DE" sz="1600" dirty="0" smtClean="0"/>
              <a:t>Biologische, regionale und saisonale Produkte schonen das Klima und die Umwelt!</a:t>
            </a:r>
          </a:p>
          <a:p>
            <a:r>
              <a:rPr lang="de-DE" sz="1600" dirty="0" smtClean="0"/>
              <a:t>Gütesiegel beachten: Diese zeigen an, wo und unter welchen Bedingungen das Produkt hergestellt wurde.</a:t>
            </a:r>
          </a:p>
          <a:p>
            <a:r>
              <a:rPr lang="de-DE" sz="1600" dirty="0" smtClean="0"/>
              <a:t>Abfälle so gut es geht vermeiden und anfallenden Abfall trennen und recyceln.</a:t>
            </a:r>
          </a:p>
          <a:p>
            <a:r>
              <a:rPr lang="de-DE" sz="1600" dirty="0" smtClean="0"/>
              <a:t>Sparsam </a:t>
            </a:r>
            <a:r>
              <a:rPr lang="de-DE" sz="1600" dirty="0"/>
              <a:t>mit Wasser </a:t>
            </a:r>
            <a:r>
              <a:rPr lang="de-DE" sz="1600" dirty="0" smtClean="0"/>
              <a:t>umgehen: Duschen </a:t>
            </a:r>
            <a:r>
              <a:rPr lang="de-DE" sz="1600" dirty="0"/>
              <a:t>statt </a:t>
            </a:r>
            <a:r>
              <a:rPr lang="de-DE" sz="1600" dirty="0" smtClean="0"/>
              <a:t>Baden, Wasser abdrehen beim Geschirrabwaschen und Zähneputzen.</a:t>
            </a:r>
          </a:p>
          <a:p>
            <a:r>
              <a:rPr lang="de-DE" sz="1600" dirty="0"/>
              <a:t>Strom </a:t>
            </a:r>
            <a:r>
              <a:rPr lang="de-DE" sz="1600" dirty="0" smtClean="0"/>
              <a:t>sparen: Elektrogeräte ganz ausschalten, Glühbirnen </a:t>
            </a:r>
            <a:r>
              <a:rPr lang="de-DE" sz="1600" dirty="0"/>
              <a:t>durch Energiesparlampen </a:t>
            </a:r>
            <a:r>
              <a:rPr lang="de-DE" sz="1600" dirty="0" smtClean="0"/>
              <a:t>ersetzen.</a:t>
            </a:r>
          </a:p>
          <a:p>
            <a:r>
              <a:rPr lang="de-DE" sz="1600" dirty="0" smtClean="0"/>
              <a:t>Öffentliche </a:t>
            </a:r>
            <a:r>
              <a:rPr lang="de-DE" sz="1600" dirty="0"/>
              <a:t>Verkehrsmittel oder das </a:t>
            </a:r>
            <a:r>
              <a:rPr lang="de-DE" sz="1600" dirty="0" smtClean="0"/>
              <a:t>Fahrrad nutzen </a:t>
            </a:r>
            <a:r>
              <a:rPr lang="de-DE" sz="1600" dirty="0"/>
              <a:t>– das spart Energie und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Ressourcen </a:t>
            </a:r>
            <a:r>
              <a:rPr lang="de-DE" sz="1600" dirty="0"/>
              <a:t>und hilft der Umwelt</a:t>
            </a:r>
            <a:r>
              <a:rPr lang="de-DE" sz="1600" dirty="0" smtClean="0"/>
              <a:t>!</a:t>
            </a:r>
            <a:r>
              <a:rPr lang="de-DE" sz="1600" dirty="0"/>
              <a:t> </a:t>
            </a:r>
            <a:endParaRPr lang="de-DE" sz="1600" dirty="0" smtClean="0"/>
          </a:p>
          <a:p>
            <a:endParaRPr lang="de-DE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3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414980"/>
            <a:ext cx="7128000" cy="612000"/>
          </a:xfrm>
        </p:spPr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</a:rPr>
              <a:t>Diskussionsfragen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889933"/>
            <a:ext cx="7848000" cy="3078866"/>
          </a:xfrm>
        </p:spPr>
        <p:txBody>
          <a:bodyPr/>
          <a:lstStyle/>
          <a:p>
            <a:r>
              <a:rPr lang="de-AT" sz="1600" dirty="0"/>
              <a:t>Was bedeutet der Begriff „Umwelt“ für dich</a:t>
            </a:r>
            <a:r>
              <a:rPr lang="de-AT" sz="1600" dirty="0" smtClean="0"/>
              <a:t>? Was fällt dir ein, wenn du an die Umwelt in Städten bzw. in ländlichen Gebieten denkst? Welche Unterschiede gibt es?</a:t>
            </a:r>
            <a:endParaRPr lang="de-AT" sz="1600" dirty="0"/>
          </a:p>
          <a:p>
            <a:r>
              <a:rPr lang="de-AT" sz="1600" dirty="0" smtClean="0"/>
              <a:t>Woran denkst du, wenn du hörst, dass jeder Mensch etwas zum Schutz der Umwelt und des Klimas beitragen kann? Was würdest du gerne in deinem Alltag verändern?</a:t>
            </a:r>
          </a:p>
          <a:p>
            <a:r>
              <a:rPr lang="de-AT" sz="1600" dirty="0" smtClean="0"/>
              <a:t>Welchen Einfluss kann die Gesellschaft auf die Wirtschaft und Politik nehmen, damit mehr für den Umwelt- und Klimaschutz unternommen wird? Was kannst du dazu beitragen?</a:t>
            </a:r>
          </a:p>
          <a:p>
            <a:r>
              <a:rPr lang="de-AT" sz="1600" dirty="0" smtClean="0"/>
              <a:t>Der „</a:t>
            </a:r>
            <a:r>
              <a:rPr lang="de-AT" sz="1600" dirty="0" err="1" smtClean="0"/>
              <a:t>Lockdown</a:t>
            </a:r>
            <a:r>
              <a:rPr lang="de-AT" sz="1600" dirty="0" smtClean="0"/>
              <a:t>“ infolge der Ausbreitung des </a:t>
            </a:r>
            <a:r>
              <a:rPr lang="de-AT" sz="1600" dirty="0" err="1" smtClean="0"/>
              <a:t>Coronavirus</a:t>
            </a:r>
            <a:r>
              <a:rPr lang="de-AT" sz="1600" dirty="0" smtClean="0"/>
              <a:t> hatte eine „Verschnaufpause“ für die Umwelt zur Folge. Glaubst du, dass sich dadurch ein größeres Bewusstsein für den Umweltschutz entwickelt hat? Begründe deine Position! </a:t>
            </a:r>
          </a:p>
          <a:p>
            <a:endParaRPr lang="de-AT" sz="1600" dirty="0" smtClean="0"/>
          </a:p>
          <a:p>
            <a:pPr marL="0" indent="0">
              <a:buNone/>
            </a:pPr>
            <a:endParaRPr lang="de-AT" sz="1600" dirty="0" smtClean="0"/>
          </a:p>
          <a:p>
            <a:pPr marL="0" indent="0">
              <a:buNone/>
            </a:pPr>
            <a:endParaRPr lang="de-AT" sz="1600" dirty="0"/>
          </a:p>
          <a:p>
            <a:endParaRPr lang="de-AT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33272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5389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7156" y="995490"/>
            <a:ext cx="7128000" cy="612000"/>
          </a:xfrm>
        </p:spPr>
        <p:txBody>
          <a:bodyPr/>
          <a:lstStyle/>
          <a:p>
            <a:r>
              <a:rPr lang="de-DE" sz="1800" b="0" i="1" dirty="0" smtClean="0">
                <a:solidFill>
                  <a:srgbClr val="2190AB"/>
                </a:solidFill>
                <a:cs typeface="Arial" panose="020B0604020202020204" pitchFamily="34" charset="0"/>
              </a:rPr>
              <a:t>Hinweis </a:t>
            </a:r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>zur Nutzung der </a:t>
            </a:r>
            <a:r>
              <a:rPr lang="de-DE" sz="1800" b="0" i="1" dirty="0" err="1">
                <a:solidFill>
                  <a:srgbClr val="2190AB"/>
                </a:solidFill>
                <a:cs typeface="Arial" panose="020B0604020202020204" pitchFamily="34" charset="0"/>
              </a:rPr>
              <a:t>PowerPointPräsentation</a:t>
            </a:r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/>
            </a:r>
            <a:b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</a:br>
            <a:endParaRPr lang="de-DE" sz="105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95490"/>
            <a:ext cx="7848000" cy="3078866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2190AB"/>
              </a:buClr>
            </a:pPr>
            <a:endParaRPr lang="de-DE" sz="1600" dirty="0" smtClean="0"/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In dieser </a:t>
            </a:r>
            <a:r>
              <a:rPr lang="de-DE" sz="1400" dirty="0" err="1" smtClean="0"/>
              <a:t>PowerPointPräsentation</a:t>
            </a:r>
            <a:r>
              <a:rPr lang="de-DE" sz="1400" dirty="0" smtClean="0"/>
              <a:t> finden sich die wichtigsten Inhalte des Schwerpunktthemas „Umwelt“ in stark gekürzter Form.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Um zu den Hintergrundinformationen in den jeweiligen Kapiteln auf der </a:t>
            </a:r>
            <a:r>
              <a:rPr lang="de-DE" sz="1400" dirty="0" err="1" smtClean="0"/>
              <a:t>DemokratieWEBstatt</a:t>
            </a:r>
            <a:r>
              <a:rPr lang="de-DE" sz="1400" dirty="0"/>
              <a:t> </a:t>
            </a:r>
            <a:r>
              <a:rPr lang="de-DE" sz="1400" dirty="0" smtClean="0"/>
              <a:t>zu gelangen, nutzen Sie bitte die Verlinkungen. </a:t>
            </a:r>
          </a:p>
          <a:p>
            <a:pPr lvl="1"/>
            <a:r>
              <a:rPr lang="de-DE" sz="1400" dirty="0"/>
              <a:t>Bsp.</a:t>
            </a:r>
            <a:r>
              <a:rPr lang="de-DE" sz="1400" dirty="0">
                <a:solidFill>
                  <a:srgbClr val="2190AB"/>
                </a:solidFill>
              </a:rPr>
              <a:t> </a:t>
            </a:r>
            <a:r>
              <a:rPr lang="de-AT" sz="14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4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400" dirty="0">
              <a:solidFill>
                <a:srgbClr val="2190AB"/>
              </a:solidFill>
            </a:endParaRPr>
          </a:p>
          <a:p>
            <a:pPr lvl="1"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Bsp. </a:t>
            </a:r>
            <a:r>
              <a:rPr lang="de-DE" sz="1400" i="1" dirty="0" smtClean="0"/>
              <a:t>(Überschrift)</a:t>
            </a:r>
            <a:r>
              <a:rPr lang="de-DE" sz="1400" dirty="0" smtClean="0"/>
              <a:t> </a:t>
            </a:r>
            <a:r>
              <a:rPr lang="de-DE" sz="1400" dirty="0" smtClean="0">
                <a:hlinkClick r:id="rId4"/>
              </a:rPr>
              <a:t>„</a:t>
            </a:r>
            <a:r>
              <a:rPr lang="de-DE" sz="1400" dirty="0" smtClean="0">
                <a:solidFill>
                  <a:srgbClr val="2190AB"/>
                </a:solidFill>
                <a:hlinkClick r:id="rId4"/>
              </a:rPr>
              <a:t>Umweltschutz </a:t>
            </a:r>
            <a:r>
              <a:rPr lang="de-DE" sz="1400" dirty="0">
                <a:solidFill>
                  <a:srgbClr val="2190AB"/>
                </a:solidFill>
                <a:hlinkClick r:id="rId4"/>
              </a:rPr>
              <a:t>– Mehr als du denkst</a:t>
            </a:r>
            <a:r>
              <a:rPr lang="de-DE" sz="1400" dirty="0" smtClean="0">
                <a:solidFill>
                  <a:srgbClr val="2190AB"/>
                </a:solidFill>
                <a:hlinkClick r:id="rId4"/>
              </a:rPr>
              <a:t>!</a:t>
            </a:r>
            <a:r>
              <a:rPr lang="de-DE" sz="1400" dirty="0" smtClean="0">
                <a:solidFill>
                  <a:srgbClr val="2190AB"/>
                </a:solidFill>
              </a:rPr>
              <a:t>“</a:t>
            </a:r>
            <a:endParaRPr lang="de-DE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2925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8" y="943583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600" b="1" dirty="0" smtClean="0">
                <a:solidFill>
                  <a:srgbClr val="2190AB"/>
                </a:solidFill>
                <a:latin typeface="+mj-lt"/>
              </a:rPr>
              <a:t>Umweltschutz – </a:t>
            </a:r>
            <a:br>
              <a:rPr lang="de-DE" sz="2600" b="1" dirty="0" smtClean="0">
                <a:solidFill>
                  <a:srgbClr val="2190AB"/>
                </a:solidFill>
                <a:latin typeface="+mj-lt"/>
              </a:rPr>
            </a:br>
            <a:r>
              <a:rPr lang="de-DE" sz="2600" b="1" dirty="0" smtClean="0">
                <a:solidFill>
                  <a:srgbClr val="2190AB"/>
                </a:solidFill>
                <a:latin typeface="+mj-lt"/>
              </a:rPr>
              <a:t>Mehr als du denkst!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465048" y="4004684"/>
            <a:ext cx="1489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© Clipdealer / </a:t>
            </a:r>
            <a:r>
              <a:rPr lang="de-DE" sz="1000" dirty="0" err="1"/>
              <a:t>zechal</a:t>
            </a:r>
            <a:endParaRPr lang="de-AT" sz="1000" dirty="0"/>
          </a:p>
        </p:txBody>
      </p:sp>
      <p:sp>
        <p:nvSpPr>
          <p:cNvPr id="3" name="Textfeld 2"/>
          <p:cNvSpPr txBox="1"/>
          <p:nvPr/>
        </p:nvSpPr>
        <p:spPr>
          <a:xfrm>
            <a:off x="2799302" y="4263774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 smtClean="0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819" y="1646305"/>
            <a:ext cx="2972212" cy="22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16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  <a:hlinkClick r:id="rId4"/>
              </a:rPr>
              <a:t>Umweltschutz – Mehr als du denkst!</a:t>
            </a:r>
            <a:endParaRPr lang="de-DE" sz="12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95490"/>
            <a:ext cx="7848000" cy="3078866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600" dirty="0"/>
              <a:t>Das T-Shirt</a:t>
            </a:r>
            <a:r>
              <a:rPr lang="de-DE" sz="1600" dirty="0" smtClean="0"/>
              <a:t>, </a:t>
            </a:r>
            <a:r>
              <a:rPr lang="de-DE" sz="1600" dirty="0"/>
              <a:t>der </a:t>
            </a:r>
            <a:r>
              <a:rPr lang="de-DE" sz="1600" dirty="0" smtClean="0"/>
              <a:t>Schokoriegel, </a:t>
            </a:r>
            <a:r>
              <a:rPr lang="de-DE" sz="1600" dirty="0"/>
              <a:t>die tägliche Fahrt zur Schule im Auto deiner Eltern – all das hat mit Umweltschutz zu tun</a:t>
            </a:r>
            <a:r>
              <a:rPr lang="de-DE" sz="1600" dirty="0" smtClean="0"/>
              <a:t>.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600" dirty="0"/>
              <a:t>Bei jeder Autofahrt werden Abgase und Schadstoffe </a:t>
            </a:r>
            <a:r>
              <a:rPr lang="de-DE" sz="1600" dirty="0" smtClean="0"/>
              <a:t>freigesetzt, auch </a:t>
            </a:r>
            <a:r>
              <a:rPr lang="de-DE" sz="1600" dirty="0"/>
              <a:t>der Bau von Straßen und die Produktion von Autos sind für die Umwelt schädlich. </a:t>
            </a:r>
            <a:endParaRPr lang="de-DE" sz="1600" dirty="0" smtClean="0"/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600" dirty="0" smtClean="0"/>
              <a:t>Beim Schokoriegel braucht es Ressourcen für die Produktion und es fällt Müll durch die Verpackung an.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600" b="1" dirty="0"/>
              <a:t>Auf den Punkt gebracht:  </a:t>
            </a:r>
            <a:r>
              <a:rPr lang="de-DE" sz="1600" dirty="0"/>
              <a:t>Unter Umweltschutz verstehen wir alle Maßnahmen zum Schutz der Umwelt und der Menschen. </a:t>
            </a:r>
            <a:r>
              <a:rPr lang="de-DE" sz="1600" dirty="0" smtClean="0"/>
              <a:t>Wie können Pflanzen</a:t>
            </a:r>
            <a:r>
              <a:rPr lang="de-DE" sz="1600" dirty="0"/>
              <a:t>, Wälder und Tiere geschützt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werden? Wie können wir </a:t>
            </a:r>
            <a:r>
              <a:rPr lang="de-DE" sz="1600" dirty="0"/>
              <a:t>eine gute Luft- und Wasserqualität </a:t>
            </a:r>
            <a:r>
              <a:rPr lang="de-DE" sz="1600" dirty="0" smtClean="0"/>
              <a:t>sicherstellen?</a:t>
            </a:r>
            <a:endParaRPr lang="de-AT" sz="1600" dirty="0" smtClean="0"/>
          </a:p>
          <a:p>
            <a:endParaRPr lang="de-AT" sz="1600" dirty="0" smtClean="0"/>
          </a:p>
          <a:p>
            <a:endParaRPr lang="de-AT" sz="1600" dirty="0"/>
          </a:p>
          <a:p>
            <a:pPr>
              <a:spcAft>
                <a:spcPts val="600"/>
              </a:spcAft>
              <a:buClr>
                <a:srgbClr val="2190AB"/>
              </a:buClr>
            </a:pPr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8686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4"/>
              </a:rPr>
              <a:t>Umweltschutz ist nicht gleich Naturschutz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00390" y="1098000"/>
            <a:ext cx="7795609" cy="1781387"/>
          </a:xfrm>
        </p:spPr>
        <p:txBody>
          <a:bodyPr/>
          <a:lstStyle/>
          <a:p>
            <a:r>
              <a:rPr lang="de-AT" sz="1600" dirty="0" smtClean="0"/>
              <a:t>Manchmal sind Maßnahmen gut für den Umweltschutz, aber schlecht für den Naturschutz.</a:t>
            </a:r>
          </a:p>
          <a:p>
            <a:r>
              <a:rPr lang="de-AT" sz="1600" dirty="0" smtClean="0"/>
              <a:t>Beispiel Wasserkraftwerk:</a:t>
            </a:r>
            <a:r>
              <a:rPr lang="de-AT" sz="1600" dirty="0"/>
              <a:t> </a:t>
            </a:r>
            <a:endParaRPr lang="de-AT" sz="1600" dirty="0" smtClean="0"/>
          </a:p>
          <a:p>
            <a:pPr lvl="1"/>
            <a:r>
              <a:rPr lang="de-AT" sz="1600" dirty="0" smtClean="0"/>
              <a:t>Positiv für Umweltschutz: erneuerbare, saubere Energie</a:t>
            </a:r>
          </a:p>
          <a:p>
            <a:pPr lvl="1"/>
            <a:r>
              <a:rPr lang="de-AT" sz="1600" dirty="0" smtClean="0"/>
              <a:t>Negativ für Naturschutz: Fische verlieren ihren Lebensraum, Pflanzen und Bäume werden überschwemmt, Gefahr von Erdrutschen.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541505" y="3304958"/>
            <a:ext cx="7795609" cy="1184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 smtClean="0"/>
          </a:p>
        </p:txBody>
      </p:sp>
    </p:spTree>
    <p:extLst>
      <p:ext uri="{BB962C8B-B14F-4D97-AF65-F5344CB8AC3E}">
        <p14:creationId xmlns:p14="http://schemas.microsoft.com/office/powerpoint/2010/main" val="3369082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8" y="943583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600" b="1" dirty="0" smtClean="0">
                <a:solidFill>
                  <a:srgbClr val="2190AB"/>
                </a:solidFill>
                <a:latin typeface="+mj-lt"/>
              </a:rPr>
              <a:t>Woher kommt die dicke Luft?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799302" y="4263774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2190AB"/>
                </a:solidFill>
                <a:hlinkClick r:id="rId3"/>
              </a:rPr>
              <a:t>Zum Kapitel auf der </a:t>
            </a:r>
            <a:r>
              <a:rPr lang="de-AT" sz="1200" dirty="0" err="1" smtClean="0">
                <a:solidFill>
                  <a:srgbClr val="2190AB"/>
                </a:solidFill>
                <a:hlinkClick r:id="rId3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571" y="1505645"/>
            <a:ext cx="3112998" cy="207413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47307" y="3725625"/>
            <a:ext cx="17515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© Clipdealer / </a:t>
            </a:r>
            <a:r>
              <a:rPr lang="de-DE" sz="1000" dirty="0" smtClean="0"/>
              <a:t>Erwin </a:t>
            </a:r>
            <a:r>
              <a:rPr lang="de-DE" sz="1000" dirty="0" err="1" smtClean="0"/>
              <a:t>Wodicka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23045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4"/>
              </a:rPr>
              <a:t>Woher kommt die dicke Luft?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AT" sz="1600" dirty="0" smtClean="0"/>
              <a:t>Der Auto- </a:t>
            </a:r>
            <a:r>
              <a:rPr lang="de-AT" sz="1600" dirty="0"/>
              <a:t>und Flugverkehr</a:t>
            </a:r>
            <a:r>
              <a:rPr lang="de-AT" sz="1600" dirty="0" smtClean="0"/>
              <a:t>, der </a:t>
            </a:r>
            <a:r>
              <a:rPr lang="de-AT" sz="1600" dirty="0"/>
              <a:t>Transport von Kleidung und </a:t>
            </a:r>
            <a:r>
              <a:rPr lang="de-AT" sz="1600" dirty="0" smtClean="0"/>
              <a:t>Lebensmitteln sowie die Produktion in den Fabriken benötigen fossile Energieträger. Bei deren Verbrennung wird die Luft verschmutzt.</a:t>
            </a:r>
            <a:endParaRPr lang="de-AT" sz="1600" dirty="0"/>
          </a:p>
          <a:p>
            <a:r>
              <a:rPr lang="de-DE" sz="1600" dirty="0" smtClean="0"/>
              <a:t>Windkraft </a:t>
            </a:r>
            <a:r>
              <a:rPr lang="de-DE" sz="1600" dirty="0"/>
              <a:t>und </a:t>
            </a:r>
            <a:r>
              <a:rPr lang="de-DE" sz="1600" dirty="0" smtClean="0"/>
              <a:t>Sonnenenergie könnten derzeit nicht so viel Energie erzeugen wie die Verbrennung von Kohle und Erdöl. </a:t>
            </a:r>
          </a:p>
          <a:p>
            <a:r>
              <a:rPr lang="de-DE" sz="1600" dirty="0" smtClean="0"/>
              <a:t>Nicht nur die Luft, auch </a:t>
            </a:r>
            <a:r>
              <a:rPr lang="de-DE" sz="1600" dirty="0"/>
              <a:t>das Wasser und der Boden werden </a:t>
            </a:r>
            <a:r>
              <a:rPr lang="de-DE" sz="1600" dirty="0" smtClean="0"/>
              <a:t>durch Abwasser, Spritzmittel </a:t>
            </a:r>
            <a:r>
              <a:rPr lang="de-DE" sz="1600" dirty="0"/>
              <a:t>und chemische </a:t>
            </a:r>
            <a:r>
              <a:rPr lang="de-DE" sz="1600" dirty="0" smtClean="0"/>
              <a:t>Dünger verschmutzt.</a:t>
            </a:r>
          </a:p>
          <a:p>
            <a:r>
              <a:rPr lang="de-DE" sz="1600" dirty="0" smtClean="0"/>
              <a:t>Dazu kommen </a:t>
            </a:r>
            <a:r>
              <a:rPr lang="de-DE" sz="1600" dirty="0"/>
              <a:t>große Menge an Müll, die </a:t>
            </a:r>
            <a:r>
              <a:rPr lang="de-DE" sz="1600" dirty="0" smtClean="0"/>
              <a:t>zum Teil falsch entsorgt werden.</a:t>
            </a:r>
            <a:r>
              <a:rPr lang="de-DE" sz="1600" dirty="0"/>
              <a:t> </a:t>
            </a:r>
            <a:endParaRPr lang="de-AT" sz="1600" dirty="0"/>
          </a:p>
          <a:p>
            <a:endParaRPr lang="de-AT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313179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4"/>
              </a:rPr>
              <a:t>Schadstoffverbrauch in Österreich 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882998"/>
            <a:ext cx="7848000" cy="1582677"/>
          </a:xfrm>
        </p:spPr>
        <p:txBody>
          <a:bodyPr/>
          <a:lstStyle/>
          <a:p>
            <a:r>
              <a:rPr lang="de-DE" sz="1600" dirty="0" smtClean="0"/>
              <a:t>Die Treibhausgas-Emissionen sind in </a:t>
            </a:r>
            <a:r>
              <a:rPr lang="de-DE" sz="1600" dirty="0"/>
              <a:t>Österreich </a:t>
            </a:r>
            <a:r>
              <a:rPr lang="de-DE" sz="1600" dirty="0" smtClean="0"/>
              <a:t>insgesamt zwischen 2005-2018 zurückgegangen.</a:t>
            </a:r>
          </a:p>
          <a:p>
            <a:r>
              <a:rPr lang="de-DE" sz="1600" dirty="0" smtClean="0"/>
              <a:t>Dennoch lag der Ausstoß im Jahr 2018 um mehr als 1,6 Millionen Tonnen über dem zulässigen EU-Grenzwert.</a:t>
            </a:r>
          </a:p>
          <a:p>
            <a:endParaRPr lang="de-AT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648000" y="2465675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rgbClr val="2190AB"/>
                </a:solidFill>
                <a:hlinkClick r:id="rId4"/>
              </a:rPr>
              <a:t>Surfen und Streaming als Energiekiller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smtClean="0"/>
              <a:t>Unser enormer Energieverbrauch ist klimaschädlich – auch das Surfen im Internet und das Streaming von Filmen und Serien trägt dazu bei!</a:t>
            </a:r>
          </a:p>
          <a:p>
            <a:r>
              <a:rPr lang="de-DE" sz="1600" dirty="0"/>
              <a:t>Weltweit verbraucht Streaming im Internet jährlich 200 Milliarden kWh </a:t>
            </a:r>
            <a:r>
              <a:rPr lang="de-DE" sz="1600" dirty="0" smtClean="0"/>
              <a:t>Strom</a:t>
            </a:r>
            <a:r>
              <a:rPr lang="de-DE" sz="1600" dirty="0"/>
              <a:t>. </a:t>
            </a:r>
            <a:r>
              <a:rPr lang="de-DE" sz="1600" dirty="0" smtClean="0"/>
              <a:t>Mit </a:t>
            </a:r>
            <a:r>
              <a:rPr lang="de-DE" sz="1600" dirty="0"/>
              <a:t>dieser Menge Strom könnte man alle Haushalte in Deutschland, Polen und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Italien </a:t>
            </a:r>
            <a:r>
              <a:rPr lang="de-DE" sz="1600" dirty="0"/>
              <a:t>für ein Jahr lang versorgen!</a:t>
            </a:r>
            <a:endParaRPr lang="de-DE" sz="1600" dirty="0" smtClean="0"/>
          </a:p>
          <a:p>
            <a:endParaRPr lang="de-AT" sz="1600" dirty="0" smtClean="0"/>
          </a:p>
        </p:txBody>
      </p:sp>
    </p:spTree>
    <p:extLst>
      <p:ext uri="{BB962C8B-B14F-4D97-AF65-F5344CB8AC3E}">
        <p14:creationId xmlns:p14="http://schemas.microsoft.com/office/powerpoint/2010/main" val="3014232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DWS">
      <a:dk1>
        <a:srgbClr val="000000"/>
      </a:dk1>
      <a:lt1>
        <a:srgbClr val="FFFFFF"/>
      </a:lt1>
      <a:dk2>
        <a:srgbClr val="2190AB"/>
      </a:dk2>
      <a:lt2>
        <a:srgbClr val="FFFFFF"/>
      </a:lt2>
      <a:accent1>
        <a:srgbClr val="2190A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96"/>
      </a:accent5>
      <a:accent6>
        <a:srgbClr val="F79646"/>
      </a:accent6>
      <a:hlink>
        <a:srgbClr val="2190AB"/>
      </a:hlink>
      <a:folHlink>
        <a:srgbClr val="2190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orlage PP Präsentation DWS.potx" id="{FA728592-9E29-4A12-B353-AD28F10C613C}" vid="{F8B80CD7-E2CF-490E-9533-A9E7768BEF4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0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5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6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7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5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6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7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8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9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1591</Words>
  <Application>Microsoft Office PowerPoint</Application>
  <PresentationFormat>Bildschirmpräsentation (16:9)</PresentationFormat>
  <Paragraphs>143</Paragraphs>
  <Slides>22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Lucida Grande</vt:lpstr>
      <vt:lpstr>Symbol</vt:lpstr>
      <vt:lpstr>Office-Design</vt:lpstr>
      <vt:lpstr>PowerPoint-Präsentation</vt:lpstr>
      <vt:lpstr>PowerPoint-Präsentation</vt:lpstr>
      <vt:lpstr>Hinweis zur Nutzung der PowerPointPräsentation </vt:lpstr>
      <vt:lpstr>PowerPoint-Präsentation</vt:lpstr>
      <vt:lpstr>Umweltschutz – Mehr als du denkst!</vt:lpstr>
      <vt:lpstr>Umweltschutz ist nicht gleich Naturschutz</vt:lpstr>
      <vt:lpstr>PowerPoint-Präsentation</vt:lpstr>
      <vt:lpstr>Woher kommt die dicke Luft?</vt:lpstr>
      <vt:lpstr>Schadstoffverbrauch in Österreich </vt:lpstr>
      <vt:lpstr>Auswirkungen des Coronavirus auf die Luftverschmutzung</vt:lpstr>
      <vt:lpstr>Was ist ein ökologischer Fußabdruck?</vt:lpstr>
      <vt:lpstr>PowerPoint-Präsentation</vt:lpstr>
      <vt:lpstr>(K)Eine Welt ohne Umweltschutz</vt:lpstr>
      <vt:lpstr>Das ökologische Gleichgewicht</vt:lpstr>
      <vt:lpstr>Die Folgen des Insektensterbens</vt:lpstr>
      <vt:lpstr>PowerPoint-Präsentation</vt:lpstr>
      <vt:lpstr>Lichtverschmutzung</vt:lpstr>
      <vt:lpstr>PowerPoint-Präsentation</vt:lpstr>
      <vt:lpstr>Umweltschutz ist gemeinsame Aufgabe und Verantwortung </vt:lpstr>
      <vt:lpstr>Maßnahmen und Projekte zum Umweltschutz in Österreich</vt:lpstr>
      <vt:lpstr>Was kann jede/jeder von uns tun?</vt:lpstr>
      <vt:lpstr>Diskussionsfragen</vt:lpstr>
    </vt:vector>
  </TitlesOfParts>
  <Company>Universitaet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</dc:title>
  <dc:creator>Harald Prosch</dc:creator>
  <cp:lastModifiedBy>Harald Prosch</cp:lastModifiedBy>
  <cp:revision>202</cp:revision>
  <dcterms:created xsi:type="dcterms:W3CDTF">2019-11-13T13:23:08Z</dcterms:created>
  <dcterms:modified xsi:type="dcterms:W3CDTF">2020-07-02T09:36:10Z</dcterms:modified>
</cp:coreProperties>
</file>