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9" r:id="rId2"/>
    <p:sldId id="258" r:id="rId3"/>
    <p:sldId id="276" r:id="rId4"/>
    <p:sldId id="273" r:id="rId5"/>
    <p:sldId id="311" r:id="rId6"/>
    <p:sldId id="309" r:id="rId7"/>
    <p:sldId id="313" r:id="rId8"/>
    <p:sldId id="321" r:id="rId9"/>
    <p:sldId id="322" r:id="rId10"/>
    <p:sldId id="323" r:id="rId11"/>
    <p:sldId id="327" r:id="rId12"/>
    <p:sldId id="316" r:id="rId13"/>
    <p:sldId id="314" r:id="rId14"/>
    <p:sldId id="324" r:id="rId15"/>
    <p:sldId id="325" r:id="rId16"/>
    <p:sldId id="326" r:id="rId17"/>
    <p:sldId id="318" r:id="rId18"/>
    <p:sldId id="297" r:id="rId19"/>
    <p:sldId id="278" r:id="rId20"/>
    <p:sldId id="298" r:id="rId21"/>
    <p:sldId id="299" r:id="rId22"/>
    <p:sldId id="319" r:id="rId23"/>
    <p:sldId id="302" r:id="rId24"/>
    <p:sldId id="303" r:id="rId25"/>
    <p:sldId id="292" r:id="rId26"/>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720" autoAdjust="0"/>
  </p:normalViewPr>
  <p:slideViewPr>
    <p:cSldViewPr snapToGrid="0" snapToObjects="1">
      <p:cViewPr varScale="1">
        <p:scale>
          <a:sx n="147" d="100"/>
          <a:sy n="147" d="100"/>
        </p:scale>
        <p:origin x="13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t>02.07.2020</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t>02.07.2020</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14</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15</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17</a:t>
            </a:fld>
            <a:endParaRPr lang="de-DE"/>
          </a:p>
        </p:txBody>
      </p:sp>
    </p:spTree>
    <p:extLst>
      <p:ext uri="{BB962C8B-B14F-4D97-AF65-F5344CB8AC3E}">
        <p14:creationId xmlns:p14="http://schemas.microsoft.com/office/powerpoint/2010/main" val="60485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6</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7</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8</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9</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10</a:t>
            </a:fld>
            <a:endParaRPr lang="de-DE"/>
          </a:p>
        </p:txBody>
      </p:sp>
    </p:spTree>
    <p:extLst>
      <p:ext uri="{BB962C8B-B14F-4D97-AF65-F5344CB8AC3E}">
        <p14:creationId xmlns:p14="http://schemas.microsoft.com/office/powerpoint/2010/main" val="324541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11</a:t>
            </a:fld>
            <a:endParaRPr lang="de-DE"/>
          </a:p>
        </p:txBody>
      </p:sp>
    </p:spTree>
    <p:extLst>
      <p:ext uri="{BB962C8B-B14F-4D97-AF65-F5344CB8AC3E}">
        <p14:creationId xmlns:p14="http://schemas.microsoft.com/office/powerpoint/2010/main" val="389355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Mehr dazu findest du im Kapitel </a:t>
            </a:r>
            <a:endParaRPr lang="de-DE" dirty="0"/>
          </a:p>
        </p:txBody>
      </p:sp>
      <p:sp>
        <p:nvSpPr>
          <p:cNvPr id="4" name="Foliennummernplatzhalter 3"/>
          <p:cNvSpPr>
            <a:spLocks noGrp="1"/>
          </p:cNvSpPr>
          <p:nvPr>
            <p:ph type="sldNum" sz="quarter" idx="10"/>
          </p:nvPr>
        </p:nvSpPr>
        <p:spPr/>
        <p:txBody>
          <a:bodyPr/>
          <a:lstStyle/>
          <a:p>
            <a:fld id="{8C62EE26-8F8E-0241-BA93-EBDD1D230968}" type="slidenum">
              <a:rPr lang="de-DE" smtClean="0"/>
              <a:t>13</a:t>
            </a:fld>
            <a:endParaRPr lang="de-DE"/>
          </a:p>
        </p:txBody>
      </p:sp>
    </p:spTree>
    <p:extLst>
      <p:ext uri="{BB962C8B-B14F-4D97-AF65-F5344CB8AC3E}">
        <p14:creationId xmlns:p14="http://schemas.microsoft.com/office/powerpoint/2010/main" val="3245417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smtClean="0"/>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smtClean="0"/>
              <a:t>Formatvorlagen des Textmasters bearbeiten</a:t>
            </a:r>
          </a:p>
          <a:p>
            <a:pPr lvl="1"/>
            <a:r>
              <a:rPr lang="de-DE" smtClean="0"/>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smtClean="0"/>
              <a:t>Bild durch Klicken auf Symbol hinzufügen</a:t>
            </a:r>
            <a:endParaRPr lang="de-DE"/>
          </a:p>
        </p:txBody>
      </p:sp>
      <p:sp>
        <p:nvSpPr>
          <p:cNvPr id="11" name="Bildplatzhalter 12"/>
          <p:cNvSpPr>
            <a:spLocks noGrp="1"/>
          </p:cNvSpPr>
          <p:nvPr>
            <p:ph type="pic" sz="quarter" idx="14"/>
          </p:nvPr>
        </p:nvSpPr>
        <p:spPr>
          <a:xfrm>
            <a:off x="6966000" y="3096000"/>
            <a:ext cx="1710000" cy="1296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5166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5166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smtClean="0"/>
              <a:t>Bild durch Klicken auf Symbol hinzufügen</a:t>
            </a:r>
            <a:endParaRPr lang="de-DE"/>
          </a:p>
        </p:txBody>
      </p:sp>
      <p:sp>
        <p:nvSpPr>
          <p:cNvPr id="14" name="Bildplatzhalter 12"/>
          <p:cNvSpPr>
            <a:spLocks noGrp="1"/>
          </p:cNvSpPr>
          <p:nvPr>
            <p:ph type="pic" sz="quarter" idx="13"/>
          </p:nvPr>
        </p:nvSpPr>
        <p:spPr>
          <a:xfrm>
            <a:off x="648000" y="1620000"/>
            <a:ext cx="2124000" cy="1404000"/>
          </a:xfrm>
        </p:spPr>
        <p:txBody>
          <a:bodyPr/>
          <a:lstStyle/>
          <a:p>
            <a:r>
              <a:rPr lang="de-DE" smtClean="0"/>
              <a:t>Bild durch Klicken auf Symbol hinzufügen</a:t>
            </a:r>
            <a:endParaRPr lang="de-DE"/>
          </a:p>
        </p:txBody>
      </p:sp>
      <p:sp>
        <p:nvSpPr>
          <p:cNvPr id="15" name="Bildplatzhalter 12"/>
          <p:cNvSpPr>
            <a:spLocks noGrp="1"/>
          </p:cNvSpPr>
          <p:nvPr>
            <p:ph type="pic" sz="quarter" idx="14"/>
          </p:nvPr>
        </p:nvSpPr>
        <p:spPr>
          <a:xfrm>
            <a:off x="648000" y="3096000"/>
            <a:ext cx="2124000" cy="1404000"/>
          </a:xfrm>
        </p:spPr>
        <p:txBody>
          <a:bodyPr/>
          <a:lstStyle/>
          <a:p>
            <a:r>
              <a:rPr lang="de-DE" smtClean="0"/>
              <a:t>Bild durch Klicken auf Symbol hinzufügen</a:t>
            </a:r>
            <a:endParaRPr lang="de-DE"/>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smtClean="0"/>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smtClean="0"/>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smtClean="0"/>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demokratiewebstatt.at/thema/umwelt/thema-klimawandel/klima-und-klimawandel/die-folgen-des-klimawandel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demokratiewebstatt.at/thema/umwelt/thema-klimawandel/klima-und-klimawandel/die-folgen-des-klimawandels" TargetMode="External"/><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hyperlink" Target="http://www.demokratiewebstatt.at/" TargetMode="External"/><Relationship Id="rId4" Type="http://schemas.openxmlformats.org/officeDocument/2006/relationships/image" Target="../media/image5.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upload.wikimedia.org/wikipedia/commons/5/54/COP21_participants_-_30_Nov_2015_%2823430273715%29.jpg" TargetMode="External"/><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www.demokratiewebstatt.at/thema/umwelt/thema-klimawandel/klimaschutz-und-klimapoliti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schutz-und-klimapoliti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emokratiewebstatt.at/thema/umwelt/thema-klimawandel/klimaschutz-und-klimapoliti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emokratiewebstatt.at/thema/umwelt/thema-klimawandel/default-title-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emokratiewebstatt.at/thema/umwelt/thema-klimawandel/klimaschutz-und-klimapoliti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demokratiewebstatt.at/thema/umwelt/thema-klimawandel/klimaschutz-und-klimapoliti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openxmlformats.org/officeDocument/2006/relationships/hyperlink" Target="https://www.demokratiewebstatt.at/thema/umwelt/thema-klimawandel/timeline-zur-entwicklung-im-bereich-klimaschutz/klimapolitik" TargetMode="External"/><Relationship Id="rId5" Type="http://schemas.openxmlformats.org/officeDocument/2006/relationships/image" Target="../media/image13.png"/><Relationship Id="rId4" Type="http://schemas.openxmlformats.org/officeDocument/2006/relationships/hyperlink" Target="http://www.demokratiewebstat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4.jpeg"/><Relationship Id="rId4" Type="http://schemas.openxmlformats.org/officeDocument/2006/relationships/hyperlink" Target="https://www.demokratiewebstatt.at/thema/umwelt/thema-klimawandel/was-hat-der-klimawandel-mit-mir-zu-tu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emokratiewebstatt.at/thema/umwelt/thema-klimawandel/was-hat-der-klimawandel-mit-mir-zu-tun" TargetMode="Externa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demokratiewebstatt.at/thema/umwelt/thema-klimawandel/was-hat-der-klimawandel-mit-mir-zu-tun" TargetMode="External"/><Relationship Id="rId2" Type="http://schemas.openxmlformats.org/officeDocument/2006/relationships/slideLayout" Target="../slideLayouts/slideLayout3.xml"/><Relationship Id="rId1" Type="http://schemas.openxmlformats.org/officeDocument/2006/relationships/themeOverride" Target="../theme/themeOverride1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demokratiewebstatt.at/thema/umwelt/thema-klimawandel/was-hat-der-klimawandel-mit-mir-zu-tun" TargetMode="Externa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emokratiewebstatt.at/thema/umwelt/thema-klimawandel/was-hat-der-klimawandel-mit-mir-zu-tun" TargetMode="External"/><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demokratiewebstatt.at/thema/umwelt/thema-klimawandel/was-hat-der-klimawandel-mit-mir-zu-tun" TargetMode="Externa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hyperlink" Target="mailto:info.demokratiewebstatt@parlament.gv.at" TargetMode="Externa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und-klimawande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7.jpeg"/><Relationship Id="rId4" Type="http://schemas.openxmlformats.org/officeDocument/2006/relationships/hyperlink" Target="https://www.demokratiewebstatt.at/thema/umwelt/thema-klimawandel/klima-und-klimawande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und-klimawande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und-klimawandel/die-ursachen-des-klimawandel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und-klimawandel/die-ursachen-des-klimawandel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umwelt/thema-klimawandel/klima-und-klimawandel/die-ursachen-des-klimawande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emokratiewebstatt.at/thema/umwelt/thema-klimawandel/klima-und-klimawandel/die-folgen-des-klimawande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600" dirty="0" smtClean="0">
                <a:solidFill>
                  <a:srgbClr val="2190AB"/>
                </a:solidFill>
                <a:latin typeface="+mj-lt"/>
                <a:cs typeface="Arial" panose="020B0604020202020204" pitchFamily="34" charset="0"/>
              </a:rPr>
              <a:t>Klimawandel</a:t>
            </a:r>
            <a:endParaRPr lang="de-DE" sz="32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smtClean="0"/>
              <a:t>er</a:t>
            </a:r>
            <a:endParaRPr lang="de-DE" dirty="0"/>
          </a:p>
        </p:txBody>
      </p:sp>
      <p:sp>
        <p:nvSpPr>
          <p:cNvPr id="7" name="Untertitel 2"/>
          <p:cNvSpPr txBox="1">
            <a:spLocks/>
          </p:cNvSpPr>
          <p:nvPr/>
        </p:nvSpPr>
        <p:spPr>
          <a:xfrm>
            <a:off x="1157760" y="1809447"/>
            <a:ext cx="6618240"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DE" sz="2000" dirty="0" smtClean="0">
                <a:solidFill>
                  <a:srgbClr val="2190AB"/>
                </a:solidFill>
              </a:rPr>
              <a:t>Warum wir uns auf dünnem Eis bewegen.</a:t>
            </a:r>
            <a:endParaRPr lang="de-DE" sz="16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1430080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48072"/>
            <a:ext cx="7128000" cy="612000"/>
          </a:xfrm>
        </p:spPr>
        <p:txBody>
          <a:bodyPr/>
          <a:lstStyle/>
          <a:p>
            <a:r>
              <a:rPr lang="de-DE" sz="2000" dirty="0" smtClean="0">
                <a:solidFill>
                  <a:srgbClr val="2190AB"/>
                </a:solidFill>
                <a:hlinkClick r:id="rId3"/>
              </a:rPr>
              <a:t>Die Folgen des Klimawandels (II)</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288000" lvl="1" indent="-288000">
              <a:lnSpc>
                <a:spcPts val="2600"/>
              </a:lnSpc>
              <a:buClr>
                <a:schemeClr val="tx2"/>
              </a:buClr>
              <a:buSzTx/>
              <a:buFont typeface="Arial"/>
              <a:buChar char="•"/>
            </a:pPr>
            <a:r>
              <a:rPr lang="de-AT" sz="1600" dirty="0" err="1"/>
              <a:t>ExpertInnen</a:t>
            </a:r>
            <a:r>
              <a:rPr lang="de-AT" sz="1600" dirty="0"/>
              <a:t> glauben, dass ein Anstieg von bis zu zwei Grad Celsius für die Natur einigermaßen verkraftbar </a:t>
            </a:r>
            <a:r>
              <a:rPr lang="de-AT" sz="1600" dirty="0" smtClean="0"/>
              <a:t>wäre. </a:t>
            </a:r>
          </a:p>
          <a:p>
            <a:pPr marL="288000" lvl="1" indent="-288000">
              <a:lnSpc>
                <a:spcPts val="2600"/>
              </a:lnSpc>
              <a:buClr>
                <a:schemeClr val="tx2"/>
              </a:buClr>
              <a:buSzTx/>
              <a:buFont typeface="Arial"/>
              <a:buChar char="•"/>
            </a:pPr>
            <a:r>
              <a:rPr lang="de-AT" sz="1600" dirty="0" smtClean="0"/>
              <a:t>Bereits </a:t>
            </a:r>
            <a:r>
              <a:rPr lang="de-AT" sz="1600" dirty="0"/>
              <a:t>jetzt hat die Erderwärmung Folgen für uns Menschen und unsere Umwelt. </a:t>
            </a:r>
          </a:p>
          <a:p>
            <a:pPr lvl="1"/>
            <a:r>
              <a:rPr lang="de-AT" sz="1600" dirty="0"/>
              <a:t>Abschmelzen der Gletscher, Polarkappen sowie </a:t>
            </a:r>
            <a:r>
              <a:rPr lang="de-AT" sz="1600" dirty="0" smtClean="0"/>
              <a:t>Überschwemmungen</a:t>
            </a:r>
          </a:p>
          <a:p>
            <a:pPr lvl="1"/>
            <a:r>
              <a:rPr lang="de-AT" sz="1600" dirty="0" smtClean="0"/>
              <a:t>Meere </a:t>
            </a:r>
            <a:r>
              <a:rPr lang="de-AT" sz="1600" dirty="0"/>
              <a:t>und Ozeane „versauern“</a:t>
            </a:r>
          </a:p>
          <a:p>
            <a:pPr lvl="1"/>
            <a:r>
              <a:rPr lang="de-AT" sz="1600" dirty="0"/>
              <a:t>Tier- und Pflanzenarten sind in Gefahr</a:t>
            </a:r>
          </a:p>
          <a:p>
            <a:pPr lvl="1"/>
            <a:r>
              <a:rPr lang="de-AT" sz="1600" dirty="0"/>
              <a:t>Trockenheit und Dürre</a:t>
            </a:r>
          </a:p>
          <a:p>
            <a:pPr lvl="1"/>
            <a:r>
              <a:rPr lang="de-AT" sz="1600" dirty="0"/>
              <a:t>Weite Verbreitung von Krankheitserregern durch Insekten</a:t>
            </a:r>
          </a:p>
          <a:p>
            <a:pPr lvl="1"/>
            <a:r>
              <a:rPr lang="de-AT" sz="1600" dirty="0"/>
              <a:t>Klimamigration</a:t>
            </a:r>
          </a:p>
          <a:p>
            <a:pPr marL="571500" lvl="3">
              <a:lnSpc>
                <a:spcPts val="2600"/>
              </a:lnSpc>
            </a:pPr>
            <a:r>
              <a:rPr lang="de-AT" sz="1600" dirty="0" smtClean="0"/>
              <a:t/>
            </a:r>
            <a:br>
              <a:rPr lang="de-AT" sz="1600" dirty="0" smtClean="0"/>
            </a:br>
            <a:endParaRPr lang="de-AT" sz="1600" dirty="0" smtClean="0"/>
          </a:p>
          <a:p>
            <a:pPr marL="0" indent="0">
              <a:buNone/>
            </a:pPr>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1" y="413293"/>
            <a:ext cx="7128000" cy="612000"/>
          </a:xfrm>
        </p:spPr>
        <p:txBody>
          <a:bodyPr/>
          <a:lstStyle/>
          <a:p>
            <a:r>
              <a:rPr lang="de-DE" sz="2000" dirty="0" smtClean="0">
                <a:solidFill>
                  <a:srgbClr val="2190AB"/>
                </a:solidFill>
                <a:hlinkClick r:id="rId3"/>
              </a:rPr>
              <a:t>Die Folgen des Klimawandels (III)</a:t>
            </a:r>
            <a:endParaRPr lang="de-DE" sz="1100" dirty="0">
              <a:solidFill>
                <a:srgbClr val="2190AB"/>
              </a:solidFill>
            </a:endParaRPr>
          </a:p>
        </p:txBody>
      </p:sp>
      <p:sp>
        <p:nvSpPr>
          <p:cNvPr id="4" name="Inhaltsplatzhalter 3"/>
          <p:cNvSpPr>
            <a:spLocks noGrp="1"/>
          </p:cNvSpPr>
          <p:nvPr>
            <p:ph idx="1"/>
          </p:nvPr>
        </p:nvSpPr>
        <p:spPr>
          <a:xfrm>
            <a:off x="648000" y="1079002"/>
            <a:ext cx="7848000" cy="3078866"/>
          </a:xfrm>
        </p:spPr>
        <p:txBody>
          <a:bodyPr/>
          <a:lstStyle/>
          <a:p>
            <a:pPr marL="571500" lvl="3">
              <a:lnSpc>
                <a:spcPts val="2600"/>
              </a:lnSpc>
            </a:pPr>
            <a:r>
              <a:rPr lang="de-AT" sz="1600" dirty="0" smtClean="0"/>
              <a:t/>
            </a:r>
            <a:br>
              <a:rPr lang="de-AT" sz="1600" dirty="0" smtClean="0"/>
            </a:br>
            <a:endParaRPr lang="de-AT" sz="1600" dirty="0" smtClean="0"/>
          </a:p>
          <a:p>
            <a:pPr marL="0" indent="0">
              <a:buNone/>
            </a:pPr>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pic>
        <p:nvPicPr>
          <p:cNvPr id="6" name="Grafik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790" y="1008241"/>
            <a:ext cx="1701068" cy="1344392"/>
          </a:xfrm>
          <a:prstGeom prst="rect">
            <a:avLst/>
          </a:prstGeom>
        </p:spPr>
      </p:pic>
      <p:pic>
        <p:nvPicPr>
          <p:cNvPr id="7" name="Grafik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4692" y="1006183"/>
            <a:ext cx="1688097" cy="1334141"/>
          </a:xfrm>
          <a:prstGeom prst="rect">
            <a:avLst/>
          </a:prstGeom>
        </p:spPr>
      </p:pic>
      <p:pic>
        <p:nvPicPr>
          <p:cNvPr id="8" name="Grafik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02484" y="2607330"/>
            <a:ext cx="1679414" cy="1327279"/>
          </a:xfrm>
          <a:prstGeom prst="rect">
            <a:avLst/>
          </a:prstGeom>
        </p:spPr>
      </p:pic>
      <p:pic>
        <p:nvPicPr>
          <p:cNvPr id="9" name="Grafik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13026" y="2607331"/>
            <a:ext cx="1691745" cy="1337025"/>
          </a:xfrm>
          <a:prstGeom prst="rect">
            <a:avLst/>
          </a:prstGeom>
        </p:spPr>
      </p:pic>
      <p:sp>
        <p:nvSpPr>
          <p:cNvPr id="10" name="Textfeld 9"/>
          <p:cNvSpPr txBox="1"/>
          <p:nvPr/>
        </p:nvSpPr>
        <p:spPr>
          <a:xfrm>
            <a:off x="842798" y="2420732"/>
            <a:ext cx="3281730" cy="369332"/>
          </a:xfrm>
          <a:prstGeom prst="rect">
            <a:avLst/>
          </a:prstGeom>
          <a:noFill/>
        </p:spPr>
        <p:txBody>
          <a:bodyPr wrap="square" rtlCol="0">
            <a:spAutoFit/>
          </a:bodyPr>
          <a:lstStyle/>
          <a:p>
            <a:r>
              <a:rPr lang="de-DE" sz="900" dirty="0" smtClean="0"/>
              <a:t>Die Arktis im Jahr 1975 (links). So könnte sie im Jahr 2055 aussehen (rechts) © Illuteam.de</a:t>
            </a:r>
            <a:endParaRPr lang="de-DE" sz="900" dirty="0"/>
          </a:p>
        </p:txBody>
      </p:sp>
      <p:sp>
        <p:nvSpPr>
          <p:cNvPr id="11" name="Textfeld 10"/>
          <p:cNvSpPr txBox="1"/>
          <p:nvPr/>
        </p:nvSpPr>
        <p:spPr>
          <a:xfrm>
            <a:off x="3832698" y="3941471"/>
            <a:ext cx="3644629" cy="369332"/>
          </a:xfrm>
          <a:prstGeom prst="rect">
            <a:avLst/>
          </a:prstGeom>
          <a:noFill/>
        </p:spPr>
        <p:txBody>
          <a:bodyPr wrap="square" rtlCol="0">
            <a:spAutoFit/>
          </a:bodyPr>
          <a:lstStyle/>
          <a:p>
            <a:r>
              <a:rPr lang="de-DE" sz="900" dirty="0" smtClean="0"/>
              <a:t>Animation der Landschaft in Andalusien (Südspanien) im Jahr 1985 (links). So könnte die Landschaft im Jahr 2045 aussehen (rechts) © Illuteam.de</a:t>
            </a:r>
            <a:endParaRPr lang="de-DE" sz="900" dirty="0"/>
          </a:p>
        </p:txBody>
      </p:sp>
    </p:spTree>
    <p:extLst>
      <p:ext uri="{BB962C8B-B14F-4D97-AF65-F5344CB8AC3E}">
        <p14:creationId xmlns:p14="http://schemas.microsoft.com/office/powerpoint/2010/main" val="2885348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Klimaschutz und Klimapolitik</a:t>
            </a:r>
            <a:endParaRPr lang="de-DE" sz="2600" b="1" dirty="0" smtClean="0">
              <a:solidFill>
                <a:srgbClr val="2190AB"/>
              </a:solidFill>
              <a:latin typeface="+mj-lt"/>
            </a:endParaRPr>
          </a:p>
        </p:txBody>
      </p:sp>
      <p:sp>
        <p:nvSpPr>
          <p:cNvPr id="2" name="Textfeld 1"/>
          <p:cNvSpPr txBox="1"/>
          <p:nvPr/>
        </p:nvSpPr>
        <p:spPr>
          <a:xfrm>
            <a:off x="2516221" y="3968734"/>
            <a:ext cx="3456562" cy="246221"/>
          </a:xfrm>
          <a:prstGeom prst="rect">
            <a:avLst/>
          </a:prstGeom>
          <a:noFill/>
        </p:spPr>
        <p:txBody>
          <a:bodyPr wrap="square" rtlCol="0">
            <a:spAutoFit/>
          </a:bodyPr>
          <a:lstStyle/>
          <a:p>
            <a:r>
              <a:rPr lang="de-DE" sz="1000" dirty="0" smtClean="0">
                <a:hlinkClick r:id="rId3"/>
              </a:rPr>
              <a:t>©</a:t>
            </a:r>
            <a:r>
              <a:rPr lang="es-ES" sz="1000" dirty="0" smtClean="0">
                <a:hlinkClick r:id="rId3"/>
              </a:rPr>
              <a:t> </a:t>
            </a:r>
            <a:r>
              <a:rPr lang="es-ES" sz="1000" dirty="0">
                <a:hlinkClick r:id="rId3"/>
              </a:rPr>
              <a:t>Presidencia de la República Mexicana </a:t>
            </a:r>
            <a:r>
              <a:rPr lang="es-ES" sz="1000" dirty="0" smtClean="0"/>
              <a:t>/ </a:t>
            </a:r>
            <a:r>
              <a:rPr lang="es-ES" sz="1000" dirty="0" smtClean="0">
                <a:hlinkClick r:id="rId3"/>
              </a:rPr>
              <a:t>Wikipedia </a:t>
            </a:r>
            <a:r>
              <a:rPr lang="es-ES" sz="1000" dirty="0">
                <a:hlinkClick r:id="rId3"/>
              </a:rPr>
              <a:t>CC BY 2.0</a:t>
            </a:r>
            <a:endParaRPr lang="de-AT" sz="1000" dirty="0"/>
          </a:p>
        </p:txBody>
      </p:sp>
      <p:sp>
        <p:nvSpPr>
          <p:cNvPr id="3" name="Textfeld 2"/>
          <p:cNvSpPr txBox="1"/>
          <p:nvPr/>
        </p:nvSpPr>
        <p:spPr>
          <a:xfrm>
            <a:off x="2799302" y="4244164"/>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pic>
        <p:nvPicPr>
          <p:cNvPr id="4" name="Grafik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4042" y="1450214"/>
            <a:ext cx="3134414" cy="2350811"/>
          </a:xfrm>
          <a:prstGeom prst="rect">
            <a:avLst/>
          </a:prstGeom>
        </p:spPr>
      </p:pic>
    </p:spTree>
    <p:extLst>
      <p:ext uri="{BB962C8B-B14F-4D97-AF65-F5344CB8AC3E}">
        <p14:creationId xmlns:p14="http://schemas.microsoft.com/office/powerpoint/2010/main" val="2304589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657675"/>
            <a:ext cx="7128000" cy="612000"/>
          </a:xfrm>
        </p:spPr>
        <p:txBody>
          <a:bodyPr/>
          <a:lstStyle/>
          <a:p>
            <a:r>
              <a:rPr lang="de-DE" sz="2000" dirty="0" smtClean="0">
                <a:solidFill>
                  <a:srgbClr val="2190AB"/>
                </a:solidFill>
                <a:hlinkClick r:id="rId4"/>
              </a:rPr>
              <a:t>Klimaschutz und Klimapolitik</a:t>
            </a:r>
            <a:endParaRPr lang="de-DE" sz="1100" dirty="0">
              <a:solidFill>
                <a:srgbClr val="2190AB"/>
              </a:solidFill>
            </a:endParaRPr>
          </a:p>
        </p:txBody>
      </p:sp>
      <p:sp>
        <p:nvSpPr>
          <p:cNvPr id="4" name="Inhaltsplatzhalter 3"/>
          <p:cNvSpPr>
            <a:spLocks noGrp="1"/>
          </p:cNvSpPr>
          <p:nvPr>
            <p:ph idx="1"/>
          </p:nvPr>
        </p:nvSpPr>
        <p:spPr>
          <a:xfrm>
            <a:off x="648000" y="1094306"/>
            <a:ext cx="7848000" cy="3163657"/>
          </a:xfrm>
        </p:spPr>
        <p:txBody>
          <a:bodyPr/>
          <a:lstStyle/>
          <a:p>
            <a:r>
              <a:rPr lang="de-AT" sz="1600" dirty="0"/>
              <a:t>Der Klimawandel ist </a:t>
            </a:r>
            <a:r>
              <a:rPr lang="de-AT" sz="1600" dirty="0" smtClean="0"/>
              <a:t>eine Herausforderung, die internationaler </a:t>
            </a:r>
            <a:r>
              <a:rPr lang="de-AT" sz="1600" dirty="0"/>
              <a:t>Zusammenarbeit und </a:t>
            </a:r>
            <a:r>
              <a:rPr lang="de-AT" sz="1600" dirty="0" smtClean="0"/>
              <a:t>einer gemeinsamen Klimapolitik bedarf. </a:t>
            </a:r>
          </a:p>
          <a:p>
            <a:r>
              <a:rPr lang="de-AT" sz="1600" dirty="0"/>
              <a:t>In der internationalen Klimapolitik laufen alle Fäden bei den Vereinten Nationen (UNO) </a:t>
            </a:r>
            <a:r>
              <a:rPr lang="de-AT" sz="1600" dirty="0" smtClean="0"/>
              <a:t>zusammen: Sie versorgen die Mitgliedstaaten mit wissenschaftlichen Daten; unter ihrer Führung wurde </a:t>
            </a:r>
            <a:r>
              <a:rPr lang="de-AT" sz="1600" dirty="0"/>
              <a:t>die Klimarahmenkonvention </a:t>
            </a:r>
            <a:r>
              <a:rPr lang="de-AT" sz="1600" dirty="0" smtClean="0"/>
              <a:t>gegründet, die jährlich Konferenzen abhält.</a:t>
            </a:r>
          </a:p>
          <a:p>
            <a:r>
              <a:rPr lang="de-AT" sz="1600" dirty="0"/>
              <a:t>Im Rahmen dieser Klimakonferenzen wurden das Kyoto-Protokoll (1997) und das Pariser Klimaschutzabkommen (2015) beschlossen. </a:t>
            </a:r>
          </a:p>
          <a:p>
            <a:r>
              <a:rPr lang="de-AT" sz="1600" dirty="0"/>
              <a:t>Die Klimarahmenkonvention </a:t>
            </a:r>
            <a:r>
              <a:rPr lang="de-AT" sz="1600" dirty="0" smtClean="0"/>
              <a:t>(UNFCCC</a:t>
            </a:r>
            <a:r>
              <a:rPr lang="de-AT" sz="1600" dirty="0"/>
              <a:t>) </a:t>
            </a:r>
            <a:r>
              <a:rPr lang="de-AT" sz="1600" dirty="0" smtClean="0"/>
              <a:t>bildet </a:t>
            </a:r>
            <a:r>
              <a:rPr lang="de-AT" sz="1600" dirty="0"/>
              <a:t>die völkerrechtliche Basis für die internationalen Abkommen zum Klimaschutz. </a:t>
            </a:r>
          </a:p>
          <a:p>
            <a:endParaRPr lang="de-AT" sz="1600" dirty="0" smtClean="0"/>
          </a:p>
          <a:p>
            <a:endParaRPr lang="de-AT" sz="1600" dirty="0"/>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30142327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657675"/>
            <a:ext cx="7128000" cy="612000"/>
          </a:xfrm>
        </p:spPr>
        <p:txBody>
          <a:bodyPr/>
          <a:lstStyle/>
          <a:p>
            <a:r>
              <a:rPr lang="de-DE" sz="2000" dirty="0" smtClean="0">
                <a:solidFill>
                  <a:srgbClr val="2190AB"/>
                </a:solidFill>
                <a:hlinkClick r:id="rId3"/>
              </a:rPr>
              <a:t>Die UN-Klimarahmenkonvention</a:t>
            </a:r>
            <a:endParaRPr lang="de-DE" sz="1100" dirty="0">
              <a:solidFill>
                <a:srgbClr val="2190AB"/>
              </a:solidFill>
            </a:endParaRPr>
          </a:p>
        </p:txBody>
      </p:sp>
      <p:sp>
        <p:nvSpPr>
          <p:cNvPr id="4" name="Inhaltsplatzhalter 3"/>
          <p:cNvSpPr>
            <a:spLocks noGrp="1"/>
          </p:cNvSpPr>
          <p:nvPr>
            <p:ph idx="1"/>
          </p:nvPr>
        </p:nvSpPr>
        <p:spPr>
          <a:xfrm>
            <a:off x="648000" y="1094306"/>
            <a:ext cx="7848000" cy="3163657"/>
          </a:xfrm>
        </p:spPr>
        <p:txBody>
          <a:bodyPr/>
          <a:lstStyle/>
          <a:p>
            <a:r>
              <a:rPr lang="de-AT" sz="1600" dirty="0" smtClean="0"/>
              <a:t>Das Ziel der Klimarahmenkonvention ist es, den </a:t>
            </a:r>
            <a:r>
              <a:rPr lang="de-AT" sz="1600" dirty="0"/>
              <a:t>Ausstoß von Treibhausgasen </a:t>
            </a:r>
            <a:r>
              <a:rPr lang="de-AT" sz="1600" dirty="0" smtClean="0"/>
              <a:t>zu begrenzen</a:t>
            </a:r>
            <a:r>
              <a:rPr lang="de-AT" sz="1600" dirty="0"/>
              <a:t>, so dass sich das Klimasystem nicht zu schnell verändert. </a:t>
            </a:r>
            <a:endParaRPr lang="de-AT" sz="1600" dirty="0" smtClean="0"/>
          </a:p>
          <a:p>
            <a:r>
              <a:rPr lang="de-AT" sz="1600" dirty="0" smtClean="0"/>
              <a:t>Die Klimarahmenkonvention wurde 1992 beschlossen und bis heute von </a:t>
            </a:r>
            <a:r>
              <a:rPr lang="de-AT" sz="1600" dirty="0"/>
              <a:t>197 </a:t>
            </a:r>
            <a:r>
              <a:rPr lang="de-AT" sz="1600" dirty="0" smtClean="0"/>
              <a:t>Staaten unterzeichnet</a:t>
            </a:r>
            <a:r>
              <a:rPr lang="de-AT" sz="1600" dirty="0"/>
              <a:t>. </a:t>
            </a:r>
            <a:r>
              <a:rPr lang="de-AT" sz="1600" dirty="0" smtClean="0"/>
              <a:t> </a:t>
            </a:r>
          </a:p>
          <a:p>
            <a:r>
              <a:rPr lang="de-AT" sz="1600" dirty="0" smtClean="0"/>
              <a:t>Die Konvention bestimmt, dass Industriestaaten </a:t>
            </a:r>
            <a:r>
              <a:rPr lang="de-AT" sz="1600" dirty="0"/>
              <a:t>strengere Maßnahmen zum Klimaschutz treffen müssen als die anderen Staaten. </a:t>
            </a:r>
            <a:r>
              <a:rPr lang="de-AT" sz="1600" dirty="0" smtClean="0"/>
              <a:t>Die Definition, wer zu den „Industriestaaten“ zählt, ist inzwischen jedoch überholt.</a:t>
            </a:r>
          </a:p>
          <a:p>
            <a:endParaRPr lang="de-AT" sz="1600" dirty="0" smtClean="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273104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51131"/>
            <a:ext cx="7128000" cy="612000"/>
          </a:xfrm>
        </p:spPr>
        <p:txBody>
          <a:bodyPr/>
          <a:lstStyle/>
          <a:p>
            <a:r>
              <a:rPr lang="de-DE" sz="2000" dirty="0" smtClean="0">
                <a:solidFill>
                  <a:srgbClr val="2190AB"/>
                </a:solidFill>
                <a:hlinkClick r:id="rId3"/>
              </a:rPr>
              <a:t>Kyoto-Protokoll und Pariser Klimaschutzabkommen</a:t>
            </a:r>
            <a:endParaRPr lang="de-DE" sz="1100" dirty="0">
              <a:solidFill>
                <a:srgbClr val="2190AB"/>
              </a:solidFill>
            </a:endParaRPr>
          </a:p>
        </p:txBody>
      </p:sp>
      <p:sp>
        <p:nvSpPr>
          <p:cNvPr id="4" name="Inhaltsplatzhalter 3"/>
          <p:cNvSpPr>
            <a:spLocks noGrp="1"/>
          </p:cNvSpPr>
          <p:nvPr>
            <p:ph idx="1"/>
          </p:nvPr>
        </p:nvSpPr>
        <p:spPr>
          <a:xfrm>
            <a:off x="648000" y="937288"/>
            <a:ext cx="7848000" cy="3163657"/>
          </a:xfrm>
        </p:spPr>
        <p:txBody>
          <a:bodyPr/>
          <a:lstStyle/>
          <a:p>
            <a:r>
              <a:rPr lang="de-AT" sz="1600" dirty="0" smtClean="0"/>
              <a:t>Im Kyoto-Protokoll wurde erstmals völkerrechtlich </a:t>
            </a:r>
            <a:r>
              <a:rPr lang="de-AT" sz="1600" dirty="0"/>
              <a:t>verbindlich festgelegt, </a:t>
            </a:r>
            <a:r>
              <a:rPr lang="de-AT" sz="1600" dirty="0" smtClean="0"/>
              <a:t>dass der </a:t>
            </a:r>
            <a:r>
              <a:rPr lang="de-AT" sz="1600" dirty="0"/>
              <a:t>Ausstoß der Treibhausgase in den Industriestaaten </a:t>
            </a:r>
            <a:r>
              <a:rPr lang="de-AT" sz="1600" dirty="0" smtClean="0"/>
              <a:t>im Zeitraum 2008-2012 um 5,2 Prozent reduziert </a:t>
            </a:r>
            <a:r>
              <a:rPr lang="de-AT" sz="1600" dirty="0"/>
              <a:t>werden soll. </a:t>
            </a:r>
            <a:endParaRPr lang="de-AT" sz="1600" dirty="0" smtClean="0"/>
          </a:p>
          <a:p>
            <a:r>
              <a:rPr lang="de-AT" sz="1600" dirty="0"/>
              <a:t>Das Kyoto-Protokoll wurde von 191 Staaten ratifiziert, allerdings nicht von den </a:t>
            </a:r>
            <a:r>
              <a:rPr lang="de-AT" sz="1600" dirty="0" smtClean="0"/>
              <a:t>USA. </a:t>
            </a:r>
            <a:br>
              <a:rPr lang="de-AT" sz="1600" dirty="0" smtClean="0"/>
            </a:br>
            <a:r>
              <a:rPr lang="de-AT" sz="1600" dirty="0" smtClean="0"/>
              <a:t>So genannte „Entwicklungsländer“ mussten keiner Reduzierung zustimmen.</a:t>
            </a:r>
          </a:p>
          <a:p>
            <a:r>
              <a:rPr lang="de-AT" sz="1600" dirty="0"/>
              <a:t>Das Pariser Klimaschutzabkommen ist ein völkerrechtlich gültiger Vertrag zum Klimaschutz </a:t>
            </a:r>
            <a:r>
              <a:rPr lang="de-AT" sz="1600" dirty="0" smtClean="0"/>
              <a:t>und Nachfolger des Kyoto-Protokolls. </a:t>
            </a:r>
          </a:p>
          <a:p>
            <a:r>
              <a:rPr lang="de-AT" sz="1600" dirty="0" smtClean="0"/>
              <a:t>Die Staaten verpflichten sich, </a:t>
            </a:r>
            <a:r>
              <a:rPr lang="de-AT" sz="1600" dirty="0"/>
              <a:t>die Erderwärmung auf deutlich unter </a:t>
            </a:r>
            <a:r>
              <a:rPr lang="de-AT" sz="1600" dirty="0" smtClean="0"/>
              <a:t>zwei </a:t>
            </a:r>
            <a:br>
              <a:rPr lang="de-AT" sz="1600" dirty="0" smtClean="0"/>
            </a:br>
            <a:r>
              <a:rPr lang="de-AT" sz="1600" dirty="0" smtClean="0"/>
              <a:t>Grad </a:t>
            </a:r>
            <a:r>
              <a:rPr lang="de-AT" sz="1600" dirty="0"/>
              <a:t>Celsius im Vergleich zum vorindustriellen Niveau zu begrenzen. </a:t>
            </a:r>
            <a:endParaRPr lang="de-AT" sz="1600" dirty="0" smtClean="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1287066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458767"/>
            <a:ext cx="7128000" cy="612000"/>
          </a:xfrm>
        </p:spPr>
        <p:txBody>
          <a:bodyPr/>
          <a:lstStyle/>
          <a:p>
            <a:r>
              <a:rPr lang="de-DE" sz="2000" dirty="0" smtClean="0">
                <a:solidFill>
                  <a:srgbClr val="2190AB"/>
                </a:solidFill>
                <a:hlinkClick r:id="rId3"/>
              </a:rPr>
              <a:t>Pariser Klimaschutzabkommen und die EU-Klimapolitik</a:t>
            </a:r>
            <a:endParaRPr lang="de-DE" sz="1100" dirty="0">
              <a:solidFill>
                <a:srgbClr val="2190AB"/>
              </a:solidFill>
            </a:endParaRPr>
          </a:p>
        </p:txBody>
      </p:sp>
      <p:sp>
        <p:nvSpPr>
          <p:cNvPr id="4" name="Inhaltsplatzhalter 3"/>
          <p:cNvSpPr>
            <a:spLocks noGrp="1"/>
          </p:cNvSpPr>
          <p:nvPr>
            <p:ph idx="1"/>
          </p:nvPr>
        </p:nvSpPr>
        <p:spPr>
          <a:xfrm>
            <a:off x="648000" y="849550"/>
            <a:ext cx="7848000" cy="3569889"/>
          </a:xfrm>
        </p:spPr>
        <p:txBody>
          <a:bodyPr/>
          <a:lstStyle/>
          <a:p>
            <a:r>
              <a:rPr lang="de-AT" sz="1600" dirty="0"/>
              <a:t>Das </a:t>
            </a:r>
            <a:r>
              <a:rPr lang="de-AT" sz="1600" dirty="0" smtClean="0"/>
              <a:t>Pariser Klimaschutzabkommen </a:t>
            </a:r>
            <a:r>
              <a:rPr lang="de-AT" sz="1600" dirty="0"/>
              <a:t>wurde von 195 Staaten weltweit </a:t>
            </a:r>
            <a:r>
              <a:rPr lang="de-AT" sz="1600" dirty="0" smtClean="0"/>
              <a:t>unterzeichnet, auch von Ländern, </a:t>
            </a:r>
            <a:r>
              <a:rPr lang="de-AT" sz="1600" dirty="0"/>
              <a:t>die für einen Großteil der CO</a:t>
            </a:r>
            <a:r>
              <a:rPr lang="de-AT" sz="1600" baseline="-25000" dirty="0"/>
              <a:t>2</a:t>
            </a:r>
            <a:r>
              <a:rPr lang="de-AT" sz="1600" dirty="0"/>
              <a:t>-Ausstöße verantwortlich </a:t>
            </a:r>
            <a:r>
              <a:rPr lang="de-AT" sz="1600" dirty="0" smtClean="0"/>
              <a:t>sind.</a:t>
            </a:r>
          </a:p>
          <a:p>
            <a:r>
              <a:rPr lang="de-AT" sz="1600" dirty="0" smtClean="0"/>
              <a:t>Auch </a:t>
            </a:r>
            <a:r>
              <a:rPr lang="de-AT" sz="1600" dirty="0"/>
              <a:t>die USA haben das Abkommen unterzeichnet, sind jedoch 2019 wieder </a:t>
            </a:r>
            <a:r>
              <a:rPr lang="de-AT" sz="1600" dirty="0" smtClean="0"/>
              <a:t>ausgetreten</a:t>
            </a:r>
            <a:r>
              <a:rPr lang="de-AT" sz="1600" dirty="0"/>
              <a:t>. </a:t>
            </a:r>
            <a:endParaRPr lang="de-AT" sz="1600" dirty="0" smtClean="0"/>
          </a:p>
          <a:p>
            <a:r>
              <a:rPr lang="de-AT" sz="1600" dirty="0" smtClean="0"/>
              <a:t>Die Europäische Union hat bis </a:t>
            </a:r>
            <a:r>
              <a:rPr lang="de-AT" sz="1600" dirty="0"/>
              <a:t>2018 </a:t>
            </a:r>
            <a:r>
              <a:rPr lang="de-AT" sz="1600" dirty="0" smtClean="0"/>
              <a:t>ihre Treibhausgasemissionen im Vergleich zum Jahr  1990 um </a:t>
            </a:r>
            <a:r>
              <a:rPr lang="de-AT" sz="1600" dirty="0"/>
              <a:t>23 Prozent gesenkt</a:t>
            </a:r>
            <a:r>
              <a:rPr lang="de-AT" sz="1600" dirty="0" smtClean="0"/>
              <a:t>.</a:t>
            </a:r>
          </a:p>
          <a:p>
            <a:r>
              <a:rPr lang="de-AT" sz="1600" dirty="0" smtClean="0"/>
              <a:t>Bis 2030 will die EU laut Pariser Klimaschutzabkommen die Treibhausgase um </a:t>
            </a:r>
            <a:r>
              <a:rPr lang="de-AT" sz="1600" dirty="0"/>
              <a:t>insgesamt 40 Prozent </a:t>
            </a:r>
            <a:r>
              <a:rPr lang="de-AT" sz="1600" dirty="0" smtClean="0"/>
              <a:t>reduzieren.</a:t>
            </a:r>
          </a:p>
          <a:p>
            <a:r>
              <a:rPr lang="de-AT" sz="1600" dirty="0" smtClean="0"/>
              <a:t>Bis zum Jahr 2050 will die Europäische </a:t>
            </a:r>
            <a:r>
              <a:rPr lang="de-AT" sz="1600" dirty="0"/>
              <a:t>Union </a:t>
            </a:r>
            <a:r>
              <a:rPr lang="de-AT" sz="1600" dirty="0" smtClean="0"/>
              <a:t>klimaneutral sein. </a:t>
            </a:r>
            <a:endParaRPr lang="de-AT" sz="1600" dirty="0"/>
          </a:p>
          <a:p>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53700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753108"/>
            <a:ext cx="7128000" cy="612000"/>
          </a:xfrm>
        </p:spPr>
        <p:txBody>
          <a:bodyPr/>
          <a:lstStyle/>
          <a:p>
            <a:r>
              <a:rPr lang="de-DE" sz="2000" dirty="0" smtClean="0">
                <a:solidFill>
                  <a:srgbClr val="2190AB"/>
                </a:solidFill>
                <a:hlinkClick r:id="rId3"/>
              </a:rPr>
              <a:t>Nachgefragt: Was bedeutet „klimaneutral“?</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
        <p:nvSpPr>
          <p:cNvPr id="4" name="Inhaltsplatzhalter 3"/>
          <p:cNvSpPr>
            <a:spLocks noGrp="1"/>
          </p:cNvSpPr>
          <p:nvPr>
            <p:ph idx="1"/>
          </p:nvPr>
        </p:nvSpPr>
        <p:spPr>
          <a:xfrm>
            <a:off x="537164" y="1313732"/>
            <a:ext cx="7848000" cy="3384061"/>
          </a:xfrm>
        </p:spPr>
        <p:txBody>
          <a:bodyPr/>
          <a:lstStyle/>
          <a:p>
            <a:r>
              <a:rPr lang="de-AT" sz="1600" dirty="0"/>
              <a:t>Klimaneutralität bedeutet, dass nicht mehr Treibhausgase ausgestoßen werden dürfen, als von der Umwelt aufgenommen werden </a:t>
            </a:r>
            <a:r>
              <a:rPr lang="de-AT" sz="1600" dirty="0" smtClean="0"/>
              <a:t>können. </a:t>
            </a:r>
            <a:r>
              <a:rPr lang="de-AT" sz="1600" dirty="0"/>
              <a:t>Es gibt die Möglichkeit, klimaschädliches Verhalten zu vermeiden oder als Ausgleich ein anderes Projekt zu unterstützen, bei dem Treibhausgase eingespart werden. </a:t>
            </a:r>
          </a:p>
          <a:p>
            <a:endParaRPr lang="de-DE" sz="1600" dirty="0"/>
          </a:p>
        </p:txBody>
      </p:sp>
    </p:spTree>
    <p:extLst>
      <p:ext uri="{BB962C8B-B14F-4D97-AF65-F5344CB8AC3E}">
        <p14:creationId xmlns:p14="http://schemas.microsoft.com/office/powerpoint/2010/main" val="290119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hangingPunct="0"/>
            <a:r>
              <a:rPr lang="de-AT" sz="2000" dirty="0">
                <a:solidFill>
                  <a:srgbClr val="2190AB"/>
                </a:solidFill>
              </a:rPr>
              <a:t>Timeline zur Entwicklung im Bereich </a:t>
            </a:r>
            <a:r>
              <a:rPr lang="de-AT" sz="2000" dirty="0" smtClean="0">
                <a:solidFill>
                  <a:srgbClr val="2190AB"/>
                </a:solidFill>
              </a:rPr>
              <a:t>Klimaschutz/Klimapolitik </a:t>
            </a:r>
            <a:r>
              <a:rPr lang="de-AT" dirty="0"/>
              <a:t>Klimaschutz/Klimapolitik</a:t>
            </a:r>
            <a:endParaRPr lang="de-DE" dirty="0"/>
          </a:p>
        </p:txBody>
      </p:sp>
      <p:sp>
        <p:nvSpPr>
          <p:cNvPr id="4" name="Inhaltsplatzhalter 3"/>
          <p:cNvSpPr>
            <a:spLocks noGrp="1"/>
          </p:cNvSpPr>
          <p:nvPr>
            <p:ph idx="1"/>
          </p:nvPr>
        </p:nvSpPr>
        <p:spPr>
          <a:xfrm>
            <a:off x="648000" y="1098000"/>
            <a:ext cx="7848000" cy="3078866"/>
          </a:xfrm>
        </p:spPr>
        <p:txBody>
          <a:bodyPr/>
          <a:lstStyle/>
          <a:p>
            <a:pPr marL="0" indent="0">
              <a:buNone/>
            </a:pPr>
            <a:r>
              <a:rPr lang="de-DE" sz="1600" dirty="0"/>
              <a:t> </a:t>
            </a:r>
            <a:endParaRPr lang="de-AT"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4"/>
              </a:rPr>
              <a:t>www.demokratiewebstatt.at</a:t>
            </a:r>
            <a:endParaRPr lang="de-DE" sz="1200" dirty="0">
              <a:solidFill>
                <a:srgbClr val="2190AB"/>
              </a:solidFill>
            </a:endParaRPr>
          </a:p>
        </p:txBody>
      </p:sp>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2057" y="992221"/>
            <a:ext cx="3908968" cy="2773505"/>
          </a:xfrm>
          <a:prstGeom prst="rect">
            <a:avLst/>
          </a:prstGeom>
        </p:spPr>
      </p:pic>
      <p:sp>
        <p:nvSpPr>
          <p:cNvPr id="7" name="Textfeld 6"/>
          <p:cNvSpPr txBox="1"/>
          <p:nvPr/>
        </p:nvSpPr>
        <p:spPr>
          <a:xfrm>
            <a:off x="2850932" y="3885188"/>
            <a:ext cx="2347524" cy="307777"/>
          </a:xfrm>
          <a:prstGeom prst="rect">
            <a:avLst/>
          </a:prstGeom>
          <a:noFill/>
        </p:spPr>
        <p:txBody>
          <a:bodyPr wrap="square" rtlCol="0">
            <a:spAutoFit/>
          </a:bodyPr>
          <a:lstStyle/>
          <a:p>
            <a:pPr algn="ctr"/>
            <a:r>
              <a:rPr lang="en-US" sz="1400" dirty="0" smtClean="0">
                <a:solidFill>
                  <a:srgbClr val="2190AB"/>
                </a:solidFill>
                <a:hlinkClick r:id="rId6"/>
              </a:rPr>
              <a:t>Zur Timeline</a:t>
            </a:r>
            <a:endParaRPr lang="de-AT" sz="1400" dirty="0">
              <a:solidFill>
                <a:srgbClr val="2190AB"/>
              </a:solidFill>
            </a:endParaRPr>
          </a:p>
        </p:txBody>
      </p:sp>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9" y="1059411"/>
            <a:ext cx="6618240" cy="54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hangingPunct="0">
              <a:buNone/>
            </a:pPr>
            <a:r>
              <a:rPr lang="de-AT" b="1" dirty="0">
                <a:solidFill>
                  <a:srgbClr val="2190AB"/>
                </a:solidFill>
              </a:rPr>
              <a:t>Was hat der Klimawandel mit mir zu tun?</a:t>
            </a:r>
            <a:endParaRPr lang="de-DE" dirty="0">
              <a:solidFill>
                <a:srgbClr val="2190AB"/>
              </a:solidFill>
            </a:endParaRPr>
          </a:p>
          <a:p>
            <a:pPr marL="0" indent="0" algn="ctr">
              <a:buNone/>
            </a:pP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659124" y="4125273"/>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sp>
        <p:nvSpPr>
          <p:cNvPr id="8" name="Textfeld 7"/>
          <p:cNvSpPr txBox="1"/>
          <p:nvPr/>
        </p:nvSpPr>
        <p:spPr>
          <a:xfrm>
            <a:off x="3326943" y="3802338"/>
            <a:ext cx="1651457" cy="246221"/>
          </a:xfrm>
          <a:prstGeom prst="rect">
            <a:avLst/>
          </a:prstGeom>
          <a:noFill/>
        </p:spPr>
        <p:txBody>
          <a:bodyPr wrap="square" rtlCol="0">
            <a:spAutoFit/>
          </a:bodyPr>
          <a:lstStyle/>
          <a:p>
            <a:r>
              <a:rPr lang="de-DE" sz="1000" dirty="0"/>
              <a:t>© </a:t>
            </a:r>
            <a:r>
              <a:rPr lang="de-DE" sz="1000" dirty="0" err="1"/>
              <a:t>clipdealer</a:t>
            </a:r>
            <a:r>
              <a:rPr lang="de-DE" sz="1000" dirty="0"/>
              <a:t> / </a:t>
            </a:r>
            <a:r>
              <a:rPr lang="de-DE" sz="1000" dirty="0" err="1"/>
              <a:t>anyaberkut</a:t>
            </a:r>
            <a:r>
              <a:rPr lang="de-DE" sz="1000" dirty="0"/>
              <a:t> </a:t>
            </a:r>
            <a:endParaRPr lang="de-AT" sz="1000" dirty="0"/>
          </a:p>
        </p:txBody>
      </p:sp>
      <p:pic>
        <p:nvPicPr>
          <p:cNvPr id="3" name="Grafik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8351" y="1530422"/>
            <a:ext cx="2926937" cy="2195203"/>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pic>
        <p:nvPicPr>
          <p:cNvPr id="4" name="Grafik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9555" y="601488"/>
            <a:ext cx="4454021" cy="3754463"/>
          </a:xfrm>
          <a:prstGeom prst="rect">
            <a:avLst/>
          </a:prstGeom>
        </p:spPr>
      </p:pic>
    </p:spTree>
    <p:extLst>
      <p:ext uri="{BB962C8B-B14F-4D97-AF65-F5344CB8AC3E}">
        <p14:creationId xmlns:p14="http://schemas.microsoft.com/office/powerpoint/2010/main" val="3521894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400" dirty="0" smtClean="0">
                <a:solidFill>
                  <a:srgbClr val="2190AB"/>
                </a:solidFill>
                <a:hlinkClick r:id="rId3"/>
              </a:rPr>
              <a:t>Mitmachen beim Klimaschutz</a:t>
            </a:r>
            <a:endParaRPr lang="de-DE" sz="2400" dirty="0">
              <a:solidFill>
                <a:srgbClr val="2190AB"/>
              </a:solidFill>
            </a:endParaRPr>
          </a:p>
        </p:txBody>
      </p:sp>
      <p:sp>
        <p:nvSpPr>
          <p:cNvPr id="4" name="Inhaltsplatzhalter 3"/>
          <p:cNvSpPr>
            <a:spLocks noGrp="1"/>
          </p:cNvSpPr>
          <p:nvPr>
            <p:ph idx="1"/>
          </p:nvPr>
        </p:nvSpPr>
        <p:spPr>
          <a:xfrm>
            <a:off x="648000" y="1005532"/>
            <a:ext cx="7848000" cy="3078866"/>
          </a:xfrm>
        </p:spPr>
        <p:txBody>
          <a:bodyPr/>
          <a:lstStyle/>
          <a:p>
            <a:r>
              <a:rPr lang="de-AT" sz="1600" dirty="0" smtClean="0"/>
              <a:t>Einige </a:t>
            </a:r>
            <a:r>
              <a:rPr lang="de-AT" sz="1600" dirty="0"/>
              <a:t>wichtige Entscheidungen zum Umweltschutz müssen von den </a:t>
            </a:r>
            <a:r>
              <a:rPr lang="de-AT" sz="1600" dirty="0" err="1"/>
              <a:t>PolitikerInnen</a:t>
            </a:r>
            <a:r>
              <a:rPr lang="de-AT" sz="1600" dirty="0"/>
              <a:t> getroffen werden, </a:t>
            </a:r>
            <a:r>
              <a:rPr lang="de-AT" sz="1600" dirty="0" smtClean="0"/>
              <a:t>aber </a:t>
            </a:r>
            <a:r>
              <a:rPr lang="de-AT" sz="1600" dirty="0"/>
              <a:t>auch jede und jeder von uns kann durch ihr oder sein eigenes Handeln etwas zum Klimaschutz beitragen! </a:t>
            </a:r>
            <a:endParaRPr lang="de-AT" sz="1600" dirty="0" smtClean="0"/>
          </a:p>
          <a:p>
            <a:r>
              <a:rPr lang="de-AT" sz="1600" dirty="0"/>
              <a:t>Ein einzelner Mensch kann mehr gegen den Klimawandel bewirken als du vielleicht glaubst! </a:t>
            </a:r>
          </a:p>
          <a:p>
            <a:r>
              <a:rPr lang="de-AT" sz="1600" dirty="0" smtClean="0"/>
              <a:t>Einige der folgenden Vorschläge </a:t>
            </a:r>
            <a:r>
              <a:rPr lang="de-AT" sz="1600" dirty="0"/>
              <a:t>kannst du </a:t>
            </a:r>
            <a:r>
              <a:rPr lang="de-AT" sz="1600" dirty="0" smtClean="0"/>
              <a:t>selbst </a:t>
            </a:r>
            <a:r>
              <a:rPr lang="de-AT" sz="1600" dirty="0"/>
              <a:t>in die Tat umsetzen. Und wo das nicht geht: Motiviere deine Eltern, </a:t>
            </a:r>
            <a:r>
              <a:rPr lang="de-AT" sz="1600" dirty="0" err="1"/>
              <a:t>LehrerInnen</a:t>
            </a:r>
            <a:r>
              <a:rPr lang="de-AT" sz="1600" dirty="0"/>
              <a:t>, Bekannte und Verwandte, </a:t>
            </a:r>
            <a:r>
              <a:rPr lang="de-AT" sz="1600" dirty="0" smtClean="0"/>
              <a:t>mitzumachen.</a:t>
            </a:r>
          </a:p>
          <a:p>
            <a:endParaRPr lang="de-AT" sz="1600" dirty="0"/>
          </a:p>
          <a:p>
            <a:endParaRPr lang="de-AT" sz="1600" dirty="0"/>
          </a:p>
          <a:p>
            <a:pPr marL="0" indent="0">
              <a:buNone/>
            </a:pPr>
            <a:r>
              <a:rPr lang="de-AT" sz="1600" dirty="0" smtClean="0"/>
              <a:t> </a:t>
            </a: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1442546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400" dirty="0" smtClean="0">
                <a:solidFill>
                  <a:srgbClr val="2190AB"/>
                </a:solidFill>
                <a:hlinkClick r:id="rId3"/>
              </a:rPr>
              <a:t>Lebensmittel</a:t>
            </a:r>
            <a:endParaRPr lang="de-DE" sz="2400" dirty="0">
              <a:solidFill>
                <a:srgbClr val="2190AB"/>
              </a:solidFill>
            </a:endParaRPr>
          </a:p>
        </p:txBody>
      </p:sp>
      <p:sp>
        <p:nvSpPr>
          <p:cNvPr id="4" name="Inhaltsplatzhalter 3"/>
          <p:cNvSpPr>
            <a:spLocks noGrp="1"/>
          </p:cNvSpPr>
          <p:nvPr>
            <p:ph idx="1"/>
          </p:nvPr>
        </p:nvSpPr>
        <p:spPr>
          <a:xfrm>
            <a:off x="648000" y="1108392"/>
            <a:ext cx="7848000" cy="2752512"/>
          </a:xfrm>
        </p:spPr>
        <p:txBody>
          <a:bodyPr/>
          <a:lstStyle/>
          <a:p>
            <a:r>
              <a:rPr lang="de-AT" sz="2000" dirty="0" smtClean="0"/>
              <a:t>Was </a:t>
            </a:r>
            <a:r>
              <a:rPr lang="de-AT" sz="2000" dirty="0"/>
              <a:t>kaufen wir ein, wo werden die Lebensmittel erzeugt und wie sind sie verpackt</a:t>
            </a:r>
            <a:r>
              <a:rPr lang="de-AT" sz="2000" dirty="0" smtClean="0"/>
              <a:t>?</a:t>
            </a:r>
          </a:p>
          <a:p>
            <a:r>
              <a:rPr lang="de-AT" sz="2000" dirty="0" smtClean="0"/>
              <a:t>Um das Klima zu schützen, sollten wir …</a:t>
            </a:r>
          </a:p>
          <a:p>
            <a:pPr lvl="1"/>
            <a:r>
              <a:rPr lang="de-AT" sz="2000" dirty="0" smtClean="0"/>
              <a:t>mehr </a:t>
            </a:r>
            <a:r>
              <a:rPr lang="de-AT" sz="2000" dirty="0"/>
              <a:t>Obst und </a:t>
            </a:r>
            <a:r>
              <a:rPr lang="de-AT" sz="2000" dirty="0" smtClean="0"/>
              <a:t>Gemüse, weniger </a:t>
            </a:r>
            <a:r>
              <a:rPr lang="de-AT" sz="2000" dirty="0"/>
              <a:t>Fleisch und Milchprodukte essen. </a:t>
            </a:r>
            <a:endParaRPr lang="de-AT" sz="2000" dirty="0" smtClean="0"/>
          </a:p>
          <a:p>
            <a:pPr lvl="1"/>
            <a:r>
              <a:rPr lang="de-AT" sz="2000" dirty="0" smtClean="0"/>
              <a:t>regionale und saisonale Lebensmittel kaufen.</a:t>
            </a:r>
          </a:p>
          <a:p>
            <a:pPr lvl="1"/>
            <a:r>
              <a:rPr lang="de-AT" sz="2000" dirty="0" smtClean="0"/>
              <a:t>einen Korb </a:t>
            </a:r>
            <a:r>
              <a:rPr lang="de-AT" sz="2000" dirty="0"/>
              <a:t>oder eine Stofftasche </a:t>
            </a:r>
            <a:r>
              <a:rPr lang="de-AT" sz="2000" dirty="0" smtClean="0"/>
              <a:t>verwenden, </a:t>
            </a:r>
            <a:br>
              <a:rPr lang="de-AT" sz="2000" dirty="0" smtClean="0"/>
            </a:br>
            <a:r>
              <a:rPr lang="de-AT" sz="2000" dirty="0" smtClean="0"/>
              <a:t>um Verpackungsmaterial einzusparen.</a:t>
            </a:r>
            <a:endParaRPr lang="de-DE" sz="20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369863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sz="2400" dirty="0">
                <a:solidFill>
                  <a:srgbClr val="2190AB"/>
                </a:solidFill>
                <a:hlinkClick r:id="rId2"/>
              </a:rPr>
              <a:t>Konsum</a:t>
            </a:r>
            <a:endParaRPr lang="de-DE" sz="2400" dirty="0">
              <a:solidFill>
                <a:srgbClr val="2190AB"/>
              </a:solidFill>
            </a:endParaRPr>
          </a:p>
        </p:txBody>
      </p:sp>
      <p:sp>
        <p:nvSpPr>
          <p:cNvPr id="4" name="Inhaltsplatzhalter 3"/>
          <p:cNvSpPr>
            <a:spLocks noGrp="1"/>
          </p:cNvSpPr>
          <p:nvPr>
            <p:ph idx="1"/>
          </p:nvPr>
        </p:nvSpPr>
        <p:spPr>
          <a:xfrm>
            <a:off x="648000" y="949110"/>
            <a:ext cx="7848000" cy="2752512"/>
          </a:xfrm>
        </p:spPr>
        <p:txBody>
          <a:bodyPr/>
          <a:lstStyle/>
          <a:p>
            <a:r>
              <a:rPr lang="de-AT" sz="2000" dirty="0"/>
              <a:t>Konsumgüter </a:t>
            </a:r>
            <a:r>
              <a:rPr lang="de-AT" sz="2000" dirty="0" smtClean="0"/>
              <a:t>wie Smartphones und Kleidungsstücke belasten </a:t>
            </a:r>
            <a:r>
              <a:rPr lang="de-AT" sz="2000" dirty="0"/>
              <a:t>die Umwelt und das Klima besonders stark</a:t>
            </a:r>
            <a:r>
              <a:rPr lang="de-AT" sz="2000" dirty="0" smtClean="0"/>
              <a:t>.</a:t>
            </a:r>
          </a:p>
          <a:p>
            <a:r>
              <a:rPr lang="de-AT" sz="2000" dirty="0"/>
              <a:t>Ihre Produktion verbraucht viel Energie und Ressourcen und ist schädlich für die Umwelt</a:t>
            </a:r>
            <a:r>
              <a:rPr lang="de-AT" sz="2000" dirty="0" smtClean="0"/>
              <a:t>.</a:t>
            </a:r>
          </a:p>
          <a:p>
            <a:r>
              <a:rPr lang="de-AT" sz="2000" dirty="0"/>
              <a:t>Je weniger elektronische Geräte und Kleidungsstücke produziert und je </a:t>
            </a:r>
            <a:r>
              <a:rPr lang="de-AT" sz="2000" dirty="0" smtClean="0"/>
              <a:t>länge</a:t>
            </a:r>
            <a:r>
              <a:rPr lang="de-AT" sz="2000" dirty="0"/>
              <a:t>r sie genutzt werden, umso besser</a:t>
            </a:r>
            <a:r>
              <a:rPr lang="de-AT" sz="2000" dirty="0" smtClean="0"/>
              <a:t>.</a:t>
            </a:r>
          </a:p>
          <a:p>
            <a:r>
              <a:rPr lang="de-AT" sz="2000" dirty="0"/>
              <a:t>Elektronische Geräte können </a:t>
            </a:r>
            <a:r>
              <a:rPr lang="de-AT" sz="2000" dirty="0" smtClean="0"/>
              <a:t>repariert, </a:t>
            </a:r>
            <a:r>
              <a:rPr lang="de-AT" sz="2000" dirty="0"/>
              <a:t>nicht mehr benutzte Kleidungsstücke </a:t>
            </a:r>
            <a:r>
              <a:rPr lang="de-AT" sz="2000" dirty="0" smtClean="0"/>
              <a:t>an </a:t>
            </a:r>
            <a:r>
              <a:rPr lang="de-AT" sz="2000" dirty="0"/>
              <a:t>gemeinnützige Organisationen </a:t>
            </a:r>
            <a:r>
              <a:rPr lang="de-AT" sz="2000" dirty="0" smtClean="0"/>
              <a:t>gespendet werden</a:t>
            </a:r>
            <a:r>
              <a:rPr lang="de-AT" sz="2000" dirty="0"/>
              <a:t>. </a:t>
            </a:r>
            <a:endParaRPr lang="de-DE" sz="20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4"/>
              </a:rPr>
              <a:t>www.demokratiewebstatt.at</a:t>
            </a:r>
            <a:endParaRPr lang="de-DE" sz="1200" dirty="0">
              <a:solidFill>
                <a:srgbClr val="2190AB"/>
              </a:solidFill>
            </a:endParaRPr>
          </a:p>
        </p:txBody>
      </p:sp>
    </p:spTree>
    <p:extLst>
      <p:ext uri="{BB962C8B-B14F-4D97-AF65-F5344CB8AC3E}">
        <p14:creationId xmlns:p14="http://schemas.microsoft.com/office/powerpoint/2010/main" val="1105017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498243"/>
            <a:ext cx="7128000" cy="612000"/>
          </a:xfrm>
        </p:spPr>
        <p:txBody>
          <a:bodyPr/>
          <a:lstStyle/>
          <a:p>
            <a:r>
              <a:rPr lang="de-AT" sz="2400" dirty="0">
                <a:solidFill>
                  <a:srgbClr val="2190AB"/>
                </a:solidFill>
                <a:hlinkClick r:id="rId3"/>
              </a:rPr>
              <a:t>Energie</a:t>
            </a:r>
            <a:r>
              <a:rPr lang="de-DE" dirty="0"/>
              <a:t/>
            </a:r>
            <a:br>
              <a:rPr lang="de-DE" dirty="0"/>
            </a:br>
            <a:r>
              <a:rPr lang="de-DE" sz="2350" dirty="0" smtClean="0">
                <a:solidFill>
                  <a:srgbClr val="2190AB"/>
                </a:solidFill>
              </a:rPr>
              <a:t/>
            </a:r>
            <a:br>
              <a:rPr lang="de-DE" sz="2350" dirty="0" smtClean="0">
                <a:solidFill>
                  <a:srgbClr val="2190AB"/>
                </a:solidFill>
              </a:rPr>
            </a:br>
            <a:endParaRPr lang="de-DE" sz="235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800" dirty="0" smtClean="0"/>
              <a:t>In </a:t>
            </a:r>
            <a:r>
              <a:rPr lang="de-AT" sz="1800" dirty="0"/>
              <a:t>vielen Fällen können wir Energie sparen, ohne auf etwas zu verzichten – klingt gut, oder? </a:t>
            </a:r>
            <a:endParaRPr lang="de-AT" sz="1800" dirty="0" smtClean="0"/>
          </a:p>
          <a:p>
            <a:r>
              <a:rPr lang="de-AT" sz="1800" dirty="0" smtClean="0"/>
              <a:t>Beispiel Heizen</a:t>
            </a:r>
            <a:r>
              <a:rPr lang="de-AT" sz="1800" dirty="0"/>
              <a:t>: Wenn die Raumtemperatur nur um ein Grad reduziert wird, spart das bereits viel Energie und Heizkosten</a:t>
            </a:r>
            <a:r>
              <a:rPr lang="de-AT" sz="1800" dirty="0" smtClean="0"/>
              <a:t>.</a:t>
            </a:r>
          </a:p>
          <a:p>
            <a:r>
              <a:rPr lang="de-AT" sz="1800" dirty="0" smtClean="0"/>
              <a:t>Beispiel Kühlen: Wenn </a:t>
            </a:r>
            <a:r>
              <a:rPr lang="de-AT" sz="1800" dirty="0"/>
              <a:t>sich die Butter nicht mehr streichen lässt, wird </a:t>
            </a:r>
            <a:r>
              <a:rPr lang="de-AT" sz="1800" dirty="0" smtClean="0"/>
              <a:t>der Kühlschrank stärker </a:t>
            </a:r>
            <a:r>
              <a:rPr lang="de-AT" sz="1800" dirty="0"/>
              <a:t>gekühlt als notwendig</a:t>
            </a:r>
            <a:r>
              <a:rPr lang="de-AT" sz="1800" dirty="0" smtClean="0"/>
              <a:t>.</a:t>
            </a:r>
          </a:p>
          <a:p>
            <a:r>
              <a:rPr lang="de-AT" sz="1800" dirty="0" smtClean="0"/>
              <a:t>Wasser </a:t>
            </a:r>
            <a:r>
              <a:rPr lang="de-AT" sz="1800" dirty="0"/>
              <a:t>im Wasserkocher </a:t>
            </a:r>
            <a:r>
              <a:rPr lang="de-AT" sz="1800" dirty="0" smtClean="0"/>
              <a:t>erhitzen, Deckel </a:t>
            </a:r>
            <a:r>
              <a:rPr lang="de-AT" sz="1800" dirty="0"/>
              <a:t>auf den Topf </a:t>
            </a:r>
            <a:r>
              <a:rPr lang="de-AT" sz="1800" dirty="0" smtClean="0"/>
              <a:t>geben</a:t>
            </a:r>
            <a:r>
              <a:rPr lang="de-AT" sz="1800" dirty="0"/>
              <a:t>. </a:t>
            </a:r>
            <a:endParaRPr lang="de-AT" sz="1800" dirty="0" smtClean="0"/>
          </a:p>
          <a:p>
            <a:r>
              <a:rPr lang="de-AT" sz="1800" dirty="0" smtClean="0"/>
              <a:t>Um </a:t>
            </a:r>
            <a:r>
              <a:rPr lang="de-AT" sz="1800" dirty="0"/>
              <a:t>Energie zu sparen, solltest du Computer, Fernseher und Stromsteckleisten immer ausschalten, wenn du sie nicht benötigst.</a:t>
            </a:r>
            <a:endParaRPr lang="de-DE" sz="1800" dirty="0"/>
          </a:p>
          <a:p>
            <a:pPr marL="0" indent="0">
              <a:buNone/>
            </a:pPr>
            <a:r>
              <a:rPr lang="de-DE" sz="1800" dirty="0">
                <a:solidFill>
                  <a:srgbClr val="2190AB"/>
                </a:solidFill>
              </a:rPr>
              <a:t/>
            </a:r>
            <a:br>
              <a:rPr lang="de-DE" sz="1800" dirty="0">
                <a:solidFill>
                  <a:srgbClr val="2190AB"/>
                </a:solidFill>
              </a:rPr>
            </a:br>
            <a:endParaRPr lang="de-AT" sz="1800" b="1"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1783437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sz="2400" dirty="0">
                <a:solidFill>
                  <a:srgbClr val="2190AB"/>
                </a:solidFill>
                <a:hlinkClick r:id="rId3"/>
              </a:rPr>
              <a:t>Mobilität</a:t>
            </a:r>
            <a:endParaRPr lang="de-DE" sz="2400" dirty="0">
              <a:solidFill>
                <a:srgbClr val="2190AB"/>
              </a:solidFill>
            </a:endParaRPr>
          </a:p>
        </p:txBody>
      </p:sp>
      <p:sp>
        <p:nvSpPr>
          <p:cNvPr id="4" name="Inhaltsplatzhalter 3"/>
          <p:cNvSpPr>
            <a:spLocks noGrp="1"/>
          </p:cNvSpPr>
          <p:nvPr>
            <p:ph idx="1"/>
          </p:nvPr>
        </p:nvSpPr>
        <p:spPr>
          <a:xfrm>
            <a:off x="645790" y="995490"/>
            <a:ext cx="7848000" cy="3078866"/>
          </a:xfrm>
        </p:spPr>
        <p:txBody>
          <a:bodyPr/>
          <a:lstStyle/>
          <a:p>
            <a:r>
              <a:rPr lang="de-AT" sz="1800" dirty="0" smtClean="0"/>
              <a:t>Wenn </a:t>
            </a:r>
            <a:r>
              <a:rPr lang="de-AT" sz="1800" dirty="0"/>
              <a:t>es das Auto sein muss, dann </a:t>
            </a:r>
            <a:r>
              <a:rPr lang="de-AT" sz="1800" dirty="0" smtClean="0"/>
              <a:t>Fahrgemeinschaften bilden.</a:t>
            </a:r>
          </a:p>
          <a:p>
            <a:r>
              <a:rPr lang="de-AT" sz="1800" dirty="0" smtClean="0"/>
              <a:t>Langsamer fahren</a:t>
            </a:r>
            <a:r>
              <a:rPr lang="de-AT" sz="1800" dirty="0"/>
              <a:t>: Bei einer Geschwindigkeit von 120 </a:t>
            </a:r>
            <a:r>
              <a:rPr lang="de-AT" sz="1800" dirty="0" smtClean="0"/>
              <a:t>Km/h </a:t>
            </a:r>
            <a:r>
              <a:rPr lang="de-AT" sz="1800" dirty="0"/>
              <a:t>pro Stunde wird deutlich weniger Kohlendioxid ausgestoßen als bei einer Geschwindigkeit von 130 </a:t>
            </a:r>
            <a:r>
              <a:rPr lang="de-AT" sz="1800" dirty="0" smtClean="0"/>
              <a:t>Km/h. </a:t>
            </a:r>
          </a:p>
          <a:p>
            <a:r>
              <a:rPr lang="de-AT" sz="1800" dirty="0" smtClean="0"/>
              <a:t>Klimaschutzprojekte als Ausgleich für CO</a:t>
            </a:r>
            <a:r>
              <a:rPr lang="de-AT" sz="1800" baseline="-25000" dirty="0" smtClean="0"/>
              <a:t>2</a:t>
            </a:r>
            <a:r>
              <a:rPr lang="de-AT" sz="1800" dirty="0" smtClean="0"/>
              <a:t>-Verbrauch beim Fliegen unterstützen.</a:t>
            </a:r>
          </a:p>
          <a:p>
            <a:r>
              <a:rPr lang="de-AT" sz="1800" dirty="0"/>
              <a:t>Am besten ist es, möglichst oft </a:t>
            </a:r>
            <a:r>
              <a:rPr lang="de-AT" sz="1800" dirty="0" smtClean="0"/>
              <a:t>das Fahrrad, den </a:t>
            </a:r>
            <a:r>
              <a:rPr lang="de-AT" sz="1800" dirty="0"/>
              <a:t>Zug oder </a:t>
            </a:r>
            <a:r>
              <a:rPr lang="de-AT" sz="1800" dirty="0" smtClean="0"/>
              <a:t>den Fernreisebus zu verwenden. </a:t>
            </a:r>
            <a:endParaRPr lang="de-DE" sz="1800" dirty="0"/>
          </a:p>
          <a:p>
            <a:endParaRPr lang="de-DE"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19439"/>
            <a:ext cx="1972912" cy="276999"/>
          </a:xfrm>
          <a:prstGeom prst="rect">
            <a:avLst/>
          </a:prstGeom>
        </p:spPr>
        <p:txBody>
          <a:bodyPr wrap="none">
            <a:spAutoFit/>
          </a:bodyPr>
          <a:lstStyle/>
          <a:p>
            <a:r>
              <a:rPr lang="de-DE" sz="1200" dirty="0">
                <a:solidFill>
                  <a:srgbClr val="2190AB"/>
                </a:solidFill>
                <a:hlinkClick r:id="rId5"/>
              </a:rPr>
              <a:t>www.demokratiewebstatt.at</a:t>
            </a:r>
            <a:endParaRPr lang="de-DE" sz="1200" dirty="0">
              <a:solidFill>
                <a:srgbClr val="2190AB"/>
              </a:solidFill>
            </a:endParaRPr>
          </a:p>
        </p:txBody>
      </p:sp>
    </p:spTree>
    <p:extLst>
      <p:ext uri="{BB962C8B-B14F-4D97-AF65-F5344CB8AC3E}">
        <p14:creationId xmlns:p14="http://schemas.microsoft.com/office/powerpoint/2010/main" val="2383889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414980"/>
            <a:ext cx="7128000" cy="612000"/>
          </a:xfrm>
        </p:spPr>
        <p:txBody>
          <a:bodyPr/>
          <a:lstStyle/>
          <a:p>
            <a:r>
              <a:rPr lang="de-DE" sz="2400" dirty="0" smtClean="0">
                <a:solidFill>
                  <a:srgbClr val="2190AB"/>
                </a:solidFill>
              </a:rPr>
              <a:t>Diskussionsfragen</a:t>
            </a:r>
            <a:endParaRPr lang="de-DE" sz="2400" dirty="0">
              <a:solidFill>
                <a:srgbClr val="2190AB"/>
              </a:solidFill>
            </a:endParaRPr>
          </a:p>
        </p:txBody>
      </p:sp>
      <p:sp>
        <p:nvSpPr>
          <p:cNvPr id="4" name="Inhaltsplatzhalter 3"/>
          <p:cNvSpPr>
            <a:spLocks noGrp="1"/>
          </p:cNvSpPr>
          <p:nvPr>
            <p:ph idx="1"/>
          </p:nvPr>
        </p:nvSpPr>
        <p:spPr>
          <a:xfrm>
            <a:off x="648000" y="889933"/>
            <a:ext cx="7848000" cy="3078866"/>
          </a:xfrm>
        </p:spPr>
        <p:txBody>
          <a:bodyPr/>
          <a:lstStyle/>
          <a:p>
            <a:r>
              <a:rPr lang="de-DE" sz="1400" dirty="0" smtClean="0"/>
              <a:t>Laut einer deutschen Studie hat ein </a:t>
            </a:r>
            <a:r>
              <a:rPr lang="de-DE" sz="1400" dirty="0"/>
              <a:t>Viertel der Befragten </a:t>
            </a:r>
            <a:r>
              <a:rPr lang="de-DE" sz="1400" dirty="0" smtClean="0"/>
              <a:t>schon </a:t>
            </a:r>
            <a:r>
              <a:rPr lang="de-DE" sz="1400" dirty="0"/>
              <a:t>einmal an </a:t>
            </a:r>
            <a:r>
              <a:rPr lang="de-DE" sz="1400" dirty="0" smtClean="0"/>
              <a:t>einer Klimademonstration teilgenommen.</a:t>
            </a:r>
            <a:r>
              <a:rPr lang="de-AT" sz="1400" dirty="0" smtClean="0"/>
              <a:t> Diskutiert darüber, warum das Thema „Klimaschutz“ derzeit gerade bei jungen Menschen sehr präsent ist. Welche Folgen hat das für unsere Gesellschaft?</a:t>
            </a:r>
          </a:p>
          <a:p>
            <a:r>
              <a:rPr lang="de-AT" sz="1400" dirty="0" smtClean="0"/>
              <a:t>Viele Jugendliche beziehen ihre Informationen aus Sozialen Netzwerken, auch zum Thema Klimawandel. Wo informiert ihr euch über den Klimawandel und mögliche Maßnahmen zum Klimaschutz? Diskutiert darüber, wie man über diese </a:t>
            </a:r>
            <a:r>
              <a:rPr lang="de-AT" sz="1400" dirty="0"/>
              <a:t>Themen berichten </a:t>
            </a:r>
            <a:r>
              <a:rPr lang="de-AT" sz="1400" dirty="0" smtClean="0"/>
              <a:t>könnte, dass sie auch für </a:t>
            </a:r>
            <a:r>
              <a:rPr lang="de-AT" sz="1400" dirty="0"/>
              <a:t>Jugendliche </a:t>
            </a:r>
            <a:r>
              <a:rPr lang="de-AT" sz="1400" dirty="0" smtClean="0"/>
              <a:t>interessanter sind.</a:t>
            </a:r>
            <a:br>
              <a:rPr lang="de-AT" sz="1400" dirty="0" smtClean="0"/>
            </a:br>
            <a:r>
              <a:rPr lang="de-AT" sz="1400" dirty="0" smtClean="0"/>
              <a:t>(Schickt uns eure Vorschläge</a:t>
            </a:r>
            <a:r>
              <a:rPr lang="de-AT" sz="1400" smtClean="0"/>
              <a:t>: </a:t>
            </a:r>
            <a:r>
              <a:rPr lang="de-AT" sz="1400" smtClean="0">
                <a:hlinkClick r:id="rId3"/>
              </a:rPr>
              <a:t>info.demokratiewebstatt@parlament.gv.at</a:t>
            </a:r>
            <a:r>
              <a:rPr lang="de-AT" sz="1400" smtClean="0"/>
              <a:t>) </a:t>
            </a:r>
            <a:endParaRPr lang="de-AT" sz="1400" dirty="0" smtClean="0"/>
          </a:p>
          <a:p>
            <a:r>
              <a:rPr lang="de-AT" sz="1400" dirty="0" smtClean="0"/>
              <a:t>Lebensmittel, die klimafreundlich produziert werden, sind oft teurer. Wie sehr achtet ihr beim Einkaufen darauf, woher ein Produkt kommt und wie es hergestellt wurde, z.B. biologische Landwirtschaft? </a:t>
            </a:r>
            <a:br>
              <a:rPr lang="de-AT" sz="1400" dirty="0" smtClean="0"/>
            </a:br>
            <a:r>
              <a:rPr lang="de-AT" sz="1400" dirty="0" smtClean="0"/>
              <a:t>Was sind euch klimafreundliche Produkte „wert“? </a:t>
            </a:r>
          </a:p>
          <a:p>
            <a:pPr marL="0" indent="0">
              <a:buNone/>
            </a:pPr>
            <a:endParaRPr lang="de-AT" sz="1600" dirty="0" smtClean="0"/>
          </a:p>
          <a:p>
            <a:pPr marL="0" indent="0">
              <a:buNone/>
            </a:pPr>
            <a:endParaRPr lang="de-AT" sz="1600" dirty="0" smtClean="0"/>
          </a:p>
          <a:p>
            <a:pPr marL="0" indent="0">
              <a:buNone/>
            </a:pPr>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33272"/>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smtClean="0">
                <a:solidFill>
                  <a:srgbClr val="2190AB"/>
                </a:solidFill>
                <a:cs typeface="Arial" panose="020B0604020202020204" pitchFamily="34" charset="0"/>
              </a:rPr>
              <a:t>Hinweis </a:t>
            </a:r>
            <a:r>
              <a:rPr lang="de-DE" sz="1800" b="0" i="1" dirty="0">
                <a:solidFill>
                  <a:srgbClr val="2190AB"/>
                </a:solidFill>
                <a:cs typeface="Arial" panose="020B0604020202020204" pitchFamily="34" charset="0"/>
              </a:rPr>
              <a:t>zur Nutzung der </a:t>
            </a:r>
            <a:r>
              <a:rPr lang="de-DE" sz="1800" b="0" i="1" dirty="0" err="1">
                <a:solidFill>
                  <a:srgbClr val="2190AB"/>
                </a:solidFill>
                <a:cs typeface="Arial" panose="020B0604020202020204" pitchFamily="34" charset="0"/>
              </a:rPr>
              <a:t>PowerPointPräsentation</a:t>
            </a:r>
            <a:r>
              <a:rPr lang="de-DE" sz="1800" b="0" i="1" dirty="0">
                <a:solidFill>
                  <a:srgbClr val="2190AB"/>
                </a:solidFill>
                <a:cs typeface="Arial" panose="020B0604020202020204" pitchFamily="34" charset="0"/>
              </a:rPr>
              <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smtClean="0"/>
          </a:p>
          <a:p>
            <a:pPr>
              <a:spcAft>
                <a:spcPts val="600"/>
              </a:spcAft>
              <a:buClr>
                <a:srgbClr val="2190AB"/>
              </a:buClr>
            </a:pPr>
            <a:r>
              <a:rPr lang="de-DE" sz="1400" dirty="0" smtClean="0"/>
              <a:t>In dieser </a:t>
            </a:r>
            <a:r>
              <a:rPr lang="de-DE" sz="1400" dirty="0" err="1" smtClean="0"/>
              <a:t>PowerPointPräsentation</a:t>
            </a:r>
            <a:r>
              <a:rPr lang="de-DE" sz="1400" dirty="0" smtClean="0"/>
              <a:t> finden sich die wichtigsten Inhalte des Schwerpunktthemas „Klimawandel“ in stark gekürzter Form.</a:t>
            </a:r>
          </a:p>
          <a:p>
            <a:pPr>
              <a:spcAft>
                <a:spcPts val="600"/>
              </a:spcAft>
              <a:buClr>
                <a:srgbClr val="2190AB"/>
              </a:buClr>
            </a:pPr>
            <a:r>
              <a:rPr lang="de-DE" sz="1400" dirty="0" smtClean="0"/>
              <a:t>Um zu den Hintergrundinformationen in den jeweiligen Kapiteln auf der </a:t>
            </a:r>
            <a:r>
              <a:rPr lang="de-DE" sz="1400" dirty="0" err="1" smtClean="0"/>
              <a:t>DemokratieWEBstatt</a:t>
            </a:r>
            <a:r>
              <a:rPr lang="de-DE" sz="1400" dirty="0"/>
              <a:t> </a:t>
            </a:r>
            <a:r>
              <a:rPr lang="de-DE" sz="1400" dirty="0" smtClean="0"/>
              <a:t>zu gelangen, nutzen Sie bitte die Verlinkungen. </a:t>
            </a:r>
          </a:p>
          <a:p>
            <a:pPr lvl="1"/>
            <a:r>
              <a:rPr lang="de-DE" sz="1400" dirty="0"/>
              <a:t>Bsp.</a:t>
            </a:r>
            <a:r>
              <a:rPr lang="de-DE" sz="1400" dirty="0">
                <a:solidFill>
                  <a:srgbClr val="2190AB"/>
                </a:solidFill>
              </a:rPr>
              <a:t> </a:t>
            </a:r>
            <a:r>
              <a:rPr lang="de-AT" sz="1400" dirty="0">
                <a:solidFill>
                  <a:srgbClr val="2190AB"/>
                </a:solidFill>
                <a:hlinkClick r:id="rId4"/>
              </a:rPr>
              <a:t>Zum Kapitel auf </a:t>
            </a:r>
            <a:r>
              <a:rPr lang="de-AT" sz="1400" dirty="0" smtClean="0">
                <a:solidFill>
                  <a:srgbClr val="2190AB"/>
                </a:solidFill>
                <a:hlinkClick r:id="rId4"/>
              </a:rPr>
              <a:t>der </a:t>
            </a:r>
            <a:r>
              <a:rPr lang="de-AT" sz="1400" dirty="0" err="1">
                <a:solidFill>
                  <a:srgbClr val="2190AB"/>
                </a:solidFill>
                <a:hlinkClick r:id="rId4"/>
              </a:rPr>
              <a:t>DemokratieWEBstatt</a:t>
            </a:r>
            <a:endParaRPr lang="de-AT" sz="1400" dirty="0">
              <a:solidFill>
                <a:srgbClr val="2190AB"/>
              </a:solidFill>
            </a:endParaRPr>
          </a:p>
          <a:p>
            <a:pPr lvl="1">
              <a:spcAft>
                <a:spcPts val="600"/>
              </a:spcAft>
              <a:buClr>
                <a:srgbClr val="2190AB"/>
              </a:buClr>
            </a:pPr>
            <a:r>
              <a:rPr lang="de-DE" sz="1400" dirty="0" smtClean="0"/>
              <a:t>Bsp. </a:t>
            </a:r>
            <a:r>
              <a:rPr lang="de-DE" sz="1400" i="1" dirty="0" smtClean="0"/>
              <a:t>(Überschrift) </a:t>
            </a:r>
            <a:r>
              <a:rPr lang="de-DE" sz="1400" dirty="0" smtClean="0">
                <a:solidFill>
                  <a:srgbClr val="2190AB"/>
                </a:solidFill>
                <a:hlinkClick r:id="rId4"/>
              </a:rPr>
              <a:t>Klima und Klimawandel</a:t>
            </a:r>
            <a:endParaRPr lang="de-DE" sz="1400" dirty="0">
              <a:solidFill>
                <a:srgbClr val="2190AB"/>
              </a:solidFill>
            </a:endParaRPr>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902878" y="943583"/>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smtClean="0">
                <a:solidFill>
                  <a:srgbClr val="2190AB"/>
                </a:solidFill>
                <a:latin typeface="+mj-lt"/>
              </a:rPr>
              <a:t>Klima und Klimawandel</a:t>
            </a:r>
          </a:p>
        </p:txBody>
      </p:sp>
      <p:sp>
        <p:nvSpPr>
          <p:cNvPr id="2" name="Textfeld 1"/>
          <p:cNvSpPr txBox="1"/>
          <p:nvPr/>
        </p:nvSpPr>
        <p:spPr>
          <a:xfrm>
            <a:off x="3062928" y="3881573"/>
            <a:ext cx="2298139" cy="246221"/>
          </a:xfrm>
          <a:prstGeom prst="rect">
            <a:avLst/>
          </a:prstGeom>
          <a:noFill/>
        </p:spPr>
        <p:txBody>
          <a:bodyPr wrap="square" rtlCol="0">
            <a:spAutoFit/>
          </a:bodyPr>
          <a:lstStyle/>
          <a:p>
            <a:r>
              <a:rPr lang="de-DE" sz="1000" dirty="0"/>
              <a:t>© </a:t>
            </a:r>
            <a:r>
              <a:rPr lang="de-DE" sz="1000" dirty="0" smtClean="0"/>
              <a:t>Parlamentsdirektion / Franz Stürmer</a:t>
            </a:r>
            <a:endParaRPr lang="de-AT" sz="1000" dirty="0"/>
          </a:p>
        </p:txBody>
      </p:sp>
      <p:sp>
        <p:nvSpPr>
          <p:cNvPr id="3" name="Textfeld 2"/>
          <p:cNvSpPr txBox="1"/>
          <p:nvPr/>
        </p:nvSpPr>
        <p:spPr>
          <a:xfrm>
            <a:off x="2799302" y="4263774"/>
            <a:ext cx="2825393" cy="276999"/>
          </a:xfrm>
          <a:prstGeom prst="rect">
            <a:avLst/>
          </a:prstGeom>
          <a:noFill/>
        </p:spPr>
        <p:txBody>
          <a:bodyPr wrap="square" rtlCol="0">
            <a:spAutoFit/>
          </a:bodyPr>
          <a:lstStyle/>
          <a:p>
            <a:r>
              <a:rPr lang="de-AT" sz="1200" dirty="0" smtClean="0">
                <a:solidFill>
                  <a:srgbClr val="2190AB"/>
                </a:solidFill>
                <a:hlinkClick r:id="rId4"/>
              </a:rPr>
              <a:t>Zum Kapitel auf der </a:t>
            </a:r>
            <a:r>
              <a:rPr lang="de-AT" sz="1200" dirty="0" err="1" smtClean="0">
                <a:solidFill>
                  <a:srgbClr val="2190AB"/>
                </a:solidFill>
                <a:hlinkClick r:id="rId4"/>
              </a:rPr>
              <a:t>DemokratieWEBstatt</a:t>
            </a:r>
            <a:endParaRPr lang="de-AT" sz="1200" dirty="0">
              <a:solidFill>
                <a:srgbClr val="2190AB"/>
              </a:solidFill>
            </a:endParaRPr>
          </a:p>
        </p:txBody>
      </p:sp>
      <p:pic>
        <p:nvPicPr>
          <p:cNvPr id="7" name="Grafi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4691" y="1518514"/>
            <a:ext cx="3320100" cy="2205141"/>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400" dirty="0" smtClean="0">
                <a:solidFill>
                  <a:srgbClr val="2190AB"/>
                </a:solidFill>
                <a:hlinkClick r:id="rId4"/>
              </a:rPr>
              <a:t>Klima und Klimawandel</a:t>
            </a:r>
            <a:endParaRPr lang="de-DE" sz="120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r>
              <a:rPr lang="de-AT" sz="1600" dirty="0" smtClean="0"/>
              <a:t>Regen um Weihnachten, Hitze im Sommer: Das sind Wetterereignisse. </a:t>
            </a:r>
          </a:p>
          <a:p>
            <a:pPr>
              <a:spcAft>
                <a:spcPts val="600"/>
              </a:spcAft>
              <a:buClr>
                <a:srgbClr val="2190AB"/>
              </a:buClr>
            </a:pPr>
            <a:r>
              <a:rPr lang="de-AT" sz="1600" dirty="0" smtClean="0"/>
              <a:t>Wenn </a:t>
            </a:r>
            <a:r>
              <a:rPr lang="de-AT" sz="1600" dirty="0"/>
              <a:t>man über längere Zeit beobachtet, wie warm oder kalt es ist, wieviel es regnet und schneit, wie stark der Wind bläst und wie sich der Luftdruck verändert, kann man etwas über das Klima sagen</a:t>
            </a:r>
            <a:r>
              <a:rPr lang="de-AT" sz="1600" dirty="0" smtClean="0"/>
              <a:t>.</a:t>
            </a:r>
          </a:p>
          <a:p>
            <a:pPr>
              <a:spcAft>
                <a:spcPts val="600"/>
              </a:spcAft>
              <a:buClr>
                <a:srgbClr val="2190AB"/>
              </a:buClr>
            </a:pPr>
            <a:r>
              <a:rPr lang="de-AT" sz="1600" dirty="0"/>
              <a:t>Wenn sich das Klima über einen längeren Zeitraum verändert, spricht man von „Klimawandel</a:t>
            </a:r>
            <a:r>
              <a:rPr lang="de-AT" sz="1600" dirty="0" smtClean="0"/>
              <a:t>“. </a:t>
            </a:r>
          </a:p>
          <a:p>
            <a:pPr>
              <a:spcAft>
                <a:spcPts val="600"/>
              </a:spcAft>
              <a:buClr>
                <a:srgbClr val="2190AB"/>
              </a:buClr>
            </a:pPr>
            <a:r>
              <a:rPr lang="de-AT" sz="1600" dirty="0" smtClean="0"/>
              <a:t>Ein </a:t>
            </a:r>
            <a:r>
              <a:rPr lang="de-AT" sz="1600" dirty="0"/>
              <a:t>Beispiel dafür ist die globale </a:t>
            </a:r>
            <a:r>
              <a:rPr lang="de-AT" sz="1600" dirty="0" smtClean="0"/>
              <a:t>Erderwärmung. </a:t>
            </a:r>
            <a:r>
              <a:rPr lang="de-AT" sz="1600" dirty="0"/>
              <a:t>Das Besondere an der derzeitigen Situation ist, dass die Temperatur so schnell und so stark </a:t>
            </a:r>
            <a:r>
              <a:rPr lang="de-AT" sz="1600" dirty="0" smtClean="0"/>
              <a:t>ansteigt und </a:t>
            </a:r>
            <a:br>
              <a:rPr lang="de-AT" sz="1600" dirty="0" smtClean="0"/>
            </a:br>
            <a:r>
              <a:rPr lang="de-AT" sz="1600" dirty="0" smtClean="0"/>
              <a:t>vor allem, dass der Mensch dafür verantwortlich ist.</a:t>
            </a:r>
          </a:p>
          <a:p>
            <a:endParaRPr lang="de-AT" sz="1600" dirty="0" smtClean="0"/>
          </a:p>
          <a:p>
            <a:endParaRPr lang="de-AT" sz="1600" dirty="0"/>
          </a:p>
          <a:p>
            <a:pPr>
              <a:spcAft>
                <a:spcPts val="600"/>
              </a:spcAft>
              <a:buClr>
                <a:srgbClr val="2190AB"/>
              </a:buClr>
            </a:pPr>
            <a:endParaRPr lang="de-DE" sz="1600" dirty="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Die Ursachen des Klimawandels</a:t>
            </a:r>
            <a:endParaRPr lang="de-DE" sz="1100" dirty="0">
              <a:solidFill>
                <a:srgbClr val="2190AB"/>
              </a:solidFill>
            </a:endParaRPr>
          </a:p>
        </p:txBody>
      </p:sp>
      <p:sp>
        <p:nvSpPr>
          <p:cNvPr id="4" name="Inhaltsplatzhalter 3"/>
          <p:cNvSpPr>
            <a:spLocks noGrp="1"/>
          </p:cNvSpPr>
          <p:nvPr>
            <p:ph idx="1"/>
          </p:nvPr>
        </p:nvSpPr>
        <p:spPr>
          <a:xfrm>
            <a:off x="700390" y="1098000"/>
            <a:ext cx="7795609" cy="2993709"/>
          </a:xfrm>
        </p:spPr>
        <p:txBody>
          <a:bodyPr/>
          <a:lstStyle/>
          <a:p>
            <a:r>
              <a:rPr lang="de-AT" sz="1600" dirty="0" smtClean="0"/>
              <a:t>Der natürliche Treibhauseffekt: Ein Teil der Sonnenenergie wird </a:t>
            </a:r>
            <a:r>
              <a:rPr lang="de-AT" sz="1600" dirty="0"/>
              <a:t>von der Erdoberfläche </a:t>
            </a:r>
            <a:r>
              <a:rPr lang="de-AT" sz="1600" dirty="0" smtClean="0"/>
              <a:t>reflektiert, jedoch nicht </a:t>
            </a:r>
            <a:r>
              <a:rPr lang="de-AT" sz="1600" dirty="0"/>
              <a:t>vollständig in den Weltraum </a:t>
            </a:r>
            <a:r>
              <a:rPr lang="de-AT" sz="1600" dirty="0" smtClean="0"/>
              <a:t>zurückgestrahlt und bleibt in der Erdatmosphäre. </a:t>
            </a:r>
            <a:r>
              <a:rPr lang="de-AT" sz="1600" dirty="0"/>
              <a:t>Der Grund dafür sind Treibhausgase wie Kohlendioxid und </a:t>
            </a:r>
            <a:r>
              <a:rPr lang="de-AT" sz="1600" dirty="0" smtClean="0"/>
              <a:t>Methan.</a:t>
            </a:r>
          </a:p>
          <a:p>
            <a:r>
              <a:rPr lang="de-AT" sz="1600" dirty="0" smtClean="0"/>
              <a:t>Die Treibhausgase sind dabei </a:t>
            </a:r>
            <a:r>
              <a:rPr lang="de-AT" sz="1600" dirty="0"/>
              <a:t>wie die Glasscheiben eines </a:t>
            </a:r>
            <a:r>
              <a:rPr lang="de-AT" sz="1600" dirty="0" smtClean="0"/>
              <a:t>Gewächshauses, die Wärme hineinlassen </a:t>
            </a:r>
            <a:r>
              <a:rPr lang="de-AT" sz="1600" dirty="0"/>
              <a:t>und </a:t>
            </a:r>
            <a:r>
              <a:rPr lang="de-AT" sz="1600" dirty="0" smtClean="0"/>
              <a:t>einen </a:t>
            </a:r>
            <a:r>
              <a:rPr lang="de-AT" sz="1600" dirty="0"/>
              <a:t>Teil der Wärmestrahlen innerhalb der Erdatmosphäre „</a:t>
            </a:r>
            <a:r>
              <a:rPr lang="de-AT" sz="1600" dirty="0" smtClean="0"/>
              <a:t>festhalten“.</a:t>
            </a:r>
          </a:p>
          <a:p>
            <a:r>
              <a:rPr lang="de-AT" sz="1600" dirty="0"/>
              <a:t>Aufgrund </a:t>
            </a:r>
            <a:r>
              <a:rPr lang="de-AT" sz="1600" dirty="0" smtClean="0"/>
              <a:t>dieses </a:t>
            </a:r>
            <a:r>
              <a:rPr lang="de-AT" sz="1600" dirty="0"/>
              <a:t>natürlichen </a:t>
            </a:r>
            <a:r>
              <a:rPr lang="de-AT" sz="1600" dirty="0" smtClean="0"/>
              <a:t>Treibhauseffektes </a:t>
            </a:r>
            <a:r>
              <a:rPr lang="de-AT" sz="1600" dirty="0"/>
              <a:t>ist Leben auf der Erde überhaupt möglich. </a:t>
            </a:r>
            <a:endParaRPr lang="de-AT" sz="1600" dirty="0" smtClean="0"/>
          </a:p>
          <a:p>
            <a:r>
              <a:rPr lang="de-AT" sz="1600" dirty="0"/>
              <a:t>In den letzten Jahrtausenden hat sich das Klima auf der Erde immer wieder </a:t>
            </a:r>
            <a:r>
              <a:rPr lang="de-AT" sz="1600" dirty="0" smtClean="0"/>
              <a:t>verändert. </a:t>
            </a:r>
            <a:r>
              <a:rPr lang="de-AT" sz="1600" dirty="0"/>
              <a:t>Seit Beginn der Industrialisierung im 18. Jahrhundert steigt die Temperatur auf der Erde wieder an. </a:t>
            </a:r>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
        <p:nvSpPr>
          <p:cNvPr id="6" name="Inhaltsplatzhalter 3"/>
          <p:cNvSpPr txBox="1">
            <a:spLocks/>
          </p:cNvSpPr>
          <p:nvPr/>
        </p:nvSpPr>
        <p:spPr>
          <a:xfrm>
            <a:off x="541505" y="3304958"/>
            <a:ext cx="7795609" cy="1184264"/>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AT" sz="1600" dirty="0" smtClean="0"/>
          </a:p>
        </p:txBody>
      </p:sp>
    </p:spTree>
    <p:extLst>
      <p:ext uri="{BB962C8B-B14F-4D97-AF65-F5344CB8AC3E}">
        <p14:creationId xmlns:p14="http://schemas.microsoft.com/office/powerpoint/2010/main" val="3369082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Ursachen für die Verstärkung des Treibhauseffekts </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r>
              <a:rPr lang="de-AT" sz="1600" dirty="0"/>
              <a:t>Verbrennung fossiler </a:t>
            </a:r>
            <a:r>
              <a:rPr lang="de-AT" sz="1600" dirty="0" smtClean="0"/>
              <a:t>Energieträger</a:t>
            </a:r>
          </a:p>
          <a:p>
            <a:pPr lvl="1"/>
            <a:r>
              <a:rPr lang="de-AT" sz="1600" dirty="0" smtClean="0"/>
              <a:t>Der </a:t>
            </a:r>
            <a:r>
              <a:rPr lang="de-AT" sz="1600" dirty="0"/>
              <a:t>Energiebedarf der Menschen und ihre Mobilität </a:t>
            </a:r>
            <a:r>
              <a:rPr lang="de-AT" sz="1600" dirty="0" smtClean="0"/>
              <a:t>steigen weltweit. Um Energie </a:t>
            </a:r>
            <a:r>
              <a:rPr lang="de-AT" sz="1600" dirty="0"/>
              <a:t>zu erzeugen, werden fossile Energieträger wie Erdöl, Kohle oder Erdgas </a:t>
            </a:r>
            <a:r>
              <a:rPr lang="de-AT" sz="1600" dirty="0" smtClean="0"/>
              <a:t>verbrannt</a:t>
            </a:r>
            <a:r>
              <a:rPr lang="de-AT" sz="1600" dirty="0"/>
              <a:t>. </a:t>
            </a:r>
            <a:endParaRPr lang="de-AT" sz="1600" dirty="0" smtClean="0"/>
          </a:p>
          <a:p>
            <a:pPr lvl="1"/>
            <a:r>
              <a:rPr lang="de-AT" sz="1600" dirty="0"/>
              <a:t>Dabei entsteht das Treibhausgas </a:t>
            </a:r>
            <a:r>
              <a:rPr lang="de-AT" sz="1600" dirty="0" smtClean="0"/>
              <a:t>Kohlendioxid.</a:t>
            </a:r>
            <a:br>
              <a:rPr lang="de-AT" sz="1600" dirty="0" smtClean="0"/>
            </a:br>
            <a:endParaRPr lang="de-AT" sz="1600" dirty="0" smtClean="0"/>
          </a:p>
          <a:p>
            <a:r>
              <a:rPr lang="de-AT" sz="1600" dirty="0"/>
              <a:t>Abholzung der (Ur)-</a:t>
            </a:r>
            <a:r>
              <a:rPr lang="de-AT" sz="1600" dirty="0" smtClean="0"/>
              <a:t>Wälder</a:t>
            </a:r>
          </a:p>
          <a:p>
            <a:pPr lvl="1"/>
            <a:r>
              <a:rPr lang="de-AT" sz="1600" dirty="0"/>
              <a:t>Wälder, Urwälder und Böden nehmen Kohlendioxid aus der Luft auf.</a:t>
            </a:r>
          </a:p>
          <a:p>
            <a:pPr lvl="1"/>
            <a:r>
              <a:rPr lang="de-AT" sz="1600" dirty="0"/>
              <a:t>Wenn Teile des </a:t>
            </a:r>
            <a:r>
              <a:rPr lang="de-AT" sz="1600" dirty="0" smtClean="0"/>
              <a:t>Urwalds </a:t>
            </a:r>
            <a:r>
              <a:rPr lang="de-AT" sz="1600" dirty="0"/>
              <a:t>verbrannt werden, wird das von den Bäumen gespeicherte Kohlendioxid wieder </a:t>
            </a:r>
            <a:r>
              <a:rPr lang="de-AT" sz="1600" dirty="0" smtClean="0"/>
              <a:t>freigesetzt.</a:t>
            </a:r>
          </a:p>
          <a:p>
            <a:pPr marL="288000" lvl="1" indent="-288000">
              <a:lnSpc>
                <a:spcPts val="2600"/>
              </a:lnSpc>
              <a:buClr>
                <a:schemeClr val="tx2"/>
              </a:buClr>
              <a:buSzTx/>
              <a:buFont typeface="Arial"/>
              <a:buChar char="•"/>
            </a:pPr>
            <a:endParaRPr lang="de-AT" sz="1600" dirty="0" smtClean="0"/>
          </a:p>
          <a:p>
            <a:endParaRPr lang="de-AT" sz="1600" dirty="0"/>
          </a:p>
          <a:p>
            <a:endParaRPr lang="de-AT" sz="1600" dirty="0"/>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2313179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smtClean="0">
                <a:solidFill>
                  <a:srgbClr val="2190AB"/>
                </a:solidFill>
                <a:hlinkClick r:id="rId4"/>
              </a:rPr>
              <a:t>Ursachen für die Verstärkung des Treibhauseffekts (II)</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288000" lvl="1" indent="-288000">
              <a:lnSpc>
                <a:spcPts val="2600"/>
              </a:lnSpc>
              <a:buClr>
                <a:schemeClr val="tx2"/>
              </a:buClr>
              <a:buSzTx/>
              <a:buFont typeface="Arial"/>
              <a:buChar char="•"/>
            </a:pPr>
            <a:r>
              <a:rPr lang="de-AT" sz="1600" dirty="0"/>
              <a:t>Massentierhaltung</a:t>
            </a:r>
          </a:p>
          <a:p>
            <a:pPr lvl="1"/>
            <a:r>
              <a:rPr lang="de-AT" sz="1600" dirty="0"/>
              <a:t>Kühe und Schweine stoßen </a:t>
            </a:r>
            <a:r>
              <a:rPr lang="de-AT" sz="1600" dirty="0" smtClean="0"/>
              <a:t>das </a:t>
            </a:r>
            <a:r>
              <a:rPr lang="de-AT" sz="1600" dirty="0"/>
              <a:t>Treibhausgas Methan </a:t>
            </a:r>
            <a:r>
              <a:rPr lang="de-AT" sz="1600" dirty="0" smtClean="0"/>
              <a:t>aus.</a:t>
            </a:r>
          </a:p>
          <a:p>
            <a:pPr lvl="1"/>
            <a:r>
              <a:rPr lang="de-AT" sz="1600" dirty="0" smtClean="0"/>
              <a:t>Urwälder werden gerodet</a:t>
            </a:r>
            <a:r>
              <a:rPr lang="de-AT" sz="1600" dirty="0"/>
              <a:t>, um Platz für die Viehzucht zu schaffen. </a:t>
            </a:r>
            <a:r>
              <a:rPr lang="de-AT" sz="1600" dirty="0" smtClean="0"/>
              <a:t/>
            </a:r>
            <a:br>
              <a:rPr lang="de-AT" sz="1600" dirty="0" smtClean="0"/>
            </a:br>
            <a:endParaRPr lang="de-AT" sz="1600" dirty="0" smtClean="0"/>
          </a:p>
          <a:p>
            <a:r>
              <a:rPr lang="de-AT" sz="1600" dirty="0"/>
              <a:t>Bei der Verbrennung fossiler Energieträger, der Abholzung der Wälder und der Massentierhaltung werden große Mengen Kohlendioxid und Methan freigesetzt. </a:t>
            </a:r>
            <a:endParaRPr lang="de-AT" sz="1600" dirty="0" smtClean="0"/>
          </a:p>
          <a:p>
            <a:r>
              <a:rPr lang="de-AT" sz="1600" dirty="0" smtClean="0"/>
              <a:t>Die </a:t>
            </a:r>
            <a:r>
              <a:rPr lang="de-AT" sz="1600" dirty="0"/>
              <a:t>Konzentration dieser Treibhausgase in der Erdatmosphäre nimmt </a:t>
            </a:r>
            <a:r>
              <a:rPr lang="de-AT" sz="1600" dirty="0" smtClean="0"/>
              <a:t>zu, die </a:t>
            </a:r>
            <a:r>
              <a:rPr lang="de-AT" sz="1600" dirty="0"/>
              <a:t>Glasscheiben </a:t>
            </a:r>
            <a:r>
              <a:rPr lang="de-AT" sz="1600" dirty="0" smtClean="0"/>
              <a:t>im „Gewächshaus Erde“ werden </a:t>
            </a:r>
            <a:r>
              <a:rPr lang="de-AT" sz="1600" dirty="0"/>
              <a:t>also immer dicker und </a:t>
            </a:r>
            <a:r>
              <a:rPr lang="de-AT" sz="1600" dirty="0" smtClean="0"/>
              <a:t>undurchlässiger, es wird</a:t>
            </a:r>
            <a:br>
              <a:rPr lang="de-AT" sz="1600" dirty="0" smtClean="0"/>
            </a:br>
            <a:r>
              <a:rPr lang="de-AT" sz="1600" dirty="0" smtClean="0"/>
              <a:t>auf der Erde wärmer und wärmer. </a:t>
            </a:r>
          </a:p>
          <a:p>
            <a:endParaRPr lang="de-AT" sz="1600" dirty="0"/>
          </a:p>
          <a:p>
            <a:endParaRPr lang="de-AT" sz="1600" dirty="0"/>
          </a:p>
          <a:p>
            <a:endParaRPr lang="de-AT" sz="1600" dirty="0" smtClean="0"/>
          </a:p>
        </p:txBody>
      </p:sp>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6"/>
              </a:rPr>
              <a:t>www.demokratiewebstatt.at</a:t>
            </a:r>
            <a:endParaRPr lang="de-DE" sz="1200" dirty="0"/>
          </a:p>
        </p:txBody>
      </p:sp>
    </p:spTree>
    <p:extLst>
      <p:ext uri="{BB962C8B-B14F-4D97-AF65-F5344CB8AC3E}">
        <p14:creationId xmlns:p14="http://schemas.microsoft.com/office/powerpoint/2010/main" val="3698608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48000" y="578364"/>
            <a:ext cx="7128000" cy="612000"/>
          </a:xfrm>
        </p:spPr>
        <p:txBody>
          <a:bodyPr/>
          <a:lstStyle/>
          <a:p>
            <a:r>
              <a:rPr lang="de-DE" sz="2000" dirty="0" smtClean="0">
                <a:solidFill>
                  <a:srgbClr val="2190AB"/>
                </a:solidFill>
                <a:hlinkClick r:id="rId3"/>
              </a:rPr>
              <a:t>Die Folgen des Klimawandels</a:t>
            </a:r>
            <a:endParaRPr lang="de-DE" sz="1100" dirty="0">
              <a:solidFill>
                <a:srgbClr val="2190AB"/>
              </a:solidFill>
            </a:endParaRPr>
          </a:p>
        </p:txBody>
      </p:sp>
      <p:sp>
        <p:nvSpPr>
          <p:cNvPr id="4" name="Inhaltsplatzhalter 3"/>
          <p:cNvSpPr>
            <a:spLocks noGrp="1"/>
          </p:cNvSpPr>
          <p:nvPr>
            <p:ph idx="1"/>
          </p:nvPr>
        </p:nvSpPr>
        <p:spPr>
          <a:xfrm>
            <a:off x="648000" y="1098000"/>
            <a:ext cx="7848000" cy="3078866"/>
          </a:xfrm>
        </p:spPr>
        <p:txBody>
          <a:bodyPr/>
          <a:lstStyle/>
          <a:p>
            <a:pPr marL="288000" lvl="1" indent="-288000">
              <a:lnSpc>
                <a:spcPts val="2600"/>
              </a:lnSpc>
              <a:buClr>
                <a:schemeClr val="tx2"/>
              </a:buClr>
              <a:buSzTx/>
              <a:buFont typeface="Arial"/>
              <a:buChar char="•"/>
            </a:pPr>
            <a:r>
              <a:rPr lang="de-AT" sz="1600" dirty="0"/>
              <a:t>Innerhalb der letzten </a:t>
            </a:r>
            <a:r>
              <a:rPr lang="de-AT" sz="1600" dirty="0" smtClean="0"/>
              <a:t>100 Jahre </a:t>
            </a:r>
            <a:r>
              <a:rPr lang="de-AT" sz="1600" dirty="0"/>
              <a:t>ist die Temperatur auf der Erde um 0,8 Grad Celsius gestiegen. </a:t>
            </a:r>
            <a:endParaRPr lang="de-AT" sz="1600" dirty="0" smtClean="0"/>
          </a:p>
          <a:p>
            <a:pPr marL="288000" lvl="1" indent="-288000">
              <a:lnSpc>
                <a:spcPts val="2600"/>
              </a:lnSpc>
              <a:buClr>
                <a:schemeClr val="tx2"/>
              </a:buClr>
              <a:buSzTx/>
              <a:buFont typeface="Arial"/>
              <a:buChar char="•"/>
            </a:pPr>
            <a:r>
              <a:rPr lang="de-AT" sz="1600" dirty="0" smtClean="0"/>
              <a:t>Bis </a:t>
            </a:r>
            <a:r>
              <a:rPr lang="de-AT" sz="1600" dirty="0"/>
              <a:t>zum Jahr 2100 </a:t>
            </a:r>
            <a:r>
              <a:rPr lang="de-AT" sz="1600" dirty="0" smtClean="0"/>
              <a:t>könnte die Temperatur auf der Erde um bis </a:t>
            </a:r>
            <a:r>
              <a:rPr lang="de-AT" sz="1600" dirty="0"/>
              <a:t>zu 6 Grad </a:t>
            </a:r>
            <a:r>
              <a:rPr lang="de-AT" sz="1600" dirty="0" smtClean="0"/>
              <a:t>gegenüber dem vorindustriellen Zeitalter ansteigen. </a:t>
            </a:r>
          </a:p>
          <a:p>
            <a:pPr marL="288000" lvl="1" indent="-288000">
              <a:lnSpc>
                <a:spcPts val="2600"/>
              </a:lnSpc>
              <a:buClr>
                <a:schemeClr val="tx2"/>
              </a:buClr>
              <a:buSzTx/>
              <a:buFont typeface="Arial"/>
              <a:buChar char="•"/>
            </a:pPr>
            <a:r>
              <a:rPr lang="de-AT" sz="1600" dirty="0"/>
              <a:t>Dann wäre ein Leben für Menschen in manchen Teilen der Erde nicht mehr möglich, </a:t>
            </a:r>
            <a:r>
              <a:rPr lang="de-AT" sz="1600" dirty="0" smtClean="0"/>
              <a:t/>
            </a:r>
            <a:br>
              <a:rPr lang="de-AT" sz="1600" dirty="0" smtClean="0"/>
            </a:br>
            <a:r>
              <a:rPr lang="de-AT" sz="1600" dirty="0" smtClean="0"/>
              <a:t>immer </a:t>
            </a:r>
            <a:r>
              <a:rPr lang="de-AT" sz="1600" dirty="0"/>
              <a:t>mehr Pflanzen- und Tierarten würden </a:t>
            </a:r>
            <a:r>
              <a:rPr lang="de-AT" sz="1600" dirty="0" smtClean="0"/>
              <a:t>aussterben.</a:t>
            </a:r>
          </a:p>
          <a:p>
            <a:pPr marL="288000" lvl="1" indent="-288000">
              <a:lnSpc>
                <a:spcPts val="2600"/>
              </a:lnSpc>
              <a:buClr>
                <a:schemeClr val="tx2"/>
              </a:buClr>
              <a:buSzTx/>
              <a:buFont typeface="Arial"/>
              <a:buChar char="•"/>
            </a:pPr>
            <a:r>
              <a:rPr lang="de-AT" sz="1600" dirty="0"/>
              <a:t>Küstengebiete würden überflutet werden, Hungersnöte und Wasserknappheit würden stark ansteigen. </a:t>
            </a:r>
            <a:endParaRPr lang="de-AT" sz="1600" dirty="0" smtClean="0"/>
          </a:p>
          <a:p>
            <a:pPr marL="288000" lvl="1" indent="-288000">
              <a:lnSpc>
                <a:spcPts val="2600"/>
              </a:lnSpc>
              <a:buClr>
                <a:schemeClr val="tx2"/>
              </a:buClr>
              <a:buSzTx/>
              <a:buFont typeface="Arial"/>
              <a:buChar char="•"/>
            </a:pPr>
            <a:r>
              <a:rPr lang="de-AT" sz="1600" dirty="0" smtClean="0"/>
              <a:t>Hunderte </a:t>
            </a:r>
            <a:r>
              <a:rPr lang="de-AT" sz="1600" dirty="0"/>
              <a:t>Millionen Menschen wären direkt von den Auswirkungen </a:t>
            </a:r>
            <a:r>
              <a:rPr lang="de-AT" sz="1600" dirty="0" smtClean="0"/>
              <a:t/>
            </a:r>
            <a:br>
              <a:rPr lang="de-AT" sz="1600" dirty="0" smtClean="0"/>
            </a:br>
            <a:r>
              <a:rPr lang="de-AT" sz="1600" dirty="0" smtClean="0"/>
              <a:t>betroffen</a:t>
            </a:r>
            <a:r>
              <a:rPr lang="de-AT" sz="1600" dirty="0"/>
              <a:t>. </a:t>
            </a:r>
          </a:p>
          <a:p>
            <a:pPr marL="288000" lvl="1" indent="-288000">
              <a:lnSpc>
                <a:spcPts val="2600"/>
              </a:lnSpc>
              <a:buClr>
                <a:schemeClr val="tx2"/>
              </a:buClr>
              <a:buSzTx/>
              <a:buFont typeface="Arial"/>
              <a:buChar char="•"/>
            </a:pPr>
            <a:endParaRPr lang="de-AT" sz="1600" dirty="0"/>
          </a:p>
          <a:p>
            <a:pPr marL="288000" lvl="1" indent="-288000">
              <a:lnSpc>
                <a:spcPts val="2600"/>
              </a:lnSpc>
              <a:buClr>
                <a:schemeClr val="tx2"/>
              </a:buClr>
              <a:buSzTx/>
              <a:buFont typeface="Arial"/>
              <a:buChar char="•"/>
            </a:pPr>
            <a:endParaRPr lang="de-AT" sz="1600" dirty="0" smtClean="0"/>
          </a:p>
          <a:p>
            <a:endParaRPr lang="de-AT" sz="1600" dirty="0"/>
          </a:p>
          <a:p>
            <a:endParaRPr lang="de-AT" sz="1600" dirty="0"/>
          </a:p>
          <a:p>
            <a:endParaRPr lang="de-AT" sz="1600" dirty="0" smtClean="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smtClean="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27019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1730</Words>
  <Application>Microsoft Office PowerPoint</Application>
  <PresentationFormat>Bildschirmpräsentation (16:9)</PresentationFormat>
  <Paragraphs>183</Paragraphs>
  <Slides>25</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Klima und Klimawandel</vt:lpstr>
      <vt:lpstr>Die Ursachen des Klimawandels</vt:lpstr>
      <vt:lpstr>Ursachen für die Verstärkung des Treibhauseffekts </vt:lpstr>
      <vt:lpstr>Ursachen für die Verstärkung des Treibhauseffekts (II)</vt:lpstr>
      <vt:lpstr>Die Folgen des Klimawandels</vt:lpstr>
      <vt:lpstr>Die Folgen des Klimawandels (II)</vt:lpstr>
      <vt:lpstr>Die Folgen des Klimawandels (III)</vt:lpstr>
      <vt:lpstr>PowerPoint-Präsentation</vt:lpstr>
      <vt:lpstr>Klimaschutz und Klimapolitik</vt:lpstr>
      <vt:lpstr>Die UN-Klimarahmenkonvention</vt:lpstr>
      <vt:lpstr>Kyoto-Protokoll und Pariser Klimaschutzabkommen</vt:lpstr>
      <vt:lpstr>Pariser Klimaschutzabkommen und die EU-Klimapolitik</vt:lpstr>
      <vt:lpstr>Nachgefragt: Was bedeutet „klimaneutral“?</vt:lpstr>
      <vt:lpstr>Timeline zur Entwicklung im Bereich Klimaschutz/Klimapolitik Klimaschutz/Klimapolitik</vt:lpstr>
      <vt:lpstr>PowerPoint-Präsentation</vt:lpstr>
      <vt:lpstr>Mitmachen beim Klimaschutz</vt:lpstr>
      <vt:lpstr>Lebensmittel</vt:lpstr>
      <vt:lpstr>Konsum</vt:lpstr>
      <vt:lpstr>Energie  </vt:lpstr>
      <vt:lpstr>Mobilität</vt:lpstr>
      <vt:lpstr>Diskussionsfragen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Harald Prosch</cp:lastModifiedBy>
  <cp:revision>230</cp:revision>
  <dcterms:created xsi:type="dcterms:W3CDTF">2019-11-13T13:23:08Z</dcterms:created>
  <dcterms:modified xsi:type="dcterms:W3CDTF">2020-07-02T10:02:13Z</dcterms:modified>
</cp:coreProperties>
</file>