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4" r:id="rId2"/>
    <p:sldId id="258" r:id="rId3"/>
    <p:sldId id="276" r:id="rId4"/>
    <p:sldId id="273" r:id="rId5"/>
    <p:sldId id="311" r:id="rId6"/>
    <p:sldId id="309" r:id="rId7"/>
    <p:sldId id="335" r:id="rId8"/>
    <p:sldId id="316" r:id="rId9"/>
    <p:sldId id="313" r:id="rId10"/>
    <p:sldId id="321" r:id="rId11"/>
    <p:sldId id="336" r:id="rId12"/>
    <p:sldId id="338" r:id="rId13"/>
    <p:sldId id="297" r:id="rId14"/>
    <p:sldId id="322" r:id="rId15"/>
    <p:sldId id="324" r:id="rId16"/>
    <p:sldId id="337" r:id="rId17"/>
    <p:sldId id="278" r:id="rId18"/>
    <p:sldId id="329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0AB"/>
    <a:srgbClr val="4A828F"/>
    <a:srgbClr val="0091B2"/>
    <a:srgbClr val="3F8493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218" d="100"/>
          <a:sy n="218" d="100"/>
        </p:scale>
        <p:origin x="414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15.06.2021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15.06.2021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7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48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7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06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Mehr dazu findest du im Kapitel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sport/was-hat-sport-mit-politik-zu-tu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was-hat-sport-mit-politik-zu-tun/fussball-und-politi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was-hat-sport-mit-politik-zu-tun/olympische-spie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9.jpg"/><Relationship Id="rId4" Type="http://schemas.openxmlformats.org/officeDocument/2006/relationships/hyperlink" Target="https://www.demokratiewebstatt.at/thema/lebensbereiche/thema-politik-und-sport/was-hat-sport-mit-politik-zu-tun/fair-play-im-spo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was-hat-sport-mit-politik-zu-tun/fair-play-im-spo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was-hat-sport-mit-politik-zu-tun/fair-play-im-sport/default-tit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was-hat-sport-mit-politik-zu-tun/fair-play-im-sport/behindertenspor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jpg"/><Relationship Id="rId4" Type="http://schemas.openxmlformats.org/officeDocument/2006/relationships/hyperlink" Target="https://www.demokratiewebstatt.at/thema/lebensbereiche/thema-politik-und-sport/es-lebe-der-spor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es-lebe-der-spor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was-hat-sport-mit-politik-zu-tun/fair-play-im-sport/frauen-im-sport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sport/sport-hat-viele-gesich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lebensbereiche/thema-politik-und-sport/sport-hat-viele-gesich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demokratiewebstatt.at/thema/lebensbereiche/thema-ernaehrung/was-wir-essen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sport/sport-hat-viele-gesicht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sport/sport-hat-viele-gesicht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sport-hat-viele-gesicht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politik-und-sport/was-hat-sport-mit-politik-zu-tu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politik-und-sport/was-hat-sport-mit-politik-zu-tu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Politik und Sport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er</a:t>
            </a:r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solidFill>
                  <a:srgbClr val="2190AB"/>
                </a:solidFill>
              </a:rPr>
              <a:t>Sport </a:t>
            </a:r>
            <a:r>
              <a:rPr lang="de-DE" sz="2000" dirty="0">
                <a:solidFill>
                  <a:srgbClr val="2190AB"/>
                </a:solidFill>
              </a:rPr>
              <a:t>verbindet Menschen, hält uns fit und gesund</a:t>
            </a:r>
          </a:p>
          <a:p>
            <a:pPr algn="ctr"/>
            <a:r>
              <a:rPr lang="de-AT" sz="2000" dirty="0" smtClean="0">
                <a:solidFill>
                  <a:srgbClr val="2190AB"/>
                </a:solidFill>
              </a:rPr>
              <a:t> </a:t>
            </a:r>
            <a:endParaRPr lang="de-DE" sz="14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3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Die Politik und sportliche Großereignisse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800" dirty="0" smtClean="0"/>
              <a:t>Immer </a:t>
            </a:r>
            <a:r>
              <a:rPr lang="de-AT" sz="1800" dirty="0"/>
              <a:t>wieder versuchen </a:t>
            </a:r>
            <a:r>
              <a:rPr lang="de-AT" sz="1800" dirty="0" err="1"/>
              <a:t>PolitikerInnen</a:t>
            </a:r>
            <a:r>
              <a:rPr lang="de-AT" sz="1800" dirty="0"/>
              <a:t>, </a:t>
            </a:r>
            <a:r>
              <a:rPr lang="de-AT" sz="1800" dirty="0" smtClean="0"/>
              <a:t>durch diese Großereignisse ihre </a:t>
            </a:r>
            <a:r>
              <a:rPr lang="de-AT" sz="1800" dirty="0"/>
              <a:t>eigene Beliebtheit </a:t>
            </a:r>
            <a:r>
              <a:rPr lang="de-AT" sz="1800" dirty="0" smtClean="0"/>
              <a:t>zu steigern </a:t>
            </a:r>
            <a:r>
              <a:rPr lang="de-AT" sz="1800" dirty="0"/>
              <a:t>oder von unangenehmen Themen </a:t>
            </a:r>
            <a:r>
              <a:rPr lang="de-AT" sz="1800" dirty="0" smtClean="0"/>
              <a:t>ablenken.</a:t>
            </a:r>
          </a:p>
          <a:p>
            <a:r>
              <a:rPr lang="de-AT" sz="1800" dirty="0"/>
              <a:t>Aktuelle </a:t>
            </a:r>
            <a:r>
              <a:rPr lang="de-AT" sz="1800" dirty="0" smtClean="0"/>
              <a:t>Beispiele: Olympischen </a:t>
            </a:r>
            <a:r>
              <a:rPr lang="de-AT" sz="1800" dirty="0"/>
              <a:t>Sommerspiele 2022 in </a:t>
            </a:r>
            <a:r>
              <a:rPr lang="de-AT" sz="1800" dirty="0" smtClean="0"/>
              <a:t>Peking, Fußball-WM </a:t>
            </a:r>
            <a:r>
              <a:rPr lang="de-AT" sz="1800" dirty="0"/>
              <a:t>2022 in Katar. </a:t>
            </a:r>
            <a:endParaRPr lang="de-AT" sz="1800" dirty="0" smtClean="0"/>
          </a:p>
          <a:p>
            <a:r>
              <a:rPr lang="de-AT" sz="1800" dirty="0" smtClean="0"/>
              <a:t>Sport kann aber auch </a:t>
            </a:r>
            <a:r>
              <a:rPr lang="de-AT" sz="1800" dirty="0"/>
              <a:t>dazu beitragen, dass sich die Menschen ihrer Nation zugehörig(er) fühlen und sich das Gemeinschaftsgefühl </a:t>
            </a:r>
            <a:r>
              <a:rPr lang="de-AT" sz="1800" dirty="0" smtClean="0"/>
              <a:t>verstärkt, z.B. in Österreich nach 1955 </a:t>
            </a:r>
            <a:r>
              <a:rPr lang="de-AT" sz="1800" dirty="0"/>
              <a:t>durch die Erfolge österreichischer </a:t>
            </a:r>
            <a:r>
              <a:rPr lang="de-AT" sz="1800" dirty="0" smtClean="0"/>
              <a:t>Ski-</a:t>
            </a:r>
            <a:br>
              <a:rPr lang="de-AT" sz="1800" dirty="0" smtClean="0"/>
            </a:br>
            <a:r>
              <a:rPr lang="de-AT" sz="1800" dirty="0" err="1" smtClean="0"/>
              <a:t>FahrerInnen</a:t>
            </a:r>
            <a:r>
              <a:rPr lang="de-AT" sz="1800" dirty="0" smtClean="0"/>
              <a:t> </a:t>
            </a:r>
            <a:r>
              <a:rPr lang="de-AT" sz="1800" dirty="0"/>
              <a:t>bei Olympischen Spielen. </a:t>
            </a:r>
            <a:endParaRPr lang="de-AT" sz="1800" dirty="0" smtClean="0"/>
          </a:p>
          <a:p>
            <a:r>
              <a:rPr lang="de-AT" sz="1800" dirty="0" smtClean="0"/>
              <a:t>Internationales Beispiel: Rugby-WM 1995 in Südafrika und der</a:t>
            </a:r>
            <a:br>
              <a:rPr lang="de-AT" sz="1800" dirty="0" smtClean="0"/>
            </a:br>
            <a:r>
              <a:rPr lang="de-AT" sz="1800" dirty="0" smtClean="0"/>
              <a:t>Titelgewinn des südafrikanischen Teams.</a:t>
            </a:r>
            <a:endParaRPr lang="de-DE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11867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Fußball und Politik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0685" y="1098000"/>
            <a:ext cx="7848000" cy="3078866"/>
          </a:xfrm>
        </p:spPr>
        <p:txBody>
          <a:bodyPr/>
          <a:lstStyle/>
          <a:p>
            <a:r>
              <a:rPr lang="de-AT" sz="1800" dirty="0" smtClean="0"/>
              <a:t>Fußball wird in der </a:t>
            </a:r>
            <a:r>
              <a:rPr lang="de-AT" sz="1800" dirty="0"/>
              <a:t>Entwicklungszusammenarbeit (EZA</a:t>
            </a:r>
            <a:r>
              <a:rPr lang="de-AT" sz="1800" dirty="0" smtClean="0"/>
              <a:t>) als Methode angewandt, um Respekt und verlorengegangenes Vertrauen zwischen Menschen wieder </a:t>
            </a:r>
            <a:r>
              <a:rPr lang="de-AT" sz="1800" dirty="0" smtClean="0"/>
              <a:t>aufzubauen </a:t>
            </a:r>
            <a:r>
              <a:rPr lang="de-AT" sz="1800" dirty="0" smtClean="0"/>
              <a:t>(Bsp.: </a:t>
            </a:r>
            <a:r>
              <a:rPr lang="de-AT" sz="1800" dirty="0" err="1" smtClean="0"/>
              <a:t>Südsudan</a:t>
            </a:r>
            <a:r>
              <a:rPr lang="de-AT" sz="1800" dirty="0" smtClean="0"/>
              <a:t>, Kolumbien und Israel</a:t>
            </a:r>
            <a:r>
              <a:rPr lang="de-AT" sz="1800" dirty="0" smtClean="0"/>
              <a:t>).</a:t>
            </a:r>
            <a:endParaRPr lang="de-AT" sz="1800" dirty="0" smtClean="0"/>
          </a:p>
          <a:p>
            <a:r>
              <a:rPr lang="de-AT" sz="1800" dirty="0" smtClean="0"/>
              <a:t>Weil </a:t>
            </a:r>
            <a:r>
              <a:rPr lang="de-AT" sz="1800" dirty="0"/>
              <a:t>Emotionen und Patriotismus </a:t>
            </a:r>
            <a:r>
              <a:rPr lang="de-AT" sz="1800" dirty="0" smtClean="0"/>
              <a:t>im Fußball eine </a:t>
            </a:r>
            <a:r>
              <a:rPr lang="de-AT" sz="1800" dirty="0"/>
              <a:t>große </a:t>
            </a:r>
            <a:r>
              <a:rPr lang="de-AT" sz="1800" dirty="0" smtClean="0"/>
              <a:t>Rolle spielen, kommt </a:t>
            </a:r>
            <a:r>
              <a:rPr lang="de-AT" sz="1800" dirty="0"/>
              <a:t>es immer wieder zu Konflikten, wenn die Fußball-Nationalmannschaften von zwei rivalisierenden </a:t>
            </a:r>
            <a:r>
              <a:rPr lang="de-AT" sz="1800" dirty="0" smtClean="0"/>
              <a:t>Staaten </a:t>
            </a:r>
            <a:r>
              <a:rPr lang="de-AT" sz="1800" dirty="0"/>
              <a:t>gegeneinander antreten. </a:t>
            </a:r>
            <a:endParaRPr lang="de-AT" sz="1800" dirty="0" smtClean="0"/>
          </a:p>
          <a:p>
            <a:r>
              <a:rPr lang="de-AT" sz="1800" dirty="0"/>
              <a:t>Spiele der Nationalmannschaften bei Großereignissen </a:t>
            </a:r>
            <a:r>
              <a:rPr lang="de-AT" sz="1800" dirty="0" smtClean="0"/>
              <a:t>wie Europa- </a:t>
            </a:r>
            <a:r>
              <a:rPr lang="de-AT" sz="1800" dirty="0"/>
              <a:t>oder Weltmeisterschaften sorgen in vielen Ländern für </a:t>
            </a:r>
            <a:r>
              <a:rPr lang="de-AT" sz="1800" dirty="0" smtClean="0"/>
              <a:t>ein Zusammen-</a:t>
            </a:r>
            <a:r>
              <a:rPr lang="de-AT" sz="1800" dirty="0" err="1" smtClean="0"/>
              <a:t>gehörigkeitsgefühl</a:t>
            </a:r>
            <a:r>
              <a:rPr lang="de-AT" sz="1800" dirty="0" smtClean="0"/>
              <a:t>.</a:t>
            </a:r>
          </a:p>
          <a:p>
            <a:r>
              <a:rPr lang="de-AT" sz="1800" dirty="0" smtClean="0"/>
              <a:t>Leider sind im Fußball auch Rassismus und Homophobie verbreitet.</a:t>
            </a:r>
          </a:p>
          <a:p>
            <a:endParaRPr lang="de-AT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5929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979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Olympische Spiele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0685" y="1098000"/>
            <a:ext cx="7848000" cy="3078866"/>
          </a:xfrm>
        </p:spPr>
        <p:txBody>
          <a:bodyPr/>
          <a:lstStyle/>
          <a:p>
            <a:r>
              <a:rPr lang="de-AT" sz="1800" dirty="0" smtClean="0"/>
              <a:t>Die Olympischen Spiele haben </a:t>
            </a:r>
            <a:r>
              <a:rPr lang="de-AT" sz="1800" dirty="0"/>
              <a:t>eine lange Tradition: Erstmals wurden sie vor über 2.500 Jahren in Griechenland ausgetragen. </a:t>
            </a:r>
            <a:endParaRPr lang="de-AT" sz="1800" dirty="0" smtClean="0"/>
          </a:p>
          <a:p>
            <a:r>
              <a:rPr lang="de-AT" sz="1800" dirty="0" smtClean="0"/>
              <a:t>Die ersten Olympischen Spiele der Neuzeit 1896 </a:t>
            </a:r>
            <a:r>
              <a:rPr lang="de-AT" sz="1800" dirty="0"/>
              <a:t>in Athen </a:t>
            </a:r>
            <a:r>
              <a:rPr lang="de-AT" sz="1800" dirty="0" smtClean="0"/>
              <a:t>sollten </a:t>
            </a:r>
            <a:r>
              <a:rPr lang="de-AT" sz="1800" dirty="0"/>
              <a:t>eine friedliche und sportliche Veranstaltung sein, an der alle Völker der Welt teilnehmen</a:t>
            </a:r>
            <a:r>
              <a:rPr lang="de-AT" sz="1800" dirty="0" smtClean="0"/>
              <a:t>.</a:t>
            </a:r>
          </a:p>
          <a:p>
            <a:r>
              <a:rPr lang="de-AT" sz="1800" dirty="0" smtClean="0"/>
              <a:t>Das Motto der Spiele lautet: </a:t>
            </a:r>
            <a:r>
              <a:rPr lang="de-AT" sz="1800" dirty="0"/>
              <a:t>„Dabei sein ist alles!“ </a:t>
            </a:r>
            <a:endParaRPr lang="de-AT" sz="1800" dirty="0" smtClean="0"/>
          </a:p>
          <a:p>
            <a:r>
              <a:rPr lang="de-AT" sz="1800" dirty="0"/>
              <a:t>Bis 1986 durften nur </a:t>
            </a:r>
            <a:r>
              <a:rPr lang="de-AT" sz="1800" dirty="0" err="1"/>
              <a:t>AmateursportlerInnen</a:t>
            </a:r>
            <a:r>
              <a:rPr lang="de-AT" sz="1800" dirty="0"/>
              <a:t> an den Olympischen Spielen </a:t>
            </a:r>
            <a:r>
              <a:rPr lang="de-AT" sz="1800" dirty="0" smtClean="0"/>
              <a:t>teilnehmen, heute sind es fast nur mehr </a:t>
            </a:r>
            <a:r>
              <a:rPr lang="de-AT" sz="1800" dirty="0" err="1" smtClean="0"/>
              <a:t>ProfisportlerInnen</a:t>
            </a:r>
            <a:r>
              <a:rPr lang="de-AT" sz="1800" dirty="0" smtClean="0"/>
              <a:t>.</a:t>
            </a:r>
          </a:p>
          <a:p>
            <a:r>
              <a:rPr lang="de-AT" sz="1800" dirty="0"/>
              <a:t>Heute werden im Abstand von zwei Jahren abwechselnd Sommer- und Winterspiele </a:t>
            </a:r>
            <a:r>
              <a:rPr lang="de-AT" sz="1800" dirty="0" smtClean="0"/>
              <a:t>abgehalten, die nächsten Spiele folgen 2021 in Tokyo.</a:t>
            </a:r>
          </a:p>
          <a:p>
            <a:endParaRPr lang="de-DE" dirty="0"/>
          </a:p>
          <a:p>
            <a:endParaRPr lang="de-AT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5929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643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1058" y="950638"/>
            <a:ext cx="3807269" cy="612000"/>
          </a:xfrm>
        </p:spPr>
        <p:txBody>
          <a:bodyPr/>
          <a:lstStyle/>
          <a:p>
            <a:pPr algn="ctr" hangingPunct="0"/>
            <a:r>
              <a:rPr lang="de-AT" sz="2800" dirty="0" err="1" smtClean="0">
                <a:solidFill>
                  <a:srgbClr val="2190AB"/>
                </a:solidFill>
              </a:rPr>
              <a:t>FairPlay</a:t>
            </a:r>
            <a:r>
              <a:rPr lang="de-AT" sz="2800" dirty="0" smtClean="0">
                <a:solidFill>
                  <a:srgbClr val="2190AB"/>
                </a:solidFill>
              </a:rPr>
              <a:t> im Sport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49924" y="4178591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0929" y="3526254"/>
            <a:ext cx="234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© </a:t>
            </a:r>
            <a:r>
              <a:rPr lang="pl-PL" sz="1000" dirty="0" smtClean="0"/>
              <a:t>Clipdealer</a:t>
            </a:r>
            <a:r>
              <a:rPr lang="de-DE" sz="1000" dirty="0" smtClean="0"/>
              <a:t> / </a:t>
            </a:r>
            <a:r>
              <a:rPr lang="pl-PL" sz="1000" dirty="0"/>
              <a:t>ostill </a:t>
            </a:r>
            <a:endParaRPr lang="de-AT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28" y="1715288"/>
            <a:ext cx="2089062" cy="15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78364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FairPlay im Sport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r>
              <a:rPr lang="de-AT" sz="1800" dirty="0" smtClean="0"/>
              <a:t>Im </a:t>
            </a:r>
            <a:r>
              <a:rPr lang="de-AT" sz="1800" dirty="0"/>
              <a:t>Sport gibt es klare </a:t>
            </a:r>
            <a:r>
              <a:rPr lang="de-AT" sz="1800" dirty="0" smtClean="0"/>
              <a:t>Regeln, die eingehalten werden müssen – auch wenn es nicht immer leicht fällt.</a:t>
            </a:r>
          </a:p>
          <a:p>
            <a:r>
              <a:rPr lang="de-AT" sz="1800" dirty="0" err="1"/>
              <a:t>FairPlay</a:t>
            </a:r>
            <a:r>
              <a:rPr lang="de-AT" sz="1800" dirty="0"/>
              <a:t> bedeutet, dass alle </a:t>
            </a:r>
            <a:r>
              <a:rPr lang="de-AT" sz="1800" dirty="0" err="1"/>
              <a:t>SportlerInnen</a:t>
            </a:r>
            <a:r>
              <a:rPr lang="de-AT" sz="1800" dirty="0"/>
              <a:t> die gleichen Chancen haben </a:t>
            </a:r>
            <a:r>
              <a:rPr lang="de-AT" sz="1800" dirty="0" smtClean="0"/>
              <a:t>sollen, dass sich alle an </a:t>
            </a:r>
            <a:r>
              <a:rPr lang="de-AT" sz="1800" dirty="0"/>
              <a:t>die </a:t>
            </a:r>
            <a:r>
              <a:rPr lang="de-AT" sz="1800" dirty="0" smtClean="0"/>
              <a:t>Spielregeln halten </a:t>
            </a:r>
            <a:r>
              <a:rPr lang="de-AT" sz="1800" dirty="0"/>
              <a:t>und </a:t>
            </a:r>
            <a:r>
              <a:rPr lang="de-AT" sz="1800" dirty="0" smtClean="0"/>
              <a:t>jede/r jede/n respektiert, egal </a:t>
            </a:r>
            <a:r>
              <a:rPr lang="de-AT" sz="1800" dirty="0"/>
              <a:t>ob man gerade gewinnt oder verliert</a:t>
            </a:r>
            <a:r>
              <a:rPr lang="de-AT" sz="1800" dirty="0" smtClean="0"/>
              <a:t>.</a:t>
            </a:r>
          </a:p>
          <a:p>
            <a:r>
              <a:rPr lang="de-AT" sz="1800" dirty="0" err="1"/>
              <a:t>FairPlay</a:t>
            </a:r>
            <a:r>
              <a:rPr lang="de-AT" sz="1800" dirty="0"/>
              <a:t> heißt auch, eigene Fehler zuzugeben und Verständnis zu haben, wenn andere Fehler machen. </a:t>
            </a:r>
            <a:endParaRPr lang="de-AT" sz="1800" dirty="0" smtClean="0"/>
          </a:p>
          <a:p>
            <a:pPr lvl="0"/>
            <a:r>
              <a:rPr lang="de-AT" sz="1800" dirty="0" smtClean="0"/>
              <a:t>Zum </a:t>
            </a:r>
            <a:r>
              <a:rPr lang="de-AT" sz="1800" dirty="0" err="1" smtClean="0"/>
              <a:t>FairPlay</a:t>
            </a:r>
            <a:r>
              <a:rPr lang="de-AT" sz="1800" dirty="0" smtClean="0"/>
              <a:t> gehört auch, auf </a:t>
            </a:r>
            <a:r>
              <a:rPr lang="de-AT" sz="1800" dirty="0"/>
              <a:t>das Team und nicht nur auf die eigene Leistung </a:t>
            </a:r>
            <a:r>
              <a:rPr lang="de-AT" sz="1800" dirty="0" smtClean="0"/>
              <a:t>zu achten und die Entscheidungen </a:t>
            </a:r>
            <a:r>
              <a:rPr lang="de-AT" sz="1800" dirty="0"/>
              <a:t>des Schiedsrichterteams </a:t>
            </a:r>
            <a:r>
              <a:rPr lang="de-AT" sz="1800" dirty="0" smtClean="0"/>
              <a:t>zu</a:t>
            </a:r>
            <a:br>
              <a:rPr lang="de-AT" sz="1800" dirty="0" smtClean="0"/>
            </a:br>
            <a:r>
              <a:rPr lang="de-AT" sz="1800" dirty="0" smtClean="0"/>
              <a:t>akzeptieren</a:t>
            </a:r>
            <a:r>
              <a:rPr lang="de-AT" sz="1800" dirty="0"/>
              <a:t>. </a:t>
            </a:r>
            <a:endParaRPr lang="de-DE" sz="1800" dirty="0"/>
          </a:p>
          <a:p>
            <a:endParaRPr lang="de-DE" sz="1800" dirty="0"/>
          </a:p>
          <a:p>
            <a:endParaRPr lang="de-AT" sz="1800" dirty="0" smtClean="0"/>
          </a:p>
          <a:p>
            <a:endParaRPr lang="de-AT" sz="5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27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Frauen im Sport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AT" sz="1800" dirty="0" smtClean="0"/>
              <a:t>Auch im Sport gibt es einen „Gender Pay Gap“: Vor allem in Teamsportarten sind Prämien der Männer oftmals sehr viel höher als jene der Frauen. </a:t>
            </a:r>
          </a:p>
          <a:p>
            <a:r>
              <a:rPr lang="de-AT" sz="1800" dirty="0" smtClean="0"/>
              <a:t>Das US-amerikanische </a:t>
            </a:r>
            <a:r>
              <a:rPr lang="de-AT" sz="1800" dirty="0" smtClean="0"/>
              <a:t>Frauen-Fußball-Team setzt sich seit Jahren öffentlich für </a:t>
            </a:r>
            <a:r>
              <a:rPr lang="de-AT" sz="1800" dirty="0" smtClean="0"/>
              <a:t>die Gleichberechtigung </a:t>
            </a:r>
            <a:r>
              <a:rPr lang="de-AT" sz="1800" dirty="0" smtClean="0"/>
              <a:t>von Männern und Frauen ein.</a:t>
            </a:r>
          </a:p>
          <a:p>
            <a:r>
              <a:rPr lang="de-AT" sz="1800" dirty="0" smtClean="0"/>
              <a:t>In Einzelsportarten gibt zumeist gleich hohe Prämien für Männer und Frauen.</a:t>
            </a:r>
          </a:p>
          <a:p>
            <a:r>
              <a:rPr lang="de-AT" sz="1800" dirty="0" smtClean="0"/>
              <a:t>Auch die Dauer und die Art der Berichterstattung zwischen Männer- und Frauensport unterscheidet sich, dadurch sind auch Werbeeinnahmen für </a:t>
            </a:r>
            <a:r>
              <a:rPr lang="de-AT" sz="1800" dirty="0" smtClean="0"/>
              <a:t>Sportlerinnen </a:t>
            </a:r>
            <a:r>
              <a:rPr lang="de-AT" sz="1800" dirty="0" smtClean="0"/>
              <a:t>geringer.</a:t>
            </a:r>
          </a:p>
          <a:p>
            <a:r>
              <a:rPr lang="de-AT" sz="1800" dirty="0" smtClean="0"/>
              <a:t>Positiv: Bei den Olympischen Spielen in Tokyo 2021 sind fast die </a:t>
            </a:r>
            <a:br>
              <a:rPr lang="de-AT" sz="1800" dirty="0" smtClean="0"/>
            </a:br>
            <a:r>
              <a:rPr lang="de-AT" sz="1800" dirty="0" smtClean="0"/>
              <a:t>Hälfte</a:t>
            </a:r>
            <a:r>
              <a:rPr lang="de-AT" sz="1800" dirty="0"/>
              <a:t> </a:t>
            </a:r>
            <a:r>
              <a:rPr lang="de-AT" sz="1800" dirty="0" smtClean="0"/>
              <a:t>aller </a:t>
            </a:r>
            <a:r>
              <a:rPr lang="de-AT" sz="1800" dirty="0" err="1" smtClean="0"/>
              <a:t>TeilnehmerInnen</a:t>
            </a:r>
            <a:r>
              <a:rPr lang="de-AT" sz="1800" dirty="0" smtClean="0"/>
              <a:t> Frauen. </a:t>
            </a:r>
          </a:p>
          <a:p>
            <a:endParaRPr lang="de-AT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310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Behindertensport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AT" sz="1800" dirty="0" smtClean="0"/>
              <a:t>Menschen </a:t>
            </a:r>
            <a:r>
              <a:rPr lang="de-AT" sz="1800" dirty="0"/>
              <a:t>mit Behinderungen </a:t>
            </a:r>
            <a:r>
              <a:rPr lang="de-AT" sz="1800" dirty="0" smtClean="0"/>
              <a:t>haben </a:t>
            </a:r>
            <a:r>
              <a:rPr lang="de-AT" sz="1800" dirty="0"/>
              <a:t>Möglichkeiten gefunden, wie sie mit ihrer Behinderung </a:t>
            </a:r>
            <a:r>
              <a:rPr lang="de-AT" sz="1800" dirty="0" smtClean="0"/>
              <a:t>einen Sport ausüben </a:t>
            </a:r>
            <a:r>
              <a:rPr lang="de-AT" sz="1800" dirty="0"/>
              <a:t>können</a:t>
            </a:r>
            <a:r>
              <a:rPr lang="de-AT" sz="1800" dirty="0" smtClean="0"/>
              <a:t>.</a:t>
            </a:r>
          </a:p>
          <a:p>
            <a:r>
              <a:rPr lang="de-AT" sz="1800" dirty="0"/>
              <a:t>I</a:t>
            </a:r>
            <a:r>
              <a:rPr lang="de-AT" sz="1800" dirty="0" smtClean="0"/>
              <a:t>m </a:t>
            </a:r>
            <a:r>
              <a:rPr lang="de-AT" sz="1800" dirty="0"/>
              <a:t>Behindertensport </a:t>
            </a:r>
            <a:r>
              <a:rPr lang="de-AT" sz="1800" dirty="0" smtClean="0"/>
              <a:t>wird zwischen </a:t>
            </a:r>
            <a:r>
              <a:rPr lang="de-AT" sz="1800" dirty="0"/>
              <a:t>verschiedenen Gruppen </a:t>
            </a:r>
            <a:r>
              <a:rPr lang="de-AT" sz="1800" dirty="0" smtClean="0"/>
              <a:t>unterschieden: </a:t>
            </a:r>
            <a:r>
              <a:rPr lang="de-AT" sz="1800" dirty="0" err="1" smtClean="0"/>
              <a:t>Amputiertensport</a:t>
            </a:r>
            <a:r>
              <a:rPr lang="de-DE" sz="1800" dirty="0" smtClean="0"/>
              <a:t>, </a:t>
            </a:r>
            <a:r>
              <a:rPr lang="de-AT" sz="1800" dirty="0" smtClean="0"/>
              <a:t>Blinden- </a:t>
            </a:r>
            <a:r>
              <a:rPr lang="de-AT" sz="1800" dirty="0"/>
              <a:t>und </a:t>
            </a:r>
            <a:r>
              <a:rPr lang="de-AT" sz="1800" dirty="0" smtClean="0"/>
              <a:t>Sehbehindertensport</a:t>
            </a:r>
            <a:r>
              <a:rPr lang="de-DE" sz="1800" dirty="0" smtClean="0"/>
              <a:t>, </a:t>
            </a:r>
            <a:r>
              <a:rPr lang="de-AT" sz="1800" dirty="0" err="1" smtClean="0"/>
              <a:t>Cerebralparetikersport</a:t>
            </a:r>
            <a:r>
              <a:rPr lang="de-DE" sz="1800" dirty="0" smtClean="0"/>
              <a:t>, </a:t>
            </a:r>
            <a:r>
              <a:rPr lang="de-AT" sz="1800" dirty="0" smtClean="0"/>
              <a:t>Gehörlosen- </a:t>
            </a:r>
            <a:r>
              <a:rPr lang="de-AT" sz="1800" dirty="0"/>
              <a:t>und </a:t>
            </a:r>
            <a:r>
              <a:rPr lang="de-AT" sz="1800" dirty="0" smtClean="0"/>
              <a:t>Hörbehindertensport</a:t>
            </a:r>
            <a:r>
              <a:rPr lang="de-DE" sz="1800" dirty="0" smtClean="0"/>
              <a:t>, </a:t>
            </a:r>
            <a:r>
              <a:rPr lang="de-AT" sz="1800" dirty="0" smtClean="0"/>
              <a:t>Mentalbehindertensport</a:t>
            </a:r>
            <a:r>
              <a:rPr lang="de-DE" sz="1800" dirty="0" smtClean="0"/>
              <a:t>, </a:t>
            </a:r>
            <a:r>
              <a:rPr lang="de-AT" sz="1800" dirty="0" smtClean="0"/>
              <a:t>Rollstuhlsport</a:t>
            </a:r>
          </a:p>
          <a:p>
            <a:r>
              <a:rPr lang="de-AT" sz="1800" dirty="0" smtClean="0"/>
              <a:t>Die </a:t>
            </a:r>
            <a:r>
              <a:rPr lang="de-AT" sz="1800" dirty="0" err="1" smtClean="0"/>
              <a:t>Paralympics</a:t>
            </a:r>
            <a:r>
              <a:rPr lang="de-AT" sz="1800" dirty="0" smtClean="0"/>
              <a:t> </a:t>
            </a:r>
            <a:r>
              <a:rPr lang="de-AT" sz="1800" dirty="0"/>
              <a:t>sind ein internationaler Sportwettbewerb für Menschen mit Behinderungen. </a:t>
            </a:r>
            <a:endParaRPr lang="de-AT" sz="1800" dirty="0" smtClean="0"/>
          </a:p>
          <a:p>
            <a:r>
              <a:rPr lang="de-AT" sz="1800" dirty="0" smtClean="0"/>
              <a:t>Sie </a:t>
            </a:r>
            <a:r>
              <a:rPr lang="de-AT" sz="1800" dirty="0"/>
              <a:t>finden alle zwei Jahre abwechselnd im Sommer oder im Winter </a:t>
            </a:r>
            <a:r>
              <a:rPr lang="de-AT" sz="1800" dirty="0" smtClean="0"/>
              <a:t>statt; </a:t>
            </a:r>
            <a:r>
              <a:rPr lang="de-AT" sz="1800" dirty="0"/>
              <a:t>Bei den </a:t>
            </a:r>
            <a:r>
              <a:rPr lang="de-AT" sz="1800" dirty="0" err="1"/>
              <a:t>Paralympischen</a:t>
            </a:r>
            <a:r>
              <a:rPr lang="de-AT" sz="1800" dirty="0"/>
              <a:t> Sommerspielen werden 28 Sportarten ausgetragen,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bei </a:t>
            </a:r>
            <a:r>
              <a:rPr lang="de-AT" sz="1800" dirty="0"/>
              <a:t>den </a:t>
            </a:r>
            <a:r>
              <a:rPr lang="de-AT" sz="1800" dirty="0" err="1"/>
              <a:t>Paralympischen</a:t>
            </a:r>
            <a:r>
              <a:rPr lang="de-AT" sz="1800" dirty="0"/>
              <a:t> Winterspielen </a:t>
            </a:r>
            <a:r>
              <a:rPr lang="de-AT" sz="1800" dirty="0" smtClean="0"/>
              <a:t>6 </a:t>
            </a:r>
            <a:r>
              <a:rPr lang="de-AT" sz="1800" dirty="0"/>
              <a:t>Sportarten. </a:t>
            </a:r>
            <a:endParaRPr lang="de-DE" sz="1800" dirty="0"/>
          </a:p>
          <a:p>
            <a:endParaRPr lang="de-DE" sz="1800" dirty="0"/>
          </a:p>
          <a:p>
            <a:endParaRPr lang="de-AT" sz="1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403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822122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hangingPunct="0">
              <a:buNone/>
            </a:pPr>
            <a:r>
              <a:rPr lang="de-DE" sz="2800" b="1" dirty="0" smtClean="0">
                <a:solidFill>
                  <a:srgbClr val="2190AB"/>
                </a:solidFill>
              </a:rPr>
              <a:t>Es lebe der Sport! </a:t>
            </a:r>
            <a:endParaRPr lang="de-DE" sz="2800" dirty="0">
              <a:solidFill>
                <a:srgbClr val="2190AB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18546" y="4125273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50929" y="3601929"/>
            <a:ext cx="234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© </a:t>
            </a:r>
            <a:r>
              <a:rPr lang="pl-PL" sz="1000" dirty="0" smtClean="0"/>
              <a:t>istock.com</a:t>
            </a:r>
            <a:r>
              <a:rPr lang="de-DE" sz="1000" dirty="0" smtClean="0"/>
              <a:t> /</a:t>
            </a:r>
            <a:r>
              <a:rPr lang="pl-PL" sz="1000" dirty="0" smtClean="0"/>
              <a:t> </a:t>
            </a:r>
            <a:r>
              <a:rPr lang="pl-PL" sz="1000" dirty="0"/>
              <a:t>FS-Stock</a:t>
            </a:r>
            <a:endParaRPr lang="de-AT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91" y="1724605"/>
            <a:ext cx="2283036" cy="17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pPr lvl="0" hangingPunct="0"/>
            <a:r>
              <a:rPr lang="de-DE" sz="2000" dirty="0" smtClean="0">
                <a:solidFill>
                  <a:srgbClr val="2190AB"/>
                </a:solidFill>
                <a:hlinkClick r:id="rId3"/>
              </a:rPr>
              <a:t>Es lebe der Sport!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DE" sz="1800" dirty="0" smtClean="0"/>
              <a:t>Durch Bewegung stärken wir </a:t>
            </a:r>
            <a:r>
              <a:rPr lang="de-DE" sz="1800" dirty="0"/>
              <a:t>unser </a:t>
            </a:r>
            <a:r>
              <a:rPr lang="de-DE" sz="1800" dirty="0" smtClean="0"/>
              <a:t>Herz-Kreislauf-System, das </a:t>
            </a:r>
            <a:r>
              <a:rPr lang="de-DE" sz="1800" dirty="0"/>
              <a:t>Immunsystem, wir verbrennen Fett und fördern die Durchblutung</a:t>
            </a:r>
            <a:r>
              <a:rPr lang="de-DE" sz="1800" dirty="0" smtClean="0"/>
              <a:t>.</a:t>
            </a:r>
          </a:p>
          <a:p>
            <a:r>
              <a:rPr lang="de-DE" sz="1800" dirty="0"/>
              <a:t>Laut Studien altern Menschen, die sich regelmäßig körperlich bewegen, weniger schnell und leben insgesamt länger. </a:t>
            </a:r>
            <a:endParaRPr lang="de-DE" sz="1800" dirty="0" smtClean="0"/>
          </a:p>
          <a:p>
            <a:r>
              <a:rPr lang="de-DE" sz="1800" dirty="0"/>
              <a:t>Zu zweit oder mit anderen Menschen gemeinsam macht es noch mehr Spaß, sich zu bewegen! </a:t>
            </a:r>
            <a:endParaRPr lang="de-DE" sz="1800" dirty="0" smtClean="0"/>
          </a:p>
          <a:p>
            <a:r>
              <a:rPr lang="de-DE" sz="1800" dirty="0"/>
              <a:t>Bei </a:t>
            </a:r>
            <a:r>
              <a:rPr lang="de-DE" sz="1800" dirty="0" smtClean="0"/>
              <a:t>Teamsportarten spielt man zusammen</a:t>
            </a:r>
            <a:r>
              <a:rPr lang="de-DE" sz="1800" dirty="0"/>
              <a:t>, gewinnt und verliert gemeinsam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Sportvereine </a:t>
            </a:r>
            <a:r>
              <a:rPr lang="de-DE" sz="1800" dirty="0"/>
              <a:t>sind </a:t>
            </a:r>
            <a:r>
              <a:rPr lang="de-DE" sz="1800" dirty="0" smtClean="0"/>
              <a:t>eine </a:t>
            </a:r>
            <a:r>
              <a:rPr lang="de-DE" sz="1800" dirty="0"/>
              <a:t>Anlaufstelle für Menschen, die mit einem Sport beginnen </a:t>
            </a:r>
            <a:r>
              <a:rPr lang="de-DE" sz="1800" dirty="0" smtClean="0"/>
              <a:t>oder andere Menschen kennenlernen möchten.</a:t>
            </a:r>
            <a:endParaRPr lang="de-DE" sz="1800" dirty="0"/>
          </a:p>
          <a:p>
            <a:endParaRPr lang="de-DE" sz="11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56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323611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</a:rPr>
              <a:t>Diskussionsfragen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667910"/>
            <a:ext cx="7848000" cy="3612265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de-AT" sz="1200" dirty="0" smtClean="0">
                <a:solidFill>
                  <a:srgbClr val="2190AB"/>
                </a:solidFill>
              </a:rPr>
              <a:t>Gleichberechtigung im Sport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DE" sz="1200" dirty="0" smtClean="0"/>
              <a:t>In vielen Teamsportarten sind die Prämien, die Frauen von nationalen Verbänden für einen Turniersieg erhalten, deutlich geringer als jene der Männer-Teams. Auch werden Spiele von Frauen-Teams deutlich seltener und kürzer im Fernsehen </a:t>
            </a:r>
            <a:r>
              <a:rPr lang="de-DE" sz="1200" dirty="0" smtClean="0"/>
              <a:t>übertragen </a:t>
            </a:r>
            <a:r>
              <a:rPr lang="de-DE" sz="1200" dirty="0" smtClean="0"/>
              <a:t>(siehe auch Folie 15 und im </a:t>
            </a:r>
            <a:r>
              <a:rPr lang="de-DE" sz="1200" dirty="0" smtClean="0">
                <a:hlinkClick r:id="rId3"/>
              </a:rPr>
              <a:t>Text auf der </a:t>
            </a:r>
            <a:r>
              <a:rPr lang="de-DE" sz="1200" dirty="0" err="1" smtClean="0">
                <a:hlinkClick r:id="rId3"/>
              </a:rPr>
              <a:t>DemokratieWEBstatt</a:t>
            </a:r>
            <a:r>
              <a:rPr lang="de-DE" sz="1200" dirty="0" smtClean="0"/>
              <a:t>).</a:t>
            </a:r>
            <a:endParaRPr lang="de-DE" sz="1200" dirty="0" smtClean="0"/>
          </a:p>
          <a:p>
            <a:pPr lvl="1">
              <a:lnSpc>
                <a:spcPts val="1800"/>
              </a:lnSpc>
            </a:pPr>
            <a:r>
              <a:rPr lang="de-AT" sz="1200" dirty="0" smtClean="0"/>
              <a:t>Was sagt das finanzielle Ungleichgewicht zwischen den Prämien für Frauen- und Männer-Teams über die Strukturen in den nationalen Verbänden aus? Gibt es Parallelen zu Unternehmen bzw. zur Gesellschaft generell?</a:t>
            </a:r>
          </a:p>
          <a:p>
            <a:pPr lvl="1">
              <a:lnSpc>
                <a:spcPts val="2000"/>
              </a:lnSpc>
            </a:pPr>
            <a:r>
              <a:rPr lang="de-AT" sz="1200" dirty="0" smtClean="0"/>
              <a:t>Warum glaubst du, dass Spiele von Frauen-Teams seltener im Fernsehen zu sehen sind? Warum werden Frauen häufiger als Männer in Situationen gezeigt, wo sie jubeln oder sich gegenseitig anfeuern</a:t>
            </a:r>
            <a:r>
              <a:rPr lang="de-AT" sz="1200" dirty="0" smtClean="0"/>
              <a:t>?</a:t>
            </a:r>
            <a:endParaRPr lang="de-AT" sz="1200" dirty="0" smtClean="0"/>
          </a:p>
          <a:p>
            <a:pPr>
              <a:lnSpc>
                <a:spcPts val="1800"/>
              </a:lnSpc>
            </a:pPr>
            <a:r>
              <a:rPr lang="de-AT" sz="1200" dirty="0" smtClean="0">
                <a:solidFill>
                  <a:srgbClr val="2190AB"/>
                </a:solidFill>
              </a:rPr>
              <a:t>Sport in der Entwicklungszusammenarbeit</a:t>
            </a:r>
          </a:p>
          <a:p>
            <a:pPr marL="0" indent="0">
              <a:lnSpc>
                <a:spcPts val="1800"/>
              </a:lnSpc>
              <a:buNone/>
            </a:pPr>
            <a:r>
              <a:rPr lang="de-AT" sz="1200" dirty="0" smtClean="0"/>
              <a:t>NGOs setzen im Rahmen der Entwicklungszusammenarbeit Fußball und andere Sportarten dazu ein, um Jugendliche verschiedener Herkunft, Religion oder Ethnie zu erreichen.</a:t>
            </a:r>
          </a:p>
          <a:p>
            <a:pPr lvl="1">
              <a:lnSpc>
                <a:spcPts val="1800"/>
              </a:lnSpc>
            </a:pPr>
            <a:r>
              <a:rPr lang="de-AT" sz="1200" dirty="0" smtClean="0"/>
              <a:t>Welche Erfahrungen können Jugendliche im Sport machen, die ihnen im Leben später zugute kommen? </a:t>
            </a:r>
          </a:p>
          <a:p>
            <a:pPr lvl="1">
              <a:lnSpc>
                <a:spcPts val="1800"/>
              </a:lnSpc>
            </a:pPr>
            <a:r>
              <a:rPr lang="de-AT" sz="1200" dirty="0" smtClean="0"/>
              <a:t>Was soll/kann Sport deiner Meinung nach vermitteln? Wo stößt er an seine Grenzen? </a:t>
            </a:r>
          </a:p>
          <a:p>
            <a:pPr lvl="1">
              <a:lnSpc>
                <a:spcPts val="1800"/>
              </a:lnSpc>
            </a:pPr>
            <a:endParaRPr lang="de-AT" sz="1200" dirty="0" smtClean="0"/>
          </a:p>
          <a:p>
            <a:pPr lvl="1">
              <a:lnSpc>
                <a:spcPts val="1800"/>
              </a:lnSpc>
            </a:pPr>
            <a:endParaRPr lang="de-AT" sz="12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91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590033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801" y="530397"/>
            <a:ext cx="4323113" cy="36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 smtClean="0">
                <a:solidFill>
                  <a:srgbClr val="2190AB"/>
                </a:solidFill>
                <a:cs typeface="Arial" panose="020B0604020202020204" pitchFamily="34" charset="0"/>
              </a:rPr>
              <a:t>Hinweis 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 smtClean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In dieser </a:t>
            </a:r>
            <a:r>
              <a:rPr lang="de-DE" sz="1400" dirty="0" err="1" smtClean="0"/>
              <a:t>PowerPointPräsentation</a:t>
            </a:r>
            <a:r>
              <a:rPr lang="de-DE" sz="1400" dirty="0" smtClean="0"/>
              <a:t> finden sich die wichtigsten Inhalte des Schwerpunktthemas </a:t>
            </a:r>
            <a:br>
              <a:rPr lang="de-DE" sz="1400" dirty="0" smtClean="0"/>
            </a:br>
            <a:r>
              <a:rPr lang="de-DE" sz="1400" dirty="0" smtClean="0"/>
              <a:t>„Politik und Sport“ 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Um zu den Hintergrundinformationen in den jeweiligen Kapiteln auf der </a:t>
            </a:r>
            <a:r>
              <a:rPr lang="de-DE" sz="1400" dirty="0" err="1" smtClean="0"/>
              <a:t>DemokratieWEBstatt</a:t>
            </a:r>
            <a:r>
              <a:rPr lang="de-DE" sz="1400" dirty="0"/>
              <a:t> </a:t>
            </a:r>
            <a:r>
              <a:rPr lang="de-DE" sz="1400" dirty="0" smtClean="0"/>
              <a:t>zu gelangen, nutzen Sie bitte die Verlinkungen. </a:t>
            </a:r>
          </a:p>
          <a:p>
            <a:pPr lvl="1"/>
            <a:r>
              <a:rPr lang="de-DE" sz="1400" dirty="0"/>
              <a:t>Bsp.</a:t>
            </a:r>
            <a:r>
              <a:rPr lang="de-DE" sz="1400" dirty="0">
                <a:solidFill>
                  <a:srgbClr val="2190AB"/>
                </a:solidFill>
              </a:rPr>
              <a:t> </a:t>
            </a:r>
            <a:r>
              <a:rPr lang="de-AT" sz="14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4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 smtClean="0"/>
              <a:t>Bsp. </a:t>
            </a:r>
            <a:r>
              <a:rPr lang="de-DE" sz="1400" i="1" dirty="0" smtClean="0"/>
              <a:t>(Überschrift) 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Sport hat viele Gesichter </a:t>
            </a:r>
            <a:endParaRPr lang="de-DE" sz="14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1038177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Sport hat viele Gesichter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34892" y="3427337"/>
            <a:ext cx="13830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 smtClean="0"/>
              <a:t>© </a:t>
            </a:r>
            <a:r>
              <a:rPr lang="de-AT" sz="1050" dirty="0" err="1" smtClean="0"/>
              <a:t>istock</a:t>
            </a:r>
            <a:r>
              <a:rPr lang="de-AT" sz="1050" dirty="0" smtClean="0"/>
              <a:t> </a:t>
            </a:r>
            <a:r>
              <a:rPr lang="de-AT" sz="1050" dirty="0"/>
              <a:t>/ chaiyon021</a:t>
            </a:r>
            <a:endParaRPr lang="de-AT" sz="5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1" y="4253487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29" y="1762735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Sport hat viele Gesichter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88030"/>
            <a:ext cx="7848000" cy="3078866"/>
          </a:xfrm>
        </p:spPr>
        <p:txBody>
          <a:bodyPr/>
          <a:lstStyle/>
          <a:p>
            <a:r>
              <a:rPr lang="de-AT" sz="1800" dirty="0"/>
              <a:t>Millionen Menschen weltweit betreiben Sport. </a:t>
            </a:r>
            <a:endParaRPr lang="de-AT" sz="1800" dirty="0" smtClean="0"/>
          </a:p>
          <a:p>
            <a:r>
              <a:rPr lang="de-AT" sz="1800" dirty="0" smtClean="0"/>
              <a:t>Menschen betreiben Sport, wegen der Freude an der Bewegung, als </a:t>
            </a:r>
            <a:r>
              <a:rPr lang="de-AT" sz="1800" dirty="0"/>
              <a:t>Abwechslung zum Schul- oder Berufsalltag. </a:t>
            </a:r>
            <a:endParaRPr lang="de-AT" sz="1800" dirty="0" smtClean="0"/>
          </a:p>
          <a:p>
            <a:r>
              <a:rPr lang="de-AT" sz="1800" dirty="0" smtClean="0"/>
              <a:t>Es </a:t>
            </a:r>
            <a:r>
              <a:rPr lang="de-AT" sz="1800" dirty="0"/>
              <a:t>ist wissenschaftlich erwiesen, dass Menschen, die sich regelmäßig bewegen, gesünder und glücklicher sind</a:t>
            </a:r>
            <a:r>
              <a:rPr lang="de-AT" sz="1800" dirty="0" smtClean="0"/>
              <a:t>.</a:t>
            </a:r>
          </a:p>
          <a:p>
            <a:r>
              <a:rPr lang="de-AT" sz="1800" dirty="0" smtClean="0"/>
              <a:t>In den verschiedenen Sportarten kommt es auf verschiedene Fähigkeiten an, z.B. auf Schnelligkeit und Kraft (Leichtathletik), Körperbeherrschung (Ballett), Furchtlosigkeit (Klettern), körperliche Stärke (Ringen) oder strategisches Denken (Schach</a:t>
            </a:r>
            <a:r>
              <a:rPr lang="de-AT" sz="1800" dirty="0" smtClean="0"/>
              <a:t>).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6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www.demokratiewebstatt.at</a:t>
            </a:r>
            <a:endParaRPr lang="de-DE" sz="1200" dirty="0">
              <a:solidFill>
                <a:srgbClr val="2190A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0390" y="51131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Die Qual der (Sportarten)-Wahl 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0390" y="1011582"/>
            <a:ext cx="7795609" cy="2993709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/>
              <a:t>Einige Sportarten werden fast auf der ganzen Welt </a:t>
            </a:r>
            <a:r>
              <a:rPr lang="de-AT" sz="1800" dirty="0" smtClean="0"/>
              <a:t>gespielt, zum </a:t>
            </a:r>
            <a:r>
              <a:rPr lang="de-AT" sz="1800" dirty="0"/>
              <a:t>Beispiel für Fußball oder Kricket. </a:t>
            </a:r>
            <a:endParaRPr lang="de-AT" sz="1800" dirty="0" smtClean="0"/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/>
              <a:t>Andere Sportarten entstehen dort, wo es die passenden Bedingungen dafür </a:t>
            </a:r>
            <a:r>
              <a:rPr lang="de-AT" sz="1800" dirty="0" smtClean="0"/>
              <a:t>gibt, z.B. Eishockey, Langlaufen und Rodeln in Gebieten, wo es im Winter schneit.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/>
              <a:t>In Gebieten, wo es Seen oder ein Meer gibt, wird viel geschwommen, gesurft oder gesegelt, in Gebieten mit vielen Bergen mehr geklettert. </a:t>
            </a:r>
            <a:endParaRPr lang="de-DE" sz="1800" dirty="0"/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 smtClean="0"/>
              <a:t>Das </a:t>
            </a:r>
            <a:r>
              <a:rPr lang="de-AT" sz="1800" dirty="0"/>
              <a:t>Schöne am Sport ist, dass fast alle Sportarten auch zusammen ausgeübt werden können</a:t>
            </a:r>
            <a:r>
              <a:rPr lang="de-AT" sz="1800" dirty="0" smtClean="0"/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 smtClean="0"/>
              <a:t>Sport macht zufriedener</a:t>
            </a:r>
            <a:r>
              <a:rPr lang="de-AT" sz="1800" dirty="0"/>
              <a:t>, </a:t>
            </a:r>
            <a:r>
              <a:rPr lang="de-AT" sz="1800" dirty="0" smtClean="0"/>
              <a:t>ausgeglichener</a:t>
            </a:r>
            <a:r>
              <a:rPr lang="de-AT" sz="1800" dirty="0"/>
              <a:t> </a:t>
            </a:r>
            <a:r>
              <a:rPr lang="de-AT" sz="1800" dirty="0" smtClean="0"/>
              <a:t>und trägt </a:t>
            </a:r>
            <a:r>
              <a:rPr lang="de-AT" sz="1800" dirty="0"/>
              <a:t>zu </a:t>
            </a:r>
            <a:r>
              <a:rPr lang="de-AT" sz="1800" dirty="0" smtClean="0"/>
              <a:t>einem</a:t>
            </a:r>
            <a:br>
              <a:rPr lang="de-AT" sz="1800" dirty="0" smtClean="0"/>
            </a:br>
            <a:r>
              <a:rPr lang="de-AT" sz="1800" dirty="0" smtClean="0"/>
              <a:t>besseren </a:t>
            </a:r>
            <a:r>
              <a:rPr lang="de-AT" sz="1800" dirty="0"/>
              <a:t>Körpergefühl bei. </a:t>
            </a:r>
            <a:endParaRPr lang="de-AT" sz="1800" dirty="0" smtClean="0"/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endParaRPr lang="de-DE" sz="1100" dirty="0" smtClean="0"/>
          </a:p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endParaRPr lang="de-DE" sz="11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265434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0390" y="511310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Breitensport und Spitzensport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9364" y="1011582"/>
            <a:ext cx="7795609" cy="29937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 smtClean="0"/>
              <a:t>Beim Niveau</a:t>
            </a:r>
            <a:r>
              <a:rPr lang="de-AT" sz="1800" dirty="0"/>
              <a:t>, auf dem eine Sportart ausgeübt </a:t>
            </a:r>
            <a:r>
              <a:rPr lang="de-AT" sz="1800" dirty="0" smtClean="0"/>
              <a:t>wird, unterscheidet man </a:t>
            </a:r>
            <a:r>
              <a:rPr lang="de-AT" sz="1800" dirty="0"/>
              <a:t>zwischen Breitensport und Leistungssport. </a:t>
            </a:r>
            <a:endParaRPr lang="de-AT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/>
              <a:t>Die „breite“ Masse der Menschen betreibt Sport als Hobby und in ihrer Freizeit („Breitensport“). </a:t>
            </a:r>
            <a:endParaRPr lang="de-AT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 err="1"/>
              <a:t>SpitzensportlerInnen</a:t>
            </a:r>
            <a:r>
              <a:rPr lang="de-AT" sz="1800" dirty="0"/>
              <a:t> </a:t>
            </a:r>
            <a:r>
              <a:rPr lang="de-AT" sz="1800" dirty="0" smtClean="0"/>
              <a:t>verdienen </a:t>
            </a:r>
            <a:r>
              <a:rPr lang="de-AT" sz="1800" dirty="0"/>
              <a:t>mit der Ausübung des Sports ihr Geld. </a:t>
            </a:r>
            <a:endParaRPr lang="de-AT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/>
              <a:t>Zum Spitzensport gehören auch </a:t>
            </a:r>
            <a:r>
              <a:rPr lang="de-AT" sz="1800" dirty="0" err="1" smtClean="0"/>
              <a:t>ZuschauerInnen</a:t>
            </a:r>
            <a:r>
              <a:rPr lang="de-AT" sz="1800" dirty="0" smtClean="0"/>
              <a:t>, entweder live </a:t>
            </a:r>
            <a:r>
              <a:rPr lang="de-AT" sz="1800" dirty="0"/>
              <a:t>im Stadion oder im Fernsehen. </a:t>
            </a:r>
            <a:endParaRPr lang="de-DE" sz="1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1800" dirty="0"/>
              <a:t>Zu den Sportarten mit den meisten </a:t>
            </a:r>
            <a:r>
              <a:rPr lang="de-AT" sz="1800" dirty="0" err="1"/>
              <a:t>ZuschauerInnen</a:t>
            </a:r>
            <a:r>
              <a:rPr lang="de-AT" sz="1800" dirty="0"/>
              <a:t> weltweit zählen Fußball, Kricket, Feldhockey und Tennis. </a:t>
            </a:r>
            <a:endParaRPr lang="de-DE" sz="1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265434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 smtClean="0"/>
          </a:p>
        </p:txBody>
      </p:sp>
      <p:sp>
        <p:nvSpPr>
          <p:cNvPr id="7" name="Rechteck 6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382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 smtClean="0">
                <a:solidFill>
                  <a:srgbClr val="2190AB"/>
                </a:solidFill>
              </a:rPr>
              <a:t>  </a:t>
            </a:r>
            <a:endParaRPr lang="de-DE" sz="2600" b="1" dirty="0" smtClean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01363" y="3685529"/>
            <a:ext cx="2214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©</a:t>
            </a:r>
            <a:r>
              <a:rPr lang="de-AT" sz="1000" dirty="0" smtClean="0"/>
              <a:t> Wikipedia PD / </a:t>
            </a:r>
            <a:r>
              <a:rPr lang="de-AT" sz="1000" dirty="0"/>
              <a:t>Angelo </a:t>
            </a:r>
            <a:r>
              <a:rPr lang="de-AT" sz="1000" dirty="0" err="1"/>
              <a:t>Cozzi</a:t>
            </a:r>
            <a:r>
              <a:rPr lang="de-AT" sz="1000" dirty="0"/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799302" y="424416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 smtClean="0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852311" y="943583"/>
            <a:ext cx="2589945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 smtClean="0">
                <a:solidFill>
                  <a:srgbClr val="2190AB"/>
                </a:solidFill>
                <a:latin typeface="+mj-lt"/>
              </a:rPr>
              <a:t>Was hat Sport mit Politik zu tun?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64" y="1852500"/>
            <a:ext cx="2235763" cy="16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4"/>
              </a:rPr>
              <a:t>Was hat Sport mit Politik zu tun?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0685" y="1098000"/>
            <a:ext cx="7848000" cy="3078866"/>
          </a:xfrm>
        </p:spPr>
        <p:txBody>
          <a:bodyPr/>
          <a:lstStyle/>
          <a:p>
            <a:r>
              <a:rPr lang="de-DE" sz="1800" dirty="0" smtClean="0"/>
              <a:t>In </a:t>
            </a:r>
            <a:r>
              <a:rPr lang="de-DE" sz="1800" dirty="0"/>
              <a:t>Österreich </a:t>
            </a:r>
            <a:r>
              <a:rPr lang="de-DE" sz="1800" dirty="0" smtClean="0"/>
              <a:t>bestimmt </a:t>
            </a:r>
            <a:r>
              <a:rPr lang="de-DE" sz="1800" dirty="0"/>
              <a:t>der </a:t>
            </a:r>
            <a:r>
              <a:rPr lang="de-DE" sz="1800" dirty="0" smtClean="0"/>
              <a:t>Bund</a:t>
            </a:r>
            <a:r>
              <a:rPr lang="de-DE" sz="1800" i="1" dirty="0" smtClean="0"/>
              <a:t>,</a:t>
            </a:r>
            <a:r>
              <a:rPr lang="de-DE" sz="1800" dirty="0" smtClean="0"/>
              <a:t> welche </a:t>
            </a:r>
            <a:r>
              <a:rPr lang="de-DE" sz="1800" dirty="0"/>
              <a:t>Sportarten gefördert </a:t>
            </a:r>
            <a:r>
              <a:rPr lang="de-DE" sz="1800" dirty="0" smtClean="0"/>
              <a:t>werden, und die Bundesländer, wie </a:t>
            </a:r>
            <a:r>
              <a:rPr lang="de-DE" sz="1800" dirty="0"/>
              <a:t>der Sport ausgeübt werden </a:t>
            </a:r>
            <a:r>
              <a:rPr lang="de-DE" sz="1800" dirty="0" smtClean="0"/>
              <a:t>darf.</a:t>
            </a:r>
            <a:r>
              <a:rPr lang="de-DE" sz="1800" dirty="0"/>
              <a:t> </a:t>
            </a:r>
          </a:p>
          <a:p>
            <a:r>
              <a:rPr lang="de-DE" sz="1800" dirty="0" smtClean="0"/>
              <a:t>Im </a:t>
            </a:r>
            <a:r>
              <a:rPr lang="de-DE" sz="1800" dirty="0"/>
              <a:t>Bundessportförderungs-Gesetz wird geregelt, wie der Spitzensport, der Nachwuchs- und Breitensport gefördert </a:t>
            </a:r>
            <a:r>
              <a:rPr lang="de-DE" sz="1800" dirty="0" smtClean="0"/>
              <a:t>wird.</a:t>
            </a:r>
          </a:p>
          <a:p>
            <a:r>
              <a:rPr lang="de-DE" sz="1800" dirty="0"/>
              <a:t>Derzeit ist der Sport im „Bundesministerium für Kunst, Kultur, öffentlicher Bereich und Sport“ </a:t>
            </a:r>
            <a:r>
              <a:rPr lang="de-DE" sz="1800" dirty="0" smtClean="0"/>
              <a:t>verankert.</a:t>
            </a:r>
          </a:p>
          <a:p>
            <a:r>
              <a:rPr lang="de-DE" sz="1800" dirty="0"/>
              <a:t>Die Interessen der Sportvereine und Sportverbände gegenüber der Politik werden in Österreich von der Dachorganisation „Sport Austria“ </a:t>
            </a:r>
            <a:r>
              <a:rPr lang="de-DE" sz="1800" dirty="0" smtClean="0"/>
              <a:t>vertreten.</a:t>
            </a:r>
            <a:endParaRPr lang="de-DE" sz="14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317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1433</Words>
  <Application>Microsoft Office PowerPoint</Application>
  <PresentationFormat>Bildschirmpräsentation (16:9)</PresentationFormat>
  <Paragraphs>133</Paragraphs>
  <Slides>19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Symbol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Sport hat viele Gesichter</vt:lpstr>
      <vt:lpstr>Die Qual der (Sportarten)-Wahl </vt:lpstr>
      <vt:lpstr>Breitensport und Spitzensport</vt:lpstr>
      <vt:lpstr>PowerPoint-Präsentation</vt:lpstr>
      <vt:lpstr>Was hat Sport mit Politik zu tun?</vt:lpstr>
      <vt:lpstr>Die Politik und sportliche Großereignisse</vt:lpstr>
      <vt:lpstr>Fußball und Politik</vt:lpstr>
      <vt:lpstr>Olympische Spiele </vt:lpstr>
      <vt:lpstr>FairPlay im Sport</vt:lpstr>
      <vt:lpstr>FairPlay im Sport</vt:lpstr>
      <vt:lpstr>Frauen im Sport</vt:lpstr>
      <vt:lpstr>Behindertensport</vt:lpstr>
      <vt:lpstr>PowerPoint-Präsentation</vt:lpstr>
      <vt:lpstr>Es lebe der Sport!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Brunner Harald, MSc</cp:lastModifiedBy>
  <cp:revision>399</cp:revision>
  <dcterms:created xsi:type="dcterms:W3CDTF">2019-11-13T13:23:08Z</dcterms:created>
  <dcterms:modified xsi:type="dcterms:W3CDTF">2021-06-15T16:54:12Z</dcterms:modified>
</cp:coreProperties>
</file>