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4" r:id="rId2"/>
    <p:sldId id="345" r:id="rId3"/>
    <p:sldId id="276" r:id="rId4"/>
    <p:sldId id="273" r:id="rId5"/>
    <p:sldId id="311" r:id="rId6"/>
    <p:sldId id="316" r:id="rId7"/>
    <p:sldId id="340" r:id="rId8"/>
    <p:sldId id="363" r:id="rId9"/>
    <p:sldId id="369" r:id="rId10"/>
    <p:sldId id="370" r:id="rId11"/>
    <p:sldId id="297" r:id="rId12"/>
    <p:sldId id="359" r:id="rId13"/>
    <p:sldId id="373" r:id="rId14"/>
    <p:sldId id="338" r:id="rId15"/>
    <p:sldId id="368" r:id="rId16"/>
    <p:sldId id="278" r:id="rId17"/>
    <p:sldId id="343" r:id="rId18"/>
    <p:sldId id="371" r:id="rId19"/>
    <p:sldId id="365" r:id="rId20"/>
    <p:sldId id="372" r:id="rId21"/>
    <p:sldId id="292" r:id="rId22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B"/>
    <a:srgbClr val="2190AB"/>
    <a:srgbClr val="4A828F"/>
    <a:srgbClr val="0091B2"/>
    <a:srgbClr val="3F8493"/>
    <a:srgbClr val="0A94B3"/>
    <a:srgbClr val="19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147" d="100"/>
          <a:sy n="147" d="100"/>
        </p:scale>
        <p:origin x="76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07.10.2024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07.10.2024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11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3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02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16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37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05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40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3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64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politik-und-rechte/thema-nationalratswahlen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politik-und-rechte/thema-nationalratswahlen/alles-zur-wahl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politik-und-rechte/thema-nationalratswahlen/nach-der-wahl/mandatsvergabe-drei-chancen-fuer-den-einzug-in-den-nationalra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demokratie/lexikon/wahl" TargetMode="External"/><Relationship Id="rId7" Type="http://schemas.openxmlformats.org/officeDocument/2006/relationships/hyperlink" Target="http://www.demokratiewebstatt.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demokratiewebstatt.at/demokratie/lexikon/koalition" TargetMode="External"/><Relationship Id="rId4" Type="http://schemas.openxmlformats.org/officeDocument/2006/relationships/hyperlink" Target="https://www.demokratiewebstatt.at/demokratie/lexikon/partei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politik-und-rechte/thema-nationalratswahlen/wahlen-zum-nationalrat-ein-rueckblic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politik-und-rechte/thema-nationalratswahlen/vor-der-wah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2"/>
              </a:rPr>
              <a:t>Nationalratswahlen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1786" y="1809447"/>
            <a:ext cx="6790186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  <a:cs typeface="Arial" panose="020B0604020202020204" pitchFamily="34" charset="0"/>
              </a:rPr>
              <a:t>Was passiert vor, während und nach der Wahl?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Aktives und passives Wahlrecht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886EBA-4FEA-54A7-BDBE-640C8E5CC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18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Aktives Wahlrecht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Das Recht, zu wählen.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D1A493-A59F-163A-573F-B629D9F2F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18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Passives Wahlrecht</a:t>
            </a:r>
          </a:p>
          <a:p>
            <a:pPr marL="0" indent="0">
              <a:buNone/>
            </a:pPr>
            <a:endParaRPr lang="de-DE" sz="2000" b="1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DE" sz="2000" b="1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Das Recht, selbst bei einer Wahl anzutreten.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7355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>
                <a:solidFill>
                  <a:srgbClr val="2190AB"/>
                </a:solidFill>
                <a:hlinkClick r:id="rId3"/>
              </a:rPr>
              <a:t>Alles zur Wahl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69653" y="3142720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© Parlamentsdirektion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8709DD-E2E2-9B7B-FA24-0CD66569C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965" y="1309517"/>
            <a:ext cx="2103604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Grundsätze des Wahlrechts 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D19627-2C93-3461-584C-4B97256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96" y="843225"/>
            <a:ext cx="7848000" cy="2952000"/>
          </a:xfrm>
        </p:spPr>
        <p:txBody>
          <a:bodyPr/>
          <a:lstStyle/>
          <a:p>
            <a:r>
              <a:rPr lang="de-DE" sz="1400" b="1" dirty="0"/>
              <a:t>Allgemein</a:t>
            </a:r>
            <a:r>
              <a:rPr lang="de-DE" sz="1400" dirty="0"/>
              <a:t>: Alle österreichischen </a:t>
            </a:r>
            <a:r>
              <a:rPr lang="de-DE" sz="1400" dirty="0" err="1"/>
              <a:t>Staatsbürger:innen</a:t>
            </a:r>
            <a:r>
              <a:rPr lang="de-DE" sz="1400" dirty="0"/>
              <a:t> haben das Recht, zu wählen und gewählt zu werden, sobald sie das Wahlalter erreicht haben. </a:t>
            </a:r>
          </a:p>
          <a:p>
            <a:r>
              <a:rPr lang="de-DE" sz="1400" b="1" dirty="0"/>
              <a:t>Gleich</a:t>
            </a:r>
            <a:r>
              <a:rPr lang="de-DE" sz="1400" dirty="0"/>
              <a:t>:  Alle Stimmen sind gleich viel wert.</a:t>
            </a:r>
          </a:p>
          <a:p>
            <a:r>
              <a:rPr lang="de-DE" sz="1400" b="1" dirty="0"/>
              <a:t>Persönlich</a:t>
            </a:r>
            <a:r>
              <a:rPr lang="de-DE" sz="1400" dirty="0"/>
              <a:t>: Wer nicht selbst wählen geht, kann nicht andere bitten, für sie/ihn zur Wahl zu gehen.</a:t>
            </a:r>
          </a:p>
          <a:p>
            <a:r>
              <a:rPr lang="de-DE" sz="1400" b="1" dirty="0"/>
              <a:t>Geheim</a:t>
            </a:r>
            <a:r>
              <a:rPr lang="de-DE" sz="1400" dirty="0"/>
              <a:t>: Es kann (und darf) nicht überprüft werden, wer was gewählt hat.</a:t>
            </a:r>
          </a:p>
          <a:p>
            <a:r>
              <a:rPr lang="de-DE" sz="1400" b="1" dirty="0"/>
              <a:t>Frei:</a:t>
            </a:r>
            <a:r>
              <a:rPr lang="de-DE" sz="1400" dirty="0"/>
              <a:t> Niemand darf eine andere Person zwingen, eine bestimmte Partei oder bestimmte </a:t>
            </a:r>
            <a:r>
              <a:rPr lang="de-DE" sz="1400" dirty="0" err="1"/>
              <a:t>Kandidat:innen</a:t>
            </a:r>
            <a:r>
              <a:rPr lang="de-DE" sz="1400" dirty="0"/>
              <a:t> zu wählen.</a:t>
            </a:r>
          </a:p>
          <a:p>
            <a:r>
              <a:rPr lang="de-DE" sz="1400" b="1" dirty="0"/>
              <a:t>Unmittelbar</a:t>
            </a:r>
            <a:r>
              <a:rPr lang="de-DE" sz="1400" dirty="0"/>
              <a:t>: Die Mitglieder des Nationalrats werden direkt von den Wahlberechtigten gewählt.</a:t>
            </a:r>
          </a:p>
        </p:txBody>
      </p:sp>
    </p:spTree>
    <p:extLst>
      <p:ext uri="{BB962C8B-B14F-4D97-AF65-F5344CB8AC3E}">
        <p14:creationId xmlns:p14="http://schemas.microsoft.com/office/powerpoint/2010/main" val="239796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Möglichkeiten der Stimmabgabe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69298"/>
            <a:ext cx="7920000" cy="3240000"/>
          </a:xfrm>
        </p:spPr>
        <p:txBody>
          <a:bodyPr/>
          <a:lstStyle/>
          <a:p>
            <a:r>
              <a:rPr lang="de-DE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Wahllokal</a:t>
            </a:r>
            <a:r>
              <a:rPr lang="de-DE" sz="1600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: </a:t>
            </a:r>
            <a:r>
              <a:rPr lang="de-DE" sz="1600" dirty="0">
                <a:latin typeface="+mj-lt"/>
                <a:ea typeface="+mj-ea"/>
                <a:cs typeface="+mj-cs"/>
              </a:rPr>
              <a:t>Am Wahltag kannst du in deinem Wahllokal deine Stimme abgeben</a:t>
            </a:r>
            <a:endParaRPr lang="de-DE" sz="1600" dirty="0"/>
          </a:p>
          <a:p>
            <a:r>
              <a:rPr lang="de-DE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Mobile Wahlkommission: </a:t>
            </a:r>
            <a:r>
              <a:rPr lang="de-DE" sz="1600" dirty="0">
                <a:latin typeface="+mj-lt"/>
                <a:ea typeface="+mj-ea"/>
                <a:cs typeface="+mj-cs"/>
              </a:rPr>
              <a:t>Wer krank oder nicht mobil ist, kann eine Wahlkarte inklusive Besuch einer mobilen Wahlkommission beantragen, um am Wahltag zu Hause wählen zu können.</a:t>
            </a:r>
          </a:p>
          <a:p>
            <a:r>
              <a:rPr lang="de-DE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Briefwahl: </a:t>
            </a:r>
            <a:r>
              <a:rPr lang="de-DE" sz="1600" dirty="0">
                <a:latin typeface="+mj-lt"/>
                <a:ea typeface="+mj-ea"/>
                <a:cs typeface="+mj-cs"/>
              </a:rPr>
              <a:t>Wer am Wahltag nicht in der Nähe des eigenen Wahllokals sein wird, kann die Stimmabgabe per Briefwahl durchführen. </a:t>
            </a:r>
          </a:p>
          <a:p>
            <a:pPr marL="0" indent="0">
              <a:buNone/>
            </a:pPr>
            <a:r>
              <a:rPr lang="de-DE" sz="1600" dirty="0">
                <a:latin typeface="+mj-lt"/>
                <a:ea typeface="+mj-ea"/>
                <a:cs typeface="+mj-cs"/>
              </a:rPr>
              <a:t>Eine </a:t>
            </a:r>
            <a:r>
              <a:rPr lang="de-DE" sz="1600" b="1" dirty="0">
                <a:latin typeface="+mj-lt"/>
                <a:ea typeface="+mj-ea"/>
                <a:cs typeface="+mj-cs"/>
              </a:rPr>
              <a:t>Wahlkarte</a:t>
            </a:r>
            <a:r>
              <a:rPr lang="de-DE" sz="1600" dirty="0">
                <a:latin typeface="+mj-lt"/>
                <a:ea typeface="+mj-ea"/>
                <a:cs typeface="+mj-cs"/>
              </a:rPr>
              <a:t> kann beim zuständigen Wahlreferat </a:t>
            </a:r>
            <a:r>
              <a:rPr lang="de-DE" sz="1600" b="1" dirty="0">
                <a:latin typeface="+mj-lt"/>
                <a:ea typeface="+mj-ea"/>
                <a:cs typeface="+mj-cs"/>
              </a:rPr>
              <a:t>persönlich, schriftlich </a:t>
            </a:r>
            <a:r>
              <a:rPr lang="de-DE" sz="1600" dirty="0">
                <a:latin typeface="+mj-lt"/>
                <a:ea typeface="+mj-ea"/>
                <a:cs typeface="+mj-cs"/>
              </a:rPr>
              <a:t>oder</a:t>
            </a:r>
            <a:r>
              <a:rPr lang="de-DE" sz="1600" b="1" dirty="0">
                <a:latin typeface="+mj-lt"/>
                <a:ea typeface="+mj-ea"/>
                <a:cs typeface="+mj-cs"/>
              </a:rPr>
              <a:t> online </a:t>
            </a:r>
            <a:r>
              <a:rPr lang="de-DE" sz="1600" dirty="0">
                <a:latin typeface="+mj-lt"/>
                <a:ea typeface="+mj-ea"/>
                <a:cs typeface="+mj-cs"/>
              </a:rPr>
              <a:t>beantragt werden.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0352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Verhältniswahlrecht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AT" sz="1600" dirty="0"/>
              <a:t>In Österreich gilt das </a:t>
            </a:r>
            <a:r>
              <a:rPr lang="de-AT" sz="1600" b="1" dirty="0"/>
              <a:t>Verhältniswahlrecht</a:t>
            </a:r>
            <a:r>
              <a:rPr lang="de-AT" sz="1600" dirty="0"/>
              <a:t>. Das heißt: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Die Mandate (Sitze) im Nationalrat werden korrekt im Verhältnis zum jeweiligen prozentuellen Stimmenanteil auf die Parteien aufgeteilt.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Beispiel: Wer ein Drittel der Stimmen bekommen hat, bekommt auch ein Drittel der Mandate im Nationalrat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Weitere Formen des Wahlrechts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69298"/>
            <a:ext cx="7920000" cy="3240000"/>
          </a:xfrm>
        </p:spPr>
        <p:txBody>
          <a:bodyPr/>
          <a:lstStyle/>
          <a:p>
            <a:r>
              <a:rPr lang="de-AT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USA</a:t>
            </a:r>
            <a:r>
              <a:rPr lang="de-AT" sz="1600" dirty="0"/>
              <a:t>: </a:t>
            </a:r>
            <a:r>
              <a:rPr lang="de-DE" sz="1600" dirty="0"/>
              <a:t>Hier gilt das </a:t>
            </a:r>
            <a:r>
              <a:rPr lang="de-DE" sz="1600" b="1" dirty="0"/>
              <a:t>relative Mehrheitswahlrecht</a:t>
            </a:r>
            <a:r>
              <a:rPr lang="de-DE" sz="1600" dirty="0"/>
              <a:t>. Der Kandidat oder die Kandidatin mit den meisten Stimmen gewinnt. Er/sie braucht nicht mehr als 50% der Mehrheit, also keine absolute Mehrheit.</a:t>
            </a:r>
          </a:p>
          <a:p>
            <a:r>
              <a:rPr lang="de-DE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Frankreich</a:t>
            </a:r>
            <a:r>
              <a:rPr lang="de-DE" sz="1600" dirty="0"/>
              <a:t>: Es gilt das </a:t>
            </a:r>
            <a:r>
              <a:rPr lang="de-DE" sz="1600" b="1" dirty="0"/>
              <a:t>absolute Mehrheitswahlrecht</a:t>
            </a:r>
            <a:r>
              <a:rPr lang="de-DE" sz="1600" dirty="0"/>
              <a:t>. Gewählt werden nicht Parteien, sondern Personen. Um zu siegen, muss ein Kandidat oder eine Kandidatin die absolute Mehrheit (über 50%) erreichen. </a:t>
            </a:r>
          </a:p>
          <a:p>
            <a:r>
              <a:rPr lang="de-DE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Deutschland</a:t>
            </a:r>
            <a:r>
              <a:rPr lang="de-DE" sz="1600" dirty="0"/>
              <a:t>: Hier gibt es eine </a:t>
            </a:r>
            <a:r>
              <a:rPr lang="de-DE" sz="1600" b="1" dirty="0"/>
              <a:t>Mischform </a:t>
            </a:r>
            <a:r>
              <a:rPr lang="de-DE" sz="1600" dirty="0"/>
              <a:t>aus Mehrheitswahlrecht und Verhältniswahlrecht. Jede Wählerin und jeder Wähler hat zwei Stimmen: eine Erststimme für die Wahl einer Person und eine Zweitstimme für die Wahl einer Partei.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4475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Nach der Wahl</a:t>
            </a: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53200" y="3141620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Parlamentsdirektion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31884A-EB74-D1DC-0493-DAD7582F1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962" y="1353156"/>
            <a:ext cx="230346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Von der Stimme zum Mandat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die Nationalratswahl und </a:t>
            </a:r>
            <a:r>
              <a:rPr lang="de-DE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Mandatsvergabe wird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österreichische Bundesgebiet in drei Wahlebenen aufgegliedert: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Bundesebene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(Österreich gesamt)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Landeswahlkreise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 </a:t>
            </a: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Regionalwahlkreise</a:t>
            </a:r>
            <a:endParaRPr lang="de-AT" sz="1800" u="sng" dirty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Von der Stimme zum Mandat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Zählung und Aufteilung der 183 Nationalratsmandate auf die Parteien läuft in drei Schritten (drei Ermittlungsverfahren) ab: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Erster Schritt (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Regionalwahlkreisebene): Die erste Möglichkeit, einen Sitz im Nationalrat zu erhalten, haben die Parteien und ihre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Kandidat:innen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den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Zweiter Schritt (Landeswahlkreisebene):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Mandate werden wieder anhand der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Wahlzahl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(gültige Stimmen pro Bundesland geteilt durch Zahl der Mandate im Bundesland) errechnet.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Dritter Schritt (Bundesebene):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Im dritten Schritt werden alle gültigen Stimmen, die bundesweit abgegeben wurden, ausgezählt und in Mandate übersetzt.</a:t>
            </a:r>
            <a:endParaRPr lang="de-AT" sz="1800" dirty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7027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Grundmandat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600" dirty="0"/>
              <a:t>Hat eine Partei in einem Regionalwahlkreis genug </a:t>
            </a:r>
            <a:r>
              <a:rPr lang="de-DE" sz="1600" dirty="0" err="1"/>
              <a:t>Wähler:innenstimmen</a:t>
            </a:r>
            <a:r>
              <a:rPr lang="de-DE" sz="1600" dirty="0"/>
              <a:t> erhalten, dann kommt deren Spitzenkandidat oder Spitzenkandidatin in den Nationalrat. Man spricht in diesem Fall von einem „Grundmandat“ für eine Partei.</a:t>
            </a:r>
          </a:p>
          <a:p>
            <a:endParaRPr lang="de-DE" sz="1600" dirty="0"/>
          </a:p>
          <a:p>
            <a:r>
              <a:rPr lang="de-DE" sz="1600" dirty="0"/>
              <a:t>Wer ein Grundmandat erzielt hat, kommt in den Nationalrat, auch wenn seine oder ihre Partei österreichweit nicht vier Prozent der Stimmen (die sogenannte Vier-Prozent-Hürde) erreicht hat. </a:t>
            </a:r>
          </a:p>
          <a:p>
            <a:pPr marL="0" indent="0">
              <a:buNone/>
            </a:pPr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949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BF925A-FE25-4ACE-FBF2-467A0BACF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116" y="233463"/>
            <a:ext cx="4577765" cy="39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Regierungsbildung nach der Wahl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200" dirty="0"/>
              <a:t>Bei der Nationalratswahl wählen die </a:t>
            </a:r>
            <a:r>
              <a:rPr lang="de-DE" sz="1200" dirty="0" err="1"/>
              <a:t>Wähler:innen</a:t>
            </a:r>
            <a:r>
              <a:rPr lang="de-DE" sz="1200" dirty="0"/>
              <a:t> nicht </a:t>
            </a:r>
            <a:r>
              <a:rPr lang="de-DE" sz="1200" dirty="0" err="1"/>
              <a:t>Bundeskanzler:in</a:t>
            </a:r>
            <a:r>
              <a:rPr lang="de-DE" sz="1200" dirty="0"/>
              <a:t> und </a:t>
            </a:r>
            <a:r>
              <a:rPr lang="de-DE" sz="1200" dirty="0" err="1"/>
              <a:t>Minister:innen</a:t>
            </a:r>
            <a:r>
              <a:rPr lang="de-DE" sz="1200" dirty="0"/>
              <a:t>, sondern den Nationalrat. Auch die Nationalratsabgeordneten wählen danach nicht die Regierungsmitglieder! </a:t>
            </a:r>
            <a:br>
              <a:rPr lang="de-DE" sz="1200" dirty="0"/>
            </a:br>
            <a:r>
              <a:rPr lang="de-DE" sz="1200" dirty="0"/>
              <a:t>Einzig der Bundespräsident kann eine Bundesregierung ernennen. Dabei muss er den Wahlausgang berücksichtigen: Er erteilt der Partei, die bei der </a:t>
            </a:r>
            <a:r>
              <a:rPr lang="de-DE" sz="1200" i="1" dirty="0">
                <a:hlinkClick r:id="rId3"/>
              </a:rPr>
              <a:t>Wahl</a:t>
            </a:r>
            <a:r>
              <a:rPr lang="de-DE" sz="1200" dirty="0"/>
              <a:t> am meisten Stimmen erhalten, den Auftrag, eine Regierung zu bilden. </a:t>
            </a:r>
          </a:p>
          <a:p>
            <a:r>
              <a:rPr lang="de-DE" sz="1200" dirty="0"/>
              <a:t>Oft hat nicht eine einzelne Partei im Nationalrat eine Mehrheit. Dann schließen sich mehrere </a:t>
            </a:r>
            <a:r>
              <a:rPr lang="de-DE" sz="1200" i="1" dirty="0">
                <a:hlinkClick r:id="rId4"/>
              </a:rPr>
              <a:t>Parteien</a:t>
            </a:r>
            <a:r>
              <a:rPr lang="de-DE" sz="1200" dirty="0"/>
              <a:t> zusammen, um eine Regierung zu bilden (</a:t>
            </a:r>
            <a:r>
              <a:rPr lang="de-DE" sz="1200" i="1" dirty="0">
                <a:hlinkClick r:id="rId5"/>
              </a:rPr>
              <a:t>Koalition</a:t>
            </a:r>
            <a:r>
              <a:rPr lang="de-DE" sz="1200" dirty="0"/>
              <a:t>).</a:t>
            </a:r>
          </a:p>
          <a:p>
            <a:r>
              <a:rPr lang="de-DE" sz="1200" dirty="0"/>
              <a:t>Sobald die neue Bundesregierung steht und </a:t>
            </a:r>
            <a:r>
              <a:rPr lang="de-DE" sz="1200" dirty="0" err="1"/>
              <a:t>Bundeskanzler:in</a:t>
            </a:r>
            <a:r>
              <a:rPr lang="de-DE" sz="1200" dirty="0"/>
              <a:t> und </a:t>
            </a:r>
            <a:r>
              <a:rPr lang="de-DE" sz="1200" dirty="0" err="1"/>
              <a:t>Bundesminister:innen</a:t>
            </a:r>
            <a:r>
              <a:rPr lang="de-DE" sz="1200" dirty="0"/>
              <a:t> vom Bundespräsidenten angelobt wurden, stellen sie sich in einer Sitzung dem Nationalrat vor.</a:t>
            </a:r>
          </a:p>
          <a:p>
            <a:pPr marL="0" indent="0">
              <a:buNone/>
            </a:pPr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7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3697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Diskussionsfrage: Wer soll mich vertreten?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i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Erstellt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eine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Liste an Kompetenzen, die </a:t>
            </a:r>
            <a:r>
              <a:rPr lang="de-DE" sz="2000" i="1" dirty="0" err="1">
                <a:solidFill>
                  <a:srgbClr val="2190AB"/>
                </a:solidFill>
                <a:latin typeface="+mj-lt"/>
                <a:ea typeface="+mj-ea"/>
                <a:cs typeface="+mj-cs"/>
              </a:rPr>
              <a:t>Volksvertreter:innen</a:t>
            </a:r>
            <a:r>
              <a:rPr lang="de-DE" sz="2000" i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 haben sollten, wenn sie sich für ein politisches Amt bewerben.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i="1" dirty="0">
                <a:solidFill>
                  <a:srgbClr val="2190AB"/>
                </a:solidFill>
                <a:effectLst/>
                <a:latin typeface="+mj-lt"/>
                <a:ea typeface="+mj-ea"/>
                <a:cs typeface="+mj-cs"/>
              </a:rPr>
              <a:t>Diskutiert die Ergebnisse in der Klasse und macht ein Ranking der wichtigsten Eigenschaften. 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/>
              <a:t>„Nationalratswahlen“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/>
              <a:t>Verlinkungen</a:t>
            </a:r>
            <a:r>
              <a:rPr lang="de-DE" sz="1400" dirty="0"/>
              <a:t> (z.B. in den Überschriften).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  <a:hlinkClick r:id="rId4"/>
              </a:rPr>
              <a:t>Wahlen zum Nationalrat – Ein Rückblick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02168" y="3000889"/>
            <a:ext cx="2040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© </a:t>
            </a:r>
            <a:r>
              <a:rPr lang="de-DE" sz="1050" dirty="0"/>
              <a:t>ÖNB/Bildarchiv </a:t>
            </a:r>
            <a:r>
              <a:rPr lang="de-DE" sz="1050" dirty="0" err="1"/>
              <a:t>Pf</a:t>
            </a:r>
            <a:r>
              <a:rPr lang="de-DE" sz="1050" dirty="0"/>
              <a:t> 54.407:E(1)</a:t>
            </a:r>
            <a:endParaRPr lang="de-AT" sz="105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592684-3B30-82DF-85DC-A0CF3215A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128" y="1437094"/>
            <a:ext cx="2220889" cy="15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Rückblick – Nationalratswahlen bis 2019: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400" dirty="0"/>
              <a:t>In der </a:t>
            </a:r>
            <a:r>
              <a:rPr lang="de-DE" sz="1400" b="1" dirty="0"/>
              <a:t>Ersten Republik </a:t>
            </a:r>
            <a:r>
              <a:rPr lang="de-DE" sz="1400" dirty="0"/>
              <a:t>fanden nach der Konstituierenden Nationalversammlung am 16. Februar 1919 vier Nationalratswahlen (1920, 1923, 1927 und 1930) statt. </a:t>
            </a:r>
          </a:p>
          <a:p>
            <a:r>
              <a:rPr lang="de-DE" sz="1400" dirty="0"/>
              <a:t>In der </a:t>
            </a:r>
            <a:r>
              <a:rPr lang="de-DE" sz="1400" b="1" dirty="0"/>
              <a:t>Zweiten Republik </a:t>
            </a:r>
            <a:r>
              <a:rPr lang="de-DE" sz="1400" dirty="0"/>
              <a:t>wurden bisher 24 Nationalratswahlen im Zeitraum zwischen 1945-2019 durchgeführt.</a:t>
            </a:r>
          </a:p>
          <a:p>
            <a:r>
              <a:rPr lang="de-DE" sz="1400" dirty="0"/>
              <a:t>1919 fanden die ersten Wahlen statt bei denen </a:t>
            </a:r>
            <a:r>
              <a:rPr lang="de-DE" sz="1400" b="1" dirty="0"/>
              <a:t>sowohl Männer als auch Frauen </a:t>
            </a:r>
            <a:r>
              <a:rPr lang="de-DE" sz="1400" dirty="0"/>
              <a:t>wählen durften und auch gewählt werden konnten. </a:t>
            </a:r>
          </a:p>
          <a:p>
            <a:r>
              <a:rPr lang="de-DE" sz="1400" dirty="0"/>
              <a:t>Acht Frauen schafften den </a:t>
            </a:r>
            <a:r>
              <a:rPr lang="de-DE" sz="1400" b="1" dirty="0"/>
              <a:t>Einzug ins Parlament</a:t>
            </a:r>
            <a:r>
              <a:rPr lang="de-DE" sz="1400" dirty="0"/>
              <a:t>. </a:t>
            </a:r>
          </a:p>
          <a:p>
            <a:r>
              <a:rPr lang="de-DE" sz="1400" dirty="0"/>
              <a:t>Ins </a:t>
            </a:r>
            <a:r>
              <a:rPr lang="de-DE" sz="1400" b="1" dirty="0"/>
              <a:t>Präsidium des Nationalrates </a:t>
            </a:r>
            <a:r>
              <a:rPr lang="de-DE" sz="1400" dirty="0"/>
              <a:t>wurde erstmals im Jahr 1986 eine Frau gewählt.</a:t>
            </a: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9490" y="3117959"/>
            <a:ext cx="16970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Parlamentsdirektion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15302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  <a:latin typeface="+mj-lt"/>
                <a:hlinkClick r:id="rId3"/>
              </a:rPr>
              <a:t>Vor der Wahl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A2C916-B478-F7D2-B0BF-2BF3196B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284" y="1356840"/>
            <a:ext cx="2351427" cy="16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Wer darf in Österreich bei Nationalratswahlen wählen?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AT" sz="1800" dirty="0"/>
              <a:t>	Wählen darf …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… wer seid mindestens 82 Tagen die </a:t>
            </a:r>
            <a:r>
              <a:rPr lang="de-AT" sz="1800" u="sng" dirty="0"/>
              <a:t>österreichische Staatsbürgerschaft </a:t>
            </a:r>
            <a:r>
              <a:rPr lang="de-AT" sz="1800" dirty="0"/>
              <a:t>hat. 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… wer am Tag der Wahl </a:t>
            </a:r>
            <a:r>
              <a:rPr lang="de-AT" sz="1800" u="sng" dirty="0"/>
              <a:t>16 Jahre </a:t>
            </a:r>
            <a:r>
              <a:rPr lang="de-AT" sz="1800" dirty="0"/>
              <a:t>oder älter ist.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… wer im </a:t>
            </a:r>
            <a:r>
              <a:rPr lang="de-AT" sz="1800" u="sng" dirty="0"/>
              <a:t>Wählerverzeichnis</a:t>
            </a:r>
            <a:r>
              <a:rPr lang="de-AT" sz="1800" dirty="0"/>
              <a:t> eingetragen ist.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Wann finden Nationalratswahlen statt?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/>
              <a:t>Die Wahlen zum Nationalrat finden spätestens </a:t>
            </a:r>
            <a:r>
              <a:rPr lang="de-DE" sz="1400" b="1" dirty="0"/>
              <a:t>alle fünf Jahre </a:t>
            </a:r>
            <a:r>
              <a:rPr lang="de-DE" sz="1400" dirty="0"/>
              <a:t>statt. 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Diese sogenannte </a:t>
            </a:r>
            <a:r>
              <a:rPr lang="de-DE" sz="1400" b="1" dirty="0"/>
              <a:t>Gesetzgebungsperiode</a:t>
            </a:r>
            <a:r>
              <a:rPr lang="de-DE" sz="1400" dirty="0"/>
              <a:t> (auch Legislaturperiode genannt) darf per Gesetz nicht länger dauern, sie kann aber früher enden.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Wenn es zum Beispiel zwischen den Regierungsparteien Konflikte gibt und sie nicht länger zusammenarbeiten können, werden vorzeitige </a:t>
            </a:r>
            <a:r>
              <a:rPr lang="de-DE" sz="1400" b="1" dirty="0"/>
              <a:t>Neuwahlen</a:t>
            </a:r>
            <a:r>
              <a:rPr lang="de-DE" sz="1400" dirty="0"/>
              <a:t> ausgerufen.</a:t>
            </a:r>
            <a:endParaRPr lang="de-AT" sz="1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284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Wer oder was wird gewählt?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/>
              <a:t>Mit </a:t>
            </a:r>
            <a:r>
              <a:rPr lang="de-DE" sz="1400" b="1" dirty="0"/>
              <a:t>deiner Stimme </a:t>
            </a:r>
            <a:r>
              <a:rPr lang="de-DE" sz="1400" dirty="0"/>
              <a:t>bei einer Nationalratswahl bestimmst du mit, welche Abgeordneten für dich im Nationalrat sprechen sollen.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Bei den Nationalratswahlen werden die </a:t>
            </a:r>
            <a:r>
              <a:rPr lang="de-DE" sz="1400" b="1" dirty="0"/>
              <a:t>183 Abgeordneten </a:t>
            </a:r>
            <a:r>
              <a:rPr lang="de-DE" sz="1400" dirty="0"/>
              <a:t>zum Nationalrat gewählt (aber nicht die Bundesregierung). 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Die Nationalratswahl ist so wie die meisten Wahlen in Österreich (Landtagswahlen, Gemeinderatswahlen, Wahlen zum Europäischen Parlament) eine sogenannte </a:t>
            </a:r>
            <a:r>
              <a:rPr lang="de-DE" sz="1400" b="1" dirty="0"/>
              <a:t>Listenwahl.</a:t>
            </a:r>
            <a:r>
              <a:rPr lang="de-DE" sz="1400" dirty="0"/>
              <a:t> Dabei werden hauptsächlich Parteien gewählt. Jede Partei, die bei einer Listenwahl antritt, erstellt vor der Wahl Listen mit ihren </a:t>
            </a:r>
            <a:r>
              <a:rPr lang="de-DE" sz="1400" dirty="0" err="1"/>
              <a:t>Kandidat:innen</a:t>
            </a:r>
            <a:r>
              <a:rPr lang="de-DE" sz="1400" dirty="0"/>
              <a:t>.</a:t>
            </a:r>
            <a:endParaRPr lang="de-AT" sz="1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5031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1335</Words>
  <Application>Microsoft Office PowerPoint</Application>
  <PresentationFormat>Bildschirmpräsentation (16:9)</PresentationFormat>
  <Paragraphs>138</Paragraphs>
  <Slides>21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Rückblick – Nationalratswahlen bis 2019:</vt:lpstr>
      <vt:lpstr>PowerPoint-Präsentation</vt:lpstr>
      <vt:lpstr>Wer darf in Österreich bei Nationalratswahlen wählen?</vt:lpstr>
      <vt:lpstr>Wann finden Nationalratswahlen statt?</vt:lpstr>
      <vt:lpstr>Wer oder was wird gewählt?</vt:lpstr>
      <vt:lpstr>Aktives und passives Wahlrecht</vt:lpstr>
      <vt:lpstr>Alles zur Wahl</vt:lpstr>
      <vt:lpstr>Grundsätze des Wahlrechts </vt:lpstr>
      <vt:lpstr>Möglichkeiten der Stimmabgabe </vt:lpstr>
      <vt:lpstr>Verhältniswahlrecht </vt:lpstr>
      <vt:lpstr>Weitere Formen des Wahlrechts</vt:lpstr>
      <vt:lpstr>PowerPoint-Präsentation</vt:lpstr>
      <vt:lpstr>Von der Stimme zum Mandat</vt:lpstr>
      <vt:lpstr>Von der Stimme zum Mandat</vt:lpstr>
      <vt:lpstr>Grundmandat</vt:lpstr>
      <vt:lpstr>Regierungsbildung nach der Wahl </vt:lpstr>
      <vt:lpstr>Diskussionsfrage: Wer soll mich vertreten?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Christine Ehardt</cp:lastModifiedBy>
  <cp:revision>632</cp:revision>
  <dcterms:created xsi:type="dcterms:W3CDTF">2019-11-13T13:23:08Z</dcterms:created>
  <dcterms:modified xsi:type="dcterms:W3CDTF">2024-10-07T10:08:36Z</dcterms:modified>
</cp:coreProperties>
</file>