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70" r:id="rId2"/>
    <p:sldId id="551" r:id="rId3"/>
    <p:sldId id="452" r:id="rId4"/>
    <p:sldId id="492" r:id="rId5"/>
    <p:sldId id="511" r:id="rId6"/>
    <p:sldId id="513" r:id="rId7"/>
    <p:sldId id="541" r:id="rId8"/>
    <p:sldId id="540" r:id="rId9"/>
    <p:sldId id="514" r:id="rId10"/>
    <p:sldId id="475" r:id="rId11"/>
    <p:sldId id="552" r:id="rId12"/>
    <p:sldId id="532" r:id="rId13"/>
    <p:sldId id="533" r:id="rId14"/>
    <p:sldId id="553" r:id="rId15"/>
    <p:sldId id="554" r:id="rId16"/>
    <p:sldId id="560" r:id="rId17"/>
    <p:sldId id="518" r:id="rId18"/>
    <p:sldId id="555" r:id="rId19"/>
    <p:sldId id="556" r:id="rId20"/>
    <p:sldId id="557" r:id="rId21"/>
    <p:sldId id="558" r:id="rId22"/>
    <p:sldId id="559" r:id="rId23"/>
    <p:sldId id="561" r:id="rId2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D6"/>
    <a:srgbClr val="A50021"/>
    <a:srgbClr val="CCFF99"/>
    <a:srgbClr val="CCFFFF"/>
    <a:srgbClr val="FFCC99"/>
    <a:srgbClr val="006699"/>
    <a:srgbClr val="FFE9AB"/>
    <a:srgbClr val="01B0FF"/>
    <a:srgbClr val="B7E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9845" autoAdjust="0"/>
  </p:normalViewPr>
  <p:slideViewPr>
    <p:cSldViewPr>
      <p:cViewPr varScale="1">
        <p:scale>
          <a:sx n="112" d="100"/>
          <a:sy n="112" d="100"/>
        </p:scale>
        <p:origin x="9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58"/>
    </p:cViewPr>
  </p:sorterViewPr>
  <p:notesViewPr>
    <p:cSldViewPr showGuides="1">
      <p:cViewPr varScale="1">
        <p:scale>
          <a:sx n="60" d="100"/>
          <a:sy n="60" d="100"/>
        </p:scale>
        <p:origin x="3202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12.01.2016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12.01.2016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5" rIns="91493" bIns="45745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493" tIns="45745" rIns="91493" bIns="45745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mobbing/so-schuetzt-das-gesetz-vor-mobbin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www.demokratiewebstatt.at/thema/thema-mobbing/gib-mobbing-keine-chanc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-PTxGElq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5"/>
            <a:ext cx="9163050" cy="687206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336704" cy="1409270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Mobbing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5013" y="3823494"/>
            <a:ext cx="6767513" cy="1752600"/>
          </a:xfrm>
        </p:spPr>
        <p:txBody>
          <a:bodyPr/>
          <a:lstStyle/>
          <a:p>
            <a:pPr eaLnBrk="1" hangingPunct="1"/>
            <a:r>
              <a:rPr lang="de-DE" dirty="0" smtClean="0"/>
              <a:t>Materialien zur Politischen Bildung von Kindern und Jugendlichen</a:t>
            </a:r>
            <a:endParaRPr lang="de-AT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5013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hlinkClick r:id="rId4"/>
              </a:rPr>
              <a:t>www.demokratiewebstatt.at</a:t>
            </a:r>
            <a:r>
              <a:rPr lang="de-DE"/>
              <a:t> </a:t>
            </a:r>
            <a:endParaRPr lang="de-AT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/>
              <a:t>Unsichtbare Angriffe </a:t>
            </a:r>
            <a:r>
              <a:rPr lang="de-DE" sz="3200" dirty="0" smtClean="0"/>
              <a:t>– Cyber-Mobbing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47260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 smtClean="0"/>
              <a:t>Unter Cyber-Mobbing versteht man Angriffe </a:t>
            </a:r>
            <a:r>
              <a:rPr lang="de-AT" sz="2000" dirty="0"/>
              <a:t>auf Personen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im </a:t>
            </a:r>
            <a:r>
              <a:rPr lang="de-AT" sz="2000" dirty="0"/>
              <a:t>Internet </a:t>
            </a:r>
            <a:r>
              <a:rPr lang="de-AT" sz="2000" dirty="0" smtClean="0"/>
              <a:t>über digitale und soziale Medien!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 smtClean="0"/>
              <a:t>Das Internet macht es möglich, dass </a:t>
            </a:r>
          </a:p>
          <a:p>
            <a:pPr lvl="1"/>
            <a:r>
              <a:rPr lang="de-AT" sz="1500" dirty="0" smtClean="0"/>
              <a:t>der/die </a:t>
            </a:r>
            <a:r>
              <a:rPr lang="de-AT" sz="1500" dirty="0" err="1"/>
              <a:t>TäterIn</a:t>
            </a:r>
            <a:r>
              <a:rPr lang="de-AT" sz="1500" dirty="0"/>
              <a:t> </a:t>
            </a:r>
            <a:r>
              <a:rPr lang="de-AT" sz="1500" dirty="0" smtClean="0"/>
              <a:t>unerkannt </a:t>
            </a:r>
            <a:r>
              <a:rPr lang="de-AT" sz="1500" dirty="0"/>
              <a:t>(anonym) </a:t>
            </a:r>
            <a:r>
              <a:rPr lang="de-AT" sz="1500" dirty="0" smtClean="0"/>
              <a:t>bleiben kann.</a:t>
            </a:r>
          </a:p>
          <a:p>
            <a:pPr lvl="1"/>
            <a:r>
              <a:rPr lang="de-AT" sz="1500" dirty="0" smtClean="0"/>
              <a:t>die </a:t>
            </a:r>
            <a:r>
              <a:rPr lang="de-AT" sz="1500" dirty="0"/>
              <a:t>ins Internet gestellten unerwünschten Fotos oder Texte </a:t>
            </a:r>
            <a:r>
              <a:rPr lang="de-AT" sz="1500" dirty="0" smtClean="0"/>
              <a:t>schnell </a:t>
            </a:r>
            <a:r>
              <a:rPr lang="de-AT" sz="1500" dirty="0"/>
              <a:t>v</a:t>
            </a:r>
            <a:r>
              <a:rPr lang="de-AT" sz="1500" dirty="0" smtClean="0"/>
              <a:t>erbreitet werden.</a:t>
            </a:r>
            <a:r>
              <a:rPr lang="de-AT" sz="1500" dirty="0"/>
              <a:t/>
            </a:r>
            <a:br>
              <a:rPr lang="de-AT" sz="1500" dirty="0"/>
            </a:br>
            <a:endParaRPr lang="de-AT" sz="1500" dirty="0"/>
          </a:p>
          <a:p>
            <a:r>
              <a:rPr lang="de-AT" sz="2000" i="1" dirty="0" smtClean="0"/>
              <a:t>Merkmale von Cyber-Mobbing</a:t>
            </a:r>
            <a:r>
              <a:rPr lang="de-AT" sz="2000" dirty="0" smtClean="0"/>
              <a:t>: Opfer sind dem Mobbing rund um die Uhr ausgesetzt, </a:t>
            </a:r>
            <a:r>
              <a:rPr lang="de-AT" sz="2000" dirty="0" err="1" smtClean="0"/>
              <a:t>TäterInnen</a:t>
            </a:r>
            <a:r>
              <a:rPr lang="de-AT" sz="2000" dirty="0" smtClean="0"/>
              <a:t> bleiben oft anonym, die Angriffe haben eine große Reichweite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i="1" dirty="0"/>
              <a:t>Beispiele von Cyber-Mobbing</a:t>
            </a:r>
            <a:r>
              <a:rPr lang="de-AT" sz="2000" dirty="0"/>
              <a:t>: unvorteilhafte Fotos, bösartige Texte oder Lügen von/über eine/r </a:t>
            </a:r>
            <a:r>
              <a:rPr lang="de-AT" sz="2000" dirty="0" smtClean="0"/>
              <a:t>andere/n </a:t>
            </a:r>
            <a:r>
              <a:rPr lang="de-AT" sz="2000" dirty="0"/>
              <a:t>Person verbreiten, </a:t>
            </a:r>
            <a:r>
              <a:rPr lang="de-AT" sz="2000" dirty="0" err="1"/>
              <a:t>Hasspostings</a:t>
            </a:r>
            <a:endParaRPr lang="de-AT" sz="2000" dirty="0" smtClean="0"/>
          </a:p>
          <a:p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09311441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Unsichtbare Angriffe – Cyber-Mobbing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472608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 smtClean="0"/>
              <a:t>Cyber-Mobbing ist oft die Fortsetzung von Mobbing im realen Leben. Es verschlimmert die Mobbing-Situation, weil sie ständig präsent ist. 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 smtClean="0"/>
              <a:t>Cyber-Mobbing kann </a:t>
            </a:r>
            <a:r>
              <a:rPr lang="de-AT" sz="2000" dirty="0"/>
              <a:t>fürchterliche Folgen haben </a:t>
            </a:r>
            <a:r>
              <a:rPr lang="de-AT" sz="2000" dirty="0" smtClean="0"/>
              <a:t>– bis hin zu Selbstmord, wenn ein Opfer keinen Ausweg mehr weiß.</a:t>
            </a:r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b="1" dirty="0" smtClean="0">
                <a:solidFill>
                  <a:srgbClr val="A50021"/>
                </a:solidFill>
              </a:rPr>
              <a:t>Cyber-Mobbing ist strafbar! 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dirty="0" smtClean="0">
                <a:hlinkClick r:id="rId3" tooltip="Opens internal link in current window"/>
              </a:rPr>
              <a:t>Erfahre mehr über Gesetze </a:t>
            </a:r>
            <a:br>
              <a:rPr lang="de-AT" sz="2000" dirty="0" smtClean="0">
                <a:hlinkClick r:id="rId3" tooltip="Opens internal link in current window"/>
              </a:rPr>
            </a:br>
            <a:r>
              <a:rPr lang="de-AT" sz="2000" dirty="0" smtClean="0">
                <a:hlinkClick r:id="rId3" tooltip="Opens internal link in current window"/>
              </a:rPr>
              <a:t>und Strafen bei Mobbing.</a:t>
            </a:r>
            <a:r>
              <a:rPr lang="de-AT" sz="2000" dirty="0" smtClean="0">
                <a:hlinkClick r:id="rId4" tooltip="Opens internal link in current window"/>
              </a:rPr>
              <a:t> </a:t>
            </a:r>
            <a:endParaRPr lang="de-AT" sz="20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78" y="4008447"/>
            <a:ext cx="3096344" cy="221167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 flipH="1">
            <a:off x="3275856" y="6021288"/>
            <a:ext cx="13146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/>
              <a:t>© Clipdealer / </a:t>
            </a:r>
            <a:r>
              <a:rPr lang="de-AT" sz="800" dirty="0" err="1"/>
              <a:t>trueffelpix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938633469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Cyber-Mobbing: vom Schulhof ins Internet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695506" cy="547260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r>
              <a:rPr lang="de-DE" sz="2000" dirty="0" smtClean="0"/>
              <a:t>Streit in der Schule kann sich im Internet fortsetzen …</a:t>
            </a:r>
          </a:p>
          <a:p>
            <a:endParaRPr lang="de-DE" sz="2000" dirty="0"/>
          </a:p>
          <a:p>
            <a:r>
              <a:rPr lang="de-DE" sz="2000" dirty="0" smtClean="0"/>
              <a:t>Fotos, Videos vom Schulhof stellen betroffene </a:t>
            </a:r>
            <a:r>
              <a:rPr lang="de-DE" sz="2000" dirty="0" err="1" smtClean="0"/>
              <a:t>SchülerInnen</a:t>
            </a:r>
            <a:r>
              <a:rPr lang="de-DE" sz="2000" dirty="0" smtClean="0"/>
              <a:t> im Internet und/oder auf sozialen Netzwerken bloß.</a:t>
            </a:r>
          </a:p>
          <a:p>
            <a:endParaRPr lang="de-DE" sz="2000" dirty="0"/>
          </a:p>
          <a:p>
            <a:r>
              <a:rPr lang="de-DE" sz="2000" dirty="0" smtClean="0"/>
              <a:t>Das Theaterstück „</a:t>
            </a:r>
            <a:r>
              <a:rPr lang="de-DE" sz="2000" dirty="0" err="1" smtClean="0"/>
              <a:t>Netboy</a:t>
            </a:r>
            <a:r>
              <a:rPr lang="de-DE" sz="2000" dirty="0" smtClean="0"/>
              <a:t>“ von Petra </a:t>
            </a:r>
            <a:r>
              <a:rPr lang="de-DE" sz="2000" dirty="0" err="1" smtClean="0"/>
              <a:t>Wüllenweber</a:t>
            </a:r>
            <a:r>
              <a:rPr lang="de-DE" sz="2000" dirty="0" smtClean="0"/>
              <a:t> beschäftigt sich mit Cyber-Mobbing in der Schule. </a:t>
            </a:r>
            <a:br>
              <a:rPr lang="de-DE" sz="2000" dirty="0" smtClean="0"/>
            </a:br>
            <a:r>
              <a:rPr lang="de-DE" sz="2000" dirty="0" smtClean="0"/>
              <a:t>Trailer: </a:t>
            </a:r>
            <a:r>
              <a:rPr lang="de-AT" sz="2000" u="sng" dirty="0">
                <a:hlinkClick r:id="rId3"/>
              </a:rPr>
              <a:t>https://</a:t>
            </a:r>
            <a:r>
              <a:rPr lang="de-AT" sz="2000" u="sng" dirty="0" smtClean="0">
                <a:hlinkClick r:id="rId3"/>
              </a:rPr>
              <a:t>www.youtube.com/watch?v=Pf-PTxGElqU</a:t>
            </a:r>
            <a:endParaRPr lang="de-AT" sz="2000" u="sng" dirty="0" smtClean="0"/>
          </a:p>
          <a:p>
            <a:endParaRPr lang="de-DE" sz="2000" u="sng" dirty="0" smtClean="0"/>
          </a:p>
          <a:p>
            <a:pPr marL="0" indent="0">
              <a:buNone/>
            </a:pPr>
            <a:endParaRPr lang="de-DE" sz="2000" u="sng" dirty="0"/>
          </a:p>
          <a:p>
            <a:r>
              <a:rPr lang="de-AT" sz="2000" b="1" dirty="0" smtClean="0">
                <a:solidFill>
                  <a:srgbClr val="A50021"/>
                </a:solidFill>
              </a:rPr>
              <a:t>Das </a:t>
            </a:r>
            <a:r>
              <a:rPr lang="de-AT" sz="2000" b="1" dirty="0">
                <a:solidFill>
                  <a:srgbClr val="A50021"/>
                </a:solidFill>
              </a:rPr>
              <a:t>Internet vergisst nicht: Wenn eine Beschimpfung </a:t>
            </a:r>
            <a:r>
              <a:rPr lang="de-AT" sz="2000" b="1" dirty="0" smtClean="0">
                <a:solidFill>
                  <a:srgbClr val="A50021"/>
                </a:solidFill>
              </a:rPr>
              <a:t/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</a:rPr>
              <a:t>oder ein Foto gepostet </a:t>
            </a:r>
            <a:r>
              <a:rPr lang="de-AT" sz="2000" b="1" dirty="0">
                <a:solidFill>
                  <a:srgbClr val="A50021"/>
                </a:solidFill>
              </a:rPr>
              <a:t>wird, bleibt </a:t>
            </a:r>
            <a:r>
              <a:rPr lang="de-AT" sz="2000" b="1" dirty="0" smtClean="0">
                <a:solidFill>
                  <a:srgbClr val="A50021"/>
                </a:solidFill>
              </a:rPr>
              <a:t>dies </a:t>
            </a:r>
            <a:r>
              <a:rPr lang="de-AT" sz="2000" b="1" dirty="0">
                <a:solidFill>
                  <a:srgbClr val="A50021"/>
                </a:solidFill>
              </a:rPr>
              <a:t>gespeichert!</a:t>
            </a:r>
          </a:p>
          <a:p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806845484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Formen von Cyber-Mobbing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472608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AT" sz="2000" dirty="0" smtClean="0"/>
          </a:p>
          <a:p>
            <a:r>
              <a:rPr lang="de-DE" sz="2000" b="1" dirty="0" smtClean="0"/>
              <a:t>Cyber-</a:t>
            </a:r>
            <a:r>
              <a:rPr lang="de-DE" sz="2000" b="1" dirty="0" err="1" smtClean="0"/>
              <a:t>Grooming</a:t>
            </a:r>
            <a:r>
              <a:rPr lang="de-DE" sz="2000" b="1" dirty="0" smtClean="0"/>
              <a:t>: </a:t>
            </a:r>
            <a:r>
              <a:rPr lang="de-AT" sz="2000" dirty="0"/>
              <a:t>Erwachsene, die sich an Kinder heranmachen (über Chatrooms oder Online-Kommunikationsdienste</a:t>
            </a:r>
            <a:r>
              <a:rPr lang="de-AT" sz="2000" dirty="0" smtClean="0"/>
              <a:t>)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b="1" dirty="0" smtClean="0"/>
              <a:t>Happy </a:t>
            </a:r>
            <a:r>
              <a:rPr lang="de-AT" sz="2000" b="1" dirty="0" err="1"/>
              <a:t>Slapping</a:t>
            </a:r>
            <a:r>
              <a:rPr lang="de-AT" sz="2000" dirty="0"/>
              <a:t>: Körperliche Angriffe, die gefilmt werden und übers Internet </a:t>
            </a:r>
            <a:r>
              <a:rPr lang="de-AT" sz="2000" dirty="0" smtClean="0"/>
              <a:t>verbreitet werden (als weitere Bloßstellung).</a:t>
            </a:r>
            <a:r>
              <a:rPr lang="de-AT" sz="2000" dirty="0"/>
              <a:t>  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b="1" dirty="0" err="1" smtClean="0"/>
              <a:t>Hate</a:t>
            </a:r>
            <a:r>
              <a:rPr lang="de-AT" sz="2000" b="1" dirty="0" smtClean="0"/>
              <a:t> </a:t>
            </a:r>
            <a:r>
              <a:rPr lang="de-AT" sz="2000" b="1" dirty="0"/>
              <a:t>Speech</a:t>
            </a:r>
            <a:r>
              <a:rPr lang="de-AT" sz="2000" dirty="0"/>
              <a:t>: „Hass-Reden</a:t>
            </a:r>
            <a:r>
              <a:rPr lang="de-AT" sz="2000" dirty="0" smtClean="0"/>
              <a:t>“ </a:t>
            </a:r>
            <a:r>
              <a:rPr lang="de-AT" sz="2000" dirty="0"/>
              <a:t>wie Drohungen, Beschimpfungen und </a:t>
            </a:r>
            <a:r>
              <a:rPr lang="de-AT" sz="2000" dirty="0" smtClean="0"/>
              <a:t>Lügen – um Personen </a:t>
            </a:r>
            <a:r>
              <a:rPr lang="de-AT" sz="2000" dirty="0"/>
              <a:t>wegen der Zugehörigkeit zu einer Gruppe öffentlich zu </a:t>
            </a:r>
            <a:r>
              <a:rPr lang="de-AT" sz="2000" dirty="0" smtClean="0"/>
              <a:t>erniedrigen. </a:t>
            </a: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92001532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Aktiv gegen Cyber-Mobbing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72608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Cyber-Mobbing Attacken nehmen weltweit zu. </a:t>
            </a:r>
            <a:r>
              <a:rPr lang="de-AT" sz="2000" dirty="0" smtClean="0"/>
              <a:t>In vielen Ländern gibt es schon Anti-Cyber-Mobbing-Gesetze, </a:t>
            </a:r>
            <a:r>
              <a:rPr lang="de-AT" sz="2000" dirty="0"/>
              <a:t>um vor Mobbing-Angriffen im Internet zu schützen</a:t>
            </a:r>
            <a:r>
              <a:rPr lang="de-AT" sz="2000" dirty="0" smtClean="0"/>
              <a:t>.</a:t>
            </a:r>
            <a:br>
              <a:rPr lang="de-AT" sz="2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b="1" dirty="0" smtClean="0"/>
              <a:t>Was können wir tun?</a:t>
            </a:r>
            <a:br>
              <a:rPr lang="de-AT" sz="2000" b="1" dirty="0" smtClean="0"/>
            </a:br>
            <a:endParaRPr lang="de-AT" sz="1200" b="1" dirty="0" smtClean="0"/>
          </a:p>
          <a:p>
            <a:pPr marL="447675" indent="-447675"/>
            <a:r>
              <a:rPr lang="de-AT" sz="2000" b="1" dirty="0" smtClean="0">
                <a:solidFill>
                  <a:srgbClr val="A50021"/>
                </a:solidFill>
              </a:rPr>
              <a:t>Nicht auf Angriffe reagieren, aber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</a:rPr>
              <a:t>sehr wohl darüber sprechen! 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>
                <a:solidFill>
                  <a:srgbClr val="A50021"/>
                </a:solidFill>
              </a:rPr>
              <a:t/>
            </a:r>
            <a:br>
              <a:rPr lang="de-AT" sz="2000" b="1" dirty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 smtClean="0"/>
              <a:t>Lass </a:t>
            </a:r>
            <a:r>
              <a:rPr lang="de-AT" sz="2000" dirty="0"/>
              <a:t>dich nicht provozieren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    und </a:t>
            </a:r>
            <a:r>
              <a:rPr lang="de-AT" sz="2000" dirty="0"/>
              <a:t>antworte </a:t>
            </a:r>
            <a:r>
              <a:rPr lang="de-AT" sz="2000" dirty="0" smtClean="0"/>
              <a:t>auf gepostete</a:t>
            </a:r>
            <a:br>
              <a:rPr lang="de-AT" sz="2000" dirty="0" smtClean="0"/>
            </a:br>
            <a:r>
              <a:rPr lang="de-AT" sz="2000" dirty="0" smtClean="0"/>
              <a:t>    Gehässigkeiten gar </a:t>
            </a:r>
            <a:r>
              <a:rPr lang="de-AT" sz="2000" dirty="0"/>
              <a:t>nicht.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b="1" dirty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 smtClean="0"/>
              <a:t>Melde </a:t>
            </a:r>
            <a:r>
              <a:rPr lang="de-AT" sz="2000" dirty="0"/>
              <a:t>solche </a:t>
            </a:r>
            <a:r>
              <a:rPr lang="de-AT" sz="2000" dirty="0" smtClean="0"/>
              <a:t>Vorfälle und  </a:t>
            </a:r>
            <a:r>
              <a:rPr lang="de-AT" sz="800" dirty="0" smtClean="0"/>
              <a:t>                                             	Hilfe holen bei Mobbing © </a:t>
            </a:r>
            <a:r>
              <a:rPr lang="de-AT" sz="800" dirty="0"/>
              <a:t>Clipdealer / </a:t>
            </a:r>
            <a:r>
              <a:rPr lang="de-AT" sz="800" dirty="0" err="1"/>
              <a:t>omgimages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     sprich </a:t>
            </a:r>
            <a:r>
              <a:rPr lang="de-AT" sz="2000" dirty="0"/>
              <a:t>darüber mit Erwachsenen.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b="1" dirty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 smtClean="0"/>
              <a:t>Nimm Kontakt zu Netzbetreibern auf – sie können</a:t>
            </a:r>
            <a:br>
              <a:rPr lang="de-AT" sz="2000" dirty="0" smtClean="0"/>
            </a:br>
            <a:r>
              <a:rPr lang="de-AT" sz="2000" dirty="0" smtClean="0"/>
              <a:t>    Angriffe stoppen und die </a:t>
            </a:r>
            <a:r>
              <a:rPr lang="de-AT" sz="2000" dirty="0" err="1" smtClean="0"/>
              <a:t>VerursacherInnen</a:t>
            </a:r>
            <a:r>
              <a:rPr lang="de-AT" sz="2000" dirty="0" smtClean="0"/>
              <a:t> </a:t>
            </a:r>
            <a:r>
              <a:rPr lang="de-AT" sz="2000" dirty="0"/>
              <a:t>sperren.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33503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83039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Aktiv gegen Cyber-Mobbing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72608"/>
          </a:xfrm>
        </p:spPr>
        <p:txBody>
          <a:bodyPr/>
          <a:lstStyle/>
          <a:p>
            <a:pPr marL="0" indent="0">
              <a:buNone/>
            </a:pPr>
            <a:r>
              <a:rPr lang="de-AT" sz="2000" b="1" dirty="0" smtClean="0"/>
              <a:t>Was können wir tun?</a:t>
            </a:r>
            <a:br>
              <a:rPr lang="de-AT" sz="2000" b="1" dirty="0" smtClean="0"/>
            </a:br>
            <a:endParaRPr lang="de-AT" sz="1200" b="1" dirty="0" smtClean="0"/>
          </a:p>
          <a:p>
            <a:pPr marL="447675" indent="-447675"/>
            <a:r>
              <a:rPr lang="de-AT" sz="2000" b="1" dirty="0" smtClean="0">
                <a:solidFill>
                  <a:srgbClr val="A50021"/>
                </a:solidFill>
              </a:rPr>
              <a:t>Schütze </a:t>
            </a:r>
            <a:r>
              <a:rPr lang="de-AT" sz="2000" b="1" dirty="0">
                <a:solidFill>
                  <a:srgbClr val="A50021"/>
                </a:solidFill>
              </a:rPr>
              <a:t>private Informationen und kenne deine Rechte!</a:t>
            </a:r>
            <a:br>
              <a:rPr lang="de-AT" sz="2000" b="1" dirty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 smtClean="0"/>
              <a:t>Stelle deine privaten Daten nicht ins Internet!</a:t>
            </a:r>
            <a:br>
              <a:rPr lang="de-AT" sz="2000" dirty="0" smtClean="0"/>
            </a:br>
            <a:r>
              <a:rPr lang="de-AT" sz="2000" b="1" dirty="0" smtClean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 smtClean="0"/>
              <a:t>Schütze sie mit Passwörtern. </a:t>
            </a:r>
            <a:br>
              <a:rPr lang="de-AT" sz="2000" dirty="0" smtClean="0"/>
            </a:br>
            <a:r>
              <a:rPr lang="de-AT" sz="2000" b="1" dirty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 smtClean="0">
                <a:sym typeface="Wingdings" panose="05000000000000000000" pitchFamily="2" charset="2"/>
              </a:rPr>
              <a:t>Poste Fotos nur mit Erlaubnis der abgebildeten Personen</a:t>
            </a:r>
            <a:r>
              <a:rPr lang="de-AT" sz="2000" dirty="0" smtClean="0"/>
              <a:t>.</a:t>
            </a:r>
            <a:br>
              <a:rPr lang="de-AT" sz="2000" dirty="0" smtClean="0"/>
            </a:br>
            <a:r>
              <a:rPr lang="de-AT" sz="2000" b="1" dirty="0" smtClean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 smtClean="0">
                <a:sym typeface="Wingdings" panose="05000000000000000000" pitchFamily="2" charset="2"/>
              </a:rPr>
              <a:t>Fotos von dir und anderen, die lustige/komische Szenen</a:t>
            </a:r>
            <a:br>
              <a:rPr lang="de-AT" sz="2000" dirty="0" smtClean="0">
                <a:sym typeface="Wingdings" panose="05000000000000000000" pitchFamily="2" charset="2"/>
              </a:rPr>
            </a:br>
            <a:r>
              <a:rPr lang="de-AT" sz="2000" dirty="0" smtClean="0">
                <a:sym typeface="Wingdings" panose="05000000000000000000" pitchFamily="2" charset="2"/>
              </a:rPr>
              <a:t>    (Partyfotos) zeigen – dich aber auch angreifbar machen – </a:t>
            </a:r>
            <a:br>
              <a:rPr lang="de-AT" sz="2000" dirty="0" smtClean="0">
                <a:sym typeface="Wingdings" panose="05000000000000000000" pitchFamily="2" charset="2"/>
              </a:rPr>
            </a:br>
            <a:r>
              <a:rPr lang="de-AT" sz="2000" dirty="0" smtClean="0">
                <a:sym typeface="Wingdings" panose="05000000000000000000" pitchFamily="2" charset="2"/>
              </a:rPr>
              <a:t>    gehören gar NICHT ins Internet!</a:t>
            </a:r>
            <a:r>
              <a:rPr lang="de-AT" sz="2000" dirty="0"/>
              <a:t/>
            </a:r>
            <a:br>
              <a:rPr lang="de-AT" sz="2000" dirty="0"/>
            </a:br>
            <a:endParaRPr lang="de-AT" sz="2000" dirty="0" smtClean="0"/>
          </a:p>
          <a:p>
            <a:pPr marL="447675" indent="-447675"/>
            <a:r>
              <a:rPr lang="de-AT" sz="2000" b="1" dirty="0">
                <a:solidFill>
                  <a:srgbClr val="A50021"/>
                </a:solidFill>
              </a:rPr>
              <a:t>Hilf anderen</a:t>
            </a:r>
            <a:r>
              <a:rPr lang="de-AT" sz="2000" b="1" dirty="0" smtClean="0">
                <a:solidFill>
                  <a:srgbClr val="A50021"/>
                </a:solidFill>
              </a:rPr>
              <a:t>!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>
                <a:solidFill>
                  <a:srgbClr val="A50021"/>
                </a:solidFill>
                <a:sym typeface="Wingdings" panose="05000000000000000000" pitchFamily="2" charset="2"/>
              </a:rPr>
              <a:t> </a:t>
            </a:r>
            <a:r>
              <a:rPr lang="de-AT" sz="2000" dirty="0">
                <a:sym typeface="Wingdings" panose="05000000000000000000" pitchFamily="2" charset="2"/>
              </a:rPr>
              <a:t>R</a:t>
            </a:r>
            <a:r>
              <a:rPr lang="de-AT" sz="2000" dirty="0" smtClean="0"/>
              <a:t>ede über Cyber-Übergriffe auf andere!</a:t>
            </a:r>
            <a:br>
              <a:rPr lang="de-AT" sz="2000" dirty="0" smtClean="0"/>
            </a:br>
            <a:r>
              <a:rPr lang="de-AT" sz="2000" b="1" dirty="0">
                <a:solidFill>
                  <a:srgbClr val="A50021"/>
                </a:solidFill>
                <a:sym typeface="Wingdings" panose="05000000000000000000" pitchFamily="2" charset="2"/>
              </a:rPr>
              <a:t></a:t>
            </a:r>
            <a:r>
              <a:rPr lang="de-AT" sz="2000" dirty="0" smtClean="0"/>
              <a:t> </a:t>
            </a:r>
            <a:r>
              <a:rPr lang="de-AT" sz="2000" dirty="0"/>
              <a:t>M</a:t>
            </a:r>
            <a:r>
              <a:rPr lang="de-AT" sz="2000" dirty="0" smtClean="0"/>
              <a:t>elde die </a:t>
            </a:r>
            <a:r>
              <a:rPr lang="de-AT" sz="2000" dirty="0" err="1" smtClean="0"/>
              <a:t>VerursacherInnen</a:t>
            </a:r>
            <a:r>
              <a:rPr lang="de-AT" sz="2000" dirty="0" smtClean="0"/>
              <a:t>!</a:t>
            </a:r>
            <a:br>
              <a:rPr lang="de-AT" sz="2000" dirty="0" smtClean="0"/>
            </a:b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Je </a:t>
            </a:r>
            <a:r>
              <a:rPr lang="de-AT" sz="2000" dirty="0"/>
              <a:t>schneller reagiert wird, desto eher </a:t>
            </a:r>
            <a:r>
              <a:rPr lang="de-AT" sz="2000" dirty="0" smtClean="0"/>
              <a:t>kann </a:t>
            </a:r>
            <a:r>
              <a:rPr lang="de-AT" sz="2000" dirty="0"/>
              <a:t>Schaden für die betroffenen </a:t>
            </a:r>
            <a:r>
              <a:rPr lang="de-AT" sz="2000" dirty="0" smtClean="0"/>
              <a:t>Menschen </a:t>
            </a:r>
            <a:r>
              <a:rPr lang="de-AT" sz="2000" dirty="0"/>
              <a:t>verhindert werden.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060829371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 smtClean="0"/>
              <a:t>Übung 2: Meine/eure Präsenz im Internet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4824536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r>
              <a:rPr lang="de-DE" sz="2400" b="1" dirty="0" smtClean="0"/>
              <a:t>Versucht herauszufinden, wo ihr im Internet (mit Foto, mit </a:t>
            </a:r>
            <a:r>
              <a:rPr lang="de-DE" sz="2400" b="1" dirty="0"/>
              <a:t>N</a:t>
            </a:r>
            <a:r>
              <a:rPr lang="de-DE" sz="2400" b="1" dirty="0" smtClean="0"/>
              <a:t>amen, als Mitglied/Kunde in Texten etc.) überall vertreten seid.</a:t>
            </a:r>
            <a:endParaRPr lang="de-DE" sz="2400" dirty="0"/>
          </a:p>
          <a:p>
            <a:endParaRPr lang="de-DE" sz="2400" dirty="0"/>
          </a:p>
          <a:p>
            <a:r>
              <a:rPr lang="de-AT" sz="2400" b="1" dirty="0" smtClean="0"/>
              <a:t>Prüft die Einträge, </a:t>
            </a:r>
            <a:br>
              <a:rPr lang="de-AT" sz="2400" b="1" dirty="0" smtClean="0"/>
            </a:br>
            <a:r>
              <a:rPr lang="de-AT" sz="2400" b="1" dirty="0" smtClean="0"/>
              <a:t>a) wie viele sind dir (</a:t>
            </a:r>
            <a:r>
              <a:rPr lang="de-AT" sz="2400" b="1" dirty="0" err="1" smtClean="0"/>
              <a:t>un</a:t>
            </a:r>
            <a:r>
              <a:rPr lang="de-AT" sz="2400" b="1" dirty="0" smtClean="0"/>
              <a:t>)bekannt gewesen?</a:t>
            </a:r>
            <a:br>
              <a:rPr lang="de-AT" sz="2400" b="1" dirty="0" smtClean="0"/>
            </a:br>
            <a:r>
              <a:rPr lang="de-AT" sz="2400" b="1" dirty="0" smtClean="0"/>
              <a:t>b) welche sind nicht von dir?</a:t>
            </a:r>
            <a:br>
              <a:rPr lang="de-AT" sz="2400" b="1" dirty="0" smtClean="0"/>
            </a:br>
            <a:r>
              <a:rPr lang="de-AT" sz="2400" b="1" dirty="0" smtClean="0"/>
              <a:t>c) welche stören dich?</a:t>
            </a:r>
            <a:br>
              <a:rPr lang="de-AT" sz="2400" b="1" dirty="0" smtClean="0"/>
            </a:br>
            <a:r>
              <a:rPr lang="de-AT" sz="2400" b="1" dirty="0" smtClean="0"/>
              <a:t>d) welche kannst du verändern/entfernen?</a:t>
            </a:r>
            <a:br>
              <a:rPr lang="de-AT" sz="2400" b="1" dirty="0" smtClean="0"/>
            </a:br>
            <a:endParaRPr lang="de-AT" sz="2400" b="1" dirty="0" smtClean="0"/>
          </a:p>
          <a:p>
            <a:r>
              <a:rPr lang="de-AT" sz="2400" b="1" dirty="0" smtClean="0"/>
              <a:t>Welche Lehre ziehst du daraus?</a:t>
            </a:r>
            <a:endParaRPr lang="de-AT" sz="24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507262894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05064"/>
            <a:ext cx="8640960" cy="936104"/>
          </a:xfrm>
        </p:spPr>
        <p:txBody>
          <a:bodyPr anchor="t"/>
          <a:lstStyle/>
          <a:p>
            <a:pPr eaLnBrk="1" hangingPunct="1"/>
            <a:r>
              <a:rPr lang="de-AT" sz="4000" dirty="0" smtClean="0"/>
              <a:t>So </a:t>
            </a:r>
            <a:r>
              <a:rPr lang="de-AT" sz="4000" dirty="0"/>
              <a:t>schützt das Gesetz vor Mobbing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1276494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Gesetze gegen Übergriffe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8"/>
          </a:xfrm>
        </p:spPr>
        <p:txBody>
          <a:bodyPr/>
          <a:lstStyle/>
          <a:p>
            <a:pPr marL="0" indent="0">
              <a:buNone/>
            </a:pPr>
            <a:r>
              <a:rPr lang="de-AT" sz="2000" b="1" dirty="0" smtClean="0"/>
              <a:t>	</a:t>
            </a:r>
          </a:p>
          <a:p>
            <a:pPr marL="0" indent="0">
              <a:buNone/>
            </a:pPr>
            <a:r>
              <a:rPr lang="de-AT" sz="2000" b="1" dirty="0"/>
              <a:t>	</a:t>
            </a:r>
            <a:r>
              <a:rPr lang="de-AT" sz="2000" b="1" dirty="0" smtClean="0"/>
              <a:t>	Hänseln</a:t>
            </a:r>
            <a:r>
              <a:rPr lang="de-AT" sz="2000" b="1" dirty="0"/>
              <a:t>, Ärgern, Drohen und Ausgrenzen </a:t>
            </a:r>
            <a:r>
              <a:rPr lang="de-AT" sz="2000" b="1" dirty="0" smtClean="0"/>
              <a:t>sind</a:t>
            </a:r>
            <a:br>
              <a:rPr lang="de-AT" sz="2000" b="1" dirty="0" smtClean="0"/>
            </a:br>
            <a:r>
              <a:rPr lang="de-AT" sz="2000" b="1" dirty="0" smtClean="0"/>
              <a:t>		nicht </a:t>
            </a:r>
            <a:r>
              <a:rPr lang="de-AT" sz="2000" b="1" dirty="0"/>
              <a:t>nur unfair, sondern in vielen Fällen auch </a:t>
            </a: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b="1" dirty="0" smtClean="0"/>
              <a:t>		ungesetzlich und können bestraft werden.</a:t>
            </a:r>
            <a:r>
              <a:rPr lang="de-AT" sz="2000" b="1" dirty="0"/>
              <a:t> </a:t>
            </a: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dirty="0" smtClean="0"/>
              <a:t> </a:t>
            </a:r>
            <a:br>
              <a:rPr lang="de-AT" sz="2000" dirty="0" smtClean="0"/>
            </a:b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 smtClean="0"/>
              <a:t>Seit 1</a:t>
            </a:r>
            <a:r>
              <a:rPr lang="de-AT" sz="2000" dirty="0"/>
              <a:t>. Jänner 2016 </a:t>
            </a:r>
            <a:r>
              <a:rPr lang="de-AT" sz="2000" dirty="0" smtClean="0"/>
              <a:t>ist ein </a:t>
            </a:r>
            <a:r>
              <a:rPr lang="de-AT" sz="2000" dirty="0"/>
              <a:t>eigener </a:t>
            </a:r>
            <a:r>
              <a:rPr lang="de-AT" sz="2000" b="1" dirty="0"/>
              <a:t>Anti-Cyber-Mobbing-Paragraph</a:t>
            </a:r>
            <a:r>
              <a:rPr lang="de-AT" sz="2000" dirty="0"/>
              <a:t> in Kraft. Damit </a:t>
            </a:r>
            <a:r>
              <a:rPr lang="de-AT" sz="2000" dirty="0" smtClean="0"/>
              <a:t>ist es </a:t>
            </a:r>
            <a:r>
              <a:rPr lang="de-AT" sz="2000" dirty="0"/>
              <a:t>möglich, Drohungen, Lügen, Hass-</a:t>
            </a:r>
            <a:r>
              <a:rPr lang="de-AT" sz="2000" dirty="0" err="1"/>
              <a:t>Postings</a:t>
            </a:r>
            <a:r>
              <a:rPr lang="de-AT" sz="2000" dirty="0"/>
              <a:t> und Beschimpfungen, die </a:t>
            </a:r>
            <a:r>
              <a:rPr lang="de-AT" sz="2000" dirty="0" smtClean="0"/>
              <a:t>im </a:t>
            </a:r>
            <a:r>
              <a:rPr lang="de-AT" sz="2000" dirty="0"/>
              <a:t>Internet verbreitet werden, </a:t>
            </a:r>
            <a:r>
              <a:rPr lang="de-AT" sz="2000" dirty="0" smtClean="0"/>
              <a:t>anzuzeigen und gerichtlich zu verfolgen.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dirty="0"/>
              <a:t>Im </a:t>
            </a:r>
            <a:r>
              <a:rPr lang="de-AT" sz="2000" b="1" dirty="0"/>
              <a:t>Anti-Stalking-Gesetz</a:t>
            </a:r>
            <a:r>
              <a:rPr lang="de-AT" sz="2000" dirty="0"/>
              <a:t> </a:t>
            </a:r>
            <a:r>
              <a:rPr lang="de-AT" sz="2000" dirty="0" smtClean="0"/>
              <a:t>(„</a:t>
            </a:r>
            <a:r>
              <a:rPr lang="de-AT" sz="2000" dirty="0"/>
              <a:t>Stalking“ kommt aus dem </a:t>
            </a:r>
            <a:r>
              <a:rPr lang="de-AT" sz="2000" dirty="0" smtClean="0"/>
              <a:t>Englischen</a:t>
            </a:r>
            <a:br>
              <a:rPr lang="de-AT" sz="2000" dirty="0" smtClean="0"/>
            </a:br>
            <a:r>
              <a:rPr lang="de-AT" sz="2000" dirty="0" smtClean="0"/>
              <a:t>und </a:t>
            </a:r>
            <a:r>
              <a:rPr lang="de-AT" sz="2000" dirty="0"/>
              <a:t>bedeutet „sich anschleichen, jemanden belästigen“) ist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festgelegt</a:t>
            </a:r>
            <a:r>
              <a:rPr lang="de-AT" sz="2000" dirty="0"/>
              <a:t>, dass </a:t>
            </a:r>
            <a:r>
              <a:rPr lang="de-AT" sz="2000" dirty="0" smtClean="0"/>
              <a:t>dich niemand auf </a:t>
            </a:r>
            <a:r>
              <a:rPr lang="de-AT" sz="2000" dirty="0"/>
              <a:t>der Straße oder im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Internet </a:t>
            </a:r>
            <a:r>
              <a:rPr lang="de-AT" sz="2000" dirty="0"/>
              <a:t>ausspionieren und verfolgen darf. </a:t>
            </a:r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9157"/>
            <a:ext cx="1277670" cy="165578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flipH="1">
            <a:off x="683568" y="292494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© Parlamentsdirektion / Kinderbüro Universität Wien / </a:t>
            </a:r>
            <a:r>
              <a:rPr lang="de-DE" sz="800" dirty="0" smtClean="0"/>
              <a:t>Leopold Maurer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679634831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Gesetze gegen Übergriffe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8"/>
          </a:xfrm>
        </p:spPr>
        <p:txBody>
          <a:bodyPr/>
          <a:lstStyle/>
          <a:p>
            <a:r>
              <a:rPr lang="de-AT" sz="2000" dirty="0"/>
              <a:t>D</a:t>
            </a:r>
            <a:r>
              <a:rPr lang="de-AT" sz="2000" dirty="0" smtClean="0"/>
              <a:t>as </a:t>
            </a:r>
            <a:r>
              <a:rPr lang="de-AT" sz="2000" b="1" dirty="0"/>
              <a:t>Recht am eigenen Bild</a:t>
            </a:r>
            <a:r>
              <a:rPr lang="de-AT" sz="2000" dirty="0"/>
              <a:t> und das </a:t>
            </a:r>
            <a:r>
              <a:rPr lang="de-AT" sz="2000" b="1" dirty="0"/>
              <a:t>Urheberrecht </a:t>
            </a:r>
            <a:r>
              <a:rPr lang="de-AT" sz="2000" dirty="0"/>
              <a:t>schützen dich davor, dass Bilder oder Texte von dir ohne dein Einverständnis online gestellt und verbreitet werden</a:t>
            </a:r>
            <a:r>
              <a:rPr lang="de-AT" sz="2000" dirty="0" smtClean="0"/>
              <a:t>.</a:t>
            </a:r>
            <a:br>
              <a:rPr lang="de-AT" sz="2000" dirty="0" smtClean="0"/>
            </a:br>
            <a:r>
              <a:rPr lang="de-AT" sz="2000" dirty="0" smtClean="0"/>
              <a:t> </a:t>
            </a:r>
            <a:endParaRPr lang="de-AT" sz="2000" dirty="0"/>
          </a:p>
          <a:p>
            <a:r>
              <a:rPr lang="de-AT" sz="2000" dirty="0"/>
              <a:t>Bilder mit gewalttätigem oder pornografischem Inhalt dürfen an Jugendliche und Kinder erst gar nicht weitergegeben werden. Wer solche Fotos oder Videos verteilt, macht sich strafbar und verletzt das </a:t>
            </a:r>
            <a:r>
              <a:rPr lang="de-AT" sz="2000" b="1" dirty="0"/>
              <a:t>Jugendschutzgesetz</a:t>
            </a:r>
            <a:r>
              <a:rPr lang="de-AT" sz="2000" dirty="0" smtClean="0"/>
              <a:t>.</a:t>
            </a:r>
            <a:br>
              <a:rPr lang="de-AT" sz="2000" dirty="0" smtClean="0"/>
            </a:br>
            <a:endParaRPr lang="de-AT" sz="2000" dirty="0"/>
          </a:p>
          <a:p>
            <a:r>
              <a:rPr lang="de-AT" sz="2000" dirty="0"/>
              <a:t>Das </a:t>
            </a:r>
            <a:r>
              <a:rPr lang="de-AT" sz="2000" b="1" dirty="0"/>
              <a:t>Diskriminierungsverbot </a:t>
            </a:r>
            <a:r>
              <a:rPr lang="de-AT" sz="2000" dirty="0"/>
              <a:t>schützt nicht nur vor Ungleichbehandlung, sondern auch vor Ausgrenzung,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Beleidigungen </a:t>
            </a:r>
            <a:r>
              <a:rPr lang="de-AT" sz="2000" dirty="0"/>
              <a:t>und </a:t>
            </a:r>
            <a:r>
              <a:rPr lang="de-AT" sz="2000" dirty="0" smtClean="0"/>
              <a:t>Verspottung. </a:t>
            </a:r>
            <a:br>
              <a:rPr lang="de-AT" sz="2000" dirty="0" smtClean="0"/>
            </a:br>
            <a:r>
              <a:rPr lang="de-AT" sz="2000" dirty="0" smtClean="0"/>
              <a:t>Wer mit </a:t>
            </a:r>
            <a:r>
              <a:rPr lang="de-AT" sz="2000" dirty="0"/>
              <a:t>diesen </a:t>
            </a:r>
            <a:r>
              <a:rPr lang="de-AT" sz="2000" b="1" dirty="0"/>
              <a:t>Verhetzungen</a:t>
            </a:r>
            <a:r>
              <a:rPr lang="de-AT" sz="2000" dirty="0"/>
              <a:t> </a:t>
            </a:r>
            <a:r>
              <a:rPr lang="de-AT" sz="2000" dirty="0" smtClean="0"/>
              <a:t>(Lügen, Drohungen) mehr </a:t>
            </a:r>
            <a:r>
              <a:rPr lang="de-AT" sz="2000" dirty="0"/>
              <a:t>als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30 </a:t>
            </a:r>
            <a:r>
              <a:rPr lang="de-AT" sz="2000" dirty="0"/>
              <a:t>Personen erreicht (zum Beispiel in einer Online-Gruppe), macht sich strafbar. 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413942470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smtClean="0"/>
              <a:t>Mehr Information auf: </a:t>
            </a:r>
            <a:r>
              <a:rPr lang="de-DE" sz="2400" smtClean="0">
                <a:hlinkClick r:id="rId3"/>
              </a:rPr>
              <a:t>www.demokratiewebstatt.at</a:t>
            </a:r>
            <a:r>
              <a:rPr lang="de-DE" sz="2400" smtClean="0"/>
              <a:t> </a:t>
            </a:r>
            <a:endParaRPr lang="de-AT" sz="2400" smtClean="0"/>
          </a:p>
        </p:txBody>
      </p:sp>
      <p:pic>
        <p:nvPicPr>
          <p:cNvPr id="5" name="Grafik 4"/>
          <p:cNvPicPr/>
          <p:nvPr/>
        </p:nvPicPr>
        <p:blipFill rotWithShape="1">
          <a:blip r:embed="rId4"/>
          <a:srcRect l="13063" t="9259" r="33366" b="11905"/>
          <a:stretch/>
        </p:blipFill>
        <p:spPr bwMode="auto">
          <a:xfrm>
            <a:off x="1259632" y="1484784"/>
            <a:ext cx="5832648" cy="5288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723343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05064"/>
            <a:ext cx="8640960" cy="936104"/>
          </a:xfrm>
        </p:spPr>
        <p:txBody>
          <a:bodyPr anchor="t"/>
          <a:lstStyle/>
          <a:p>
            <a:pPr eaLnBrk="1" hangingPunct="1"/>
            <a:r>
              <a:rPr lang="de-AT" sz="4000" dirty="0"/>
              <a:t>Gib Mobbing keine Chance!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922764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Nicht wegschauen – Zivilcourage zeigen!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7344816" cy="5472608"/>
          </a:xfrm>
        </p:spPr>
        <p:txBody>
          <a:bodyPr/>
          <a:lstStyle/>
          <a:p>
            <a:r>
              <a:rPr lang="de-AT" sz="2000" b="1" dirty="0" smtClean="0"/>
              <a:t>Hinschauen </a:t>
            </a:r>
            <a:br>
              <a:rPr lang="de-AT" sz="2000" b="1" dirty="0" smtClean="0"/>
            </a:br>
            <a:r>
              <a:rPr lang="de-AT" sz="2000" dirty="0" smtClean="0"/>
              <a:t>Es ist gar </a:t>
            </a:r>
            <a:r>
              <a:rPr lang="de-AT" sz="2000" dirty="0"/>
              <a:t>nicht so leicht, Mobbing früh zu erkennen. Viele trauen sich lange Zeit nicht darüber zu sprechen und sich Hilfe zu holen. Hier ist Aufmerksamkeit und Achtsamkeit gefragt</a:t>
            </a:r>
            <a:r>
              <a:rPr lang="de-AT" sz="2000" dirty="0" smtClean="0"/>
              <a:t>!</a:t>
            </a:r>
            <a:br>
              <a:rPr lang="de-AT" sz="2000" dirty="0" smtClean="0"/>
            </a:br>
            <a:endParaRPr lang="de-AT" sz="2000" dirty="0"/>
          </a:p>
          <a:p>
            <a:r>
              <a:rPr lang="de-AT" sz="2000" b="1" dirty="0" smtClean="0"/>
              <a:t>Handeln </a:t>
            </a:r>
            <a:r>
              <a:rPr lang="de-AT" sz="2000" b="1" dirty="0"/>
              <a:t>und Hilfe </a:t>
            </a:r>
            <a:r>
              <a:rPr lang="de-AT" sz="2000" b="1" dirty="0" smtClean="0"/>
              <a:t>holen</a:t>
            </a:r>
            <a:br>
              <a:rPr lang="de-AT" sz="2000" b="1" dirty="0" smtClean="0"/>
            </a:br>
            <a:r>
              <a:rPr lang="de-AT" sz="2000" dirty="0" smtClean="0"/>
              <a:t>Darüber </a:t>
            </a:r>
            <a:r>
              <a:rPr lang="de-AT" sz="2000" dirty="0"/>
              <a:t>reden und hinschauen sind erste </a:t>
            </a:r>
            <a:r>
              <a:rPr lang="de-AT" sz="2000" dirty="0" smtClean="0"/>
              <a:t>Schritte. </a:t>
            </a:r>
            <a:br>
              <a:rPr lang="de-AT" sz="2000" dirty="0" smtClean="0"/>
            </a:br>
            <a:r>
              <a:rPr lang="de-AT" sz="2000" dirty="0" smtClean="0"/>
              <a:t>Hilfe holen kannst </a:t>
            </a:r>
            <a:r>
              <a:rPr lang="de-AT" sz="2000" dirty="0"/>
              <a:t>du dir bei Erwachsenen, denen du </a:t>
            </a:r>
            <a:r>
              <a:rPr lang="de-AT" sz="2000" dirty="0" smtClean="0"/>
              <a:t>vertraust. </a:t>
            </a:r>
            <a:r>
              <a:rPr lang="de-AT" sz="2000" dirty="0"/>
              <a:t>Sprich mit </a:t>
            </a:r>
            <a:r>
              <a:rPr lang="de-AT" sz="2000" dirty="0" err="1"/>
              <a:t>LehrerInnen</a:t>
            </a:r>
            <a:r>
              <a:rPr lang="de-AT" sz="2000" dirty="0"/>
              <a:t>, Eltern oder Vertrauenspersonen an Schulen. </a:t>
            </a:r>
            <a:endParaRPr lang="de-AT" sz="2000" dirty="0" smtClean="0"/>
          </a:p>
          <a:p>
            <a:endParaRPr lang="de-AT" sz="2000" dirty="0" smtClean="0"/>
          </a:p>
          <a:p>
            <a:r>
              <a:rPr lang="de-AT" sz="2000" dirty="0" smtClean="0"/>
              <a:t>Es </a:t>
            </a:r>
            <a:r>
              <a:rPr lang="de-AT" sz="2000" dirty="0"/>
              <a:t>gibt auch viele </a:t>
            </a:r>
            <a:r>
              <a:rPr lang="de-AT" sz="2000" dirty="0">
                <a:solidFill>
                  <a:srgbClr val="C00000"/>
                </a:solidFill>
              </a:rPr>
              <a:t>Beratungsstellen</a:t>
            </a:r>
            <a:r>
              <a:rPr lang="de-AT" sz="2000" dirty="0"/>
              <a:t>, die dir weiterhelfen können.</a:t>
            </a:r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47" y="1270062"/>
            <a:ext cx="1216152" cy="187147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479531" y="3110020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© Parlamentsdirektion / Kinderbüro Universität Wien / </a:t>
            </a:r>
            <a:r>
              <a:rPr lang="de-DE" sz="800" dirty="0" smtClean="0"/>
              <a:t>Leopold Maurer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043113930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Nicht wegschauen – Zivilcourage zeigen!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8"/>
          </a:xfrm>
        </p:spPr>
        <p:txBody>
          <a:bodyPr/>
          <a:lstStyle/>
          <a:p>
            <a:r>
              <a:rPr lang="de-AT" sz="2000" b="1" dirty="0" smtClean="0"/>
              <a:t>Vorbeugen</a:t>
            </a:r>
            <a:br>
              <a:rPr lang="de-AT" sz="2000" b="1" dirty="0" smtClean="0"/>
            </a:br>
            <a:r>
              <a:rPr lang="de-AT" sz="2000" dirty="0" smtClean="0"/>
              <a:t>Konflikte </a:t>
            </a:r>
            <a:r>
              <a:rPr lang="de-AT" sz="2000" dirty="0"/>
              <a:t>lassen sich nicht immer vermeiden. </a:t>
            </a:r>
            <a:r>
              <a:rPr lang="de-AT" sz="2000" dirty="0" smtClean="0"/>
              <a:t>Damit diese nicht </a:t>
            </a:r>
            <a:r>
              <a:rPr lang="de-AT" sz="2000" dirty="0"/>
              <a:t>zum Mobbing-Fall ausufern, ist es wichtig, achtsam und offen zu sein.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Geh dieser einfachen und wichtigen Frage nach und rede darüber, </a:t>
            </a:r>
            <a:r>
              <a:rPr lang="de-AT" sz="2000" dirty="0"/>
              <a:t>um Mobbing </a:t>
            </a:r>
            <a:r>
              <a:rPr lang="de-AT" sz="2000" dirty="0" smtClean="0"/>
              <a:t>(in </a:t>
            </a:r>
            <a:r>
              <a:rPr lang="de-AT" sz="2000" dirty="0"/>
              <a:t>der </a:t>
            </a:r>
            <a:r>
              <a:rPr lang="de-AT" sz="2000" dirty="0" smtClean="0"/>
              <a:t>Schule) </a:t>
            </a:r>
            <a:r>
              <a:rPr lang="de-AT" sz="2000" dirty="0"/>
              <a:t>erst gar nicht entstehen zu lassen. </a:t>
            </a:r>
          </a:p>
          <a:p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  <p:sp>
        <p:nvSpPr>
          <p:cNvPr id="2" name="Abgerundete rechteckige Legende 1"/>
          <p:cNvSpPr/>
          <p:nvPr/>
        </p:nvSpPr>
        <p:spPr>
          <a:xfrm>
            <a:off x="2006985" y="2317482"/>
            <a:ext cx="4680520" cy="1327542"/>
          </a:xfrm>
          <a:prstGeom prst="wedgeRoundRectCallout">
            <a:avLst>
              <a:gd name="adj1" fmla="val -46477"/>
              <a:gd name="adj2" fmla="val 916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rgbClr val="00B2D6"/>
                </a:solidFill>
              </a:rPr>
              <a:t>Hab </a:t>
            </a:r>
            <a:r>
              <a:rPr lang="de-AT" sz="2000" b="1" dirty="0">
                <a:solidFill>
                  <a:srgbClr val="00B2D6"/>
                </a:solidFill>
              </a:rPr>
              <a:t>ich ein gutes Gefühl in meiner Klassengemeinschaft oder fühle ich </a:t>
            </a:r>
            <a:r>
              <a:rPr lang="de-AT" sz="2000" b="1">
                <a:solidFill>
                  <a:srgbClr val="00B2D6"/>
                </a:solidFill>
              </a:rPr>
              <a:t>mich </a:t>
            </a:r>
            <a:r>
              <a:rPr lang="de-AT" sz="2000" b="1" smtClean="0">
                <a:solidFill>
                  <a:srgbClr val="00B2D6"/>
                </a:solidFill>
              </a:rPr>
              <a:t>unter Druck? </a:t>
            </a:r>
            <a:endParaRPr lang="de-AT" sz="2000" b="1" dirty="0">
              <a:solidFill>
                <a:srgbClr val="00B2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9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 smtClean="0"/>
              <a:t>Übung </a:t>
            </a:r>
            <a:r>
              <a:rPr lang="de-DE" sz="3200" dirty="0"/>
              <a:t>3</a:t>
            </a:r>
            <a:r>
              <a:rPr lang="de-DE" sz="3200" dirty="0" smtClean="0"/>
              <a:t>: Bestandsaufnahme in der Klasse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4824536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r>
              <a:rPr lang="de-AT" sz="2400" b="1" dirty="0" smtClean="0"/>
              <a:t>Wie ist die Stimmung in der Klasse?</a:t>
            </a:r>
            <a:br>
              <a:rPr lang="de-AT" sz="2400" b="1" dirty="0" smtClean="0"/>
            </a:br>
            <a:endParaRPr lang="de-AT" sz="2400" b="1" dirty="0" smtClean="0"/>
          </a:p>
          <a:p>
            <a:r>
              <a:rPr lang="de-AT" sz="2400" b="1" dirty="0" smtClean="0"/>
              <a:t>Gibt es Gruppierungen, bestimmende Strukturen? </a:t>
            </a:r>
            <a:br>
              <a:rPr lang="de-AT" sz="2400" b="1" dirty="0" smtClean="0"/>
            </a:br>
            <a:endParaRPr lang="de-AT" sz="2400" b="1" dirty="0" smtClean="0"/>
          </a:p>
          <a:p>
            <a:r>
              <a:rPr lang="de-AT" sz="2400" b="1" dirty="0" smtClean="0"/>
              <a:t>Gibt es Einzelne, die öfter Opfer von Spott sind?</a:t>
            </a:r>
            <a:br>
              <a:rPr lang="de-AT" sz="2400" b="1" dirty="0" smtClean="0"/>
            </a:br>
            <a:endParaRPr lang="de-AT" sz="2400" b="1" dirty="0" smtClean="0"/>
          </a:p>
          <a:p>
            <a:r>
              <a:rPr lang="de-AT" sz="2400" b="1" dirty="0" smtClean="0"/>
              <a:t>Was kann man ändern?</a:t>
            </a:r>
            <a:br>
              <a:rPr lang="de-AT" sz="2400" b="1" dirty="0" smtClean="0"/>
            </a:br>
            <a:endParaRPr lang="de-AT" sz="2400" b="1" dirty="0" smtClean="0"/>
          </a:p>
          <a:p>
            <a:pPr marL="0" indent="0">
              <a:buNone/>
            </a:pPr>
            <a:r>
              <a:rPr lang="de-AT" sz="2400" b="1" smtClean="0"/>
              <a:t> Besprecht, diskutiert</a:t>
            </a:r>
            <a:r>
              <a:rPr lang="de-AT" sz="2400" b="1" dirty="0" smtClean="0"/>
              <a:t>, verändert …</a:t>
            </a:r>
            <a:endParaRPr lang="de-AT" sz="24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1876114566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861048"/>
            <a:ext cx="7777162" cy="936104"/>
          </a:xfrm>
        </p:spPr>
        <p:txBody>
          <a:bodyPr/>
          <a:lstStyle/>
          <a:p>
            <a:pPr lvl="0"/>
            <a:r>
              <a:rPr lang="de-DE" sz="4000" dirty="0"/>
              <a:t>Was ist Mobbing?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Merkmale und Formen von Mobbing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4608512"/>
          </a:xfrm>
        </p:spPr>
        <p:txBody>
          <a:bodyPr/>
          <a:lstStyle/>
          <a:p>
            <a:pPr marL="0" indent="0">
              <a:buNone/>
            </a:pPr>
            <a:endParaRPr lang="de-DE" sz="2000" i="1" dirty="0"/>
          </a:p>
          <a:p>
            <a:r>
              <a:rPr lang="de-DE" sz="2000" i="1" dirty="0" smtClean="0"/>
              <a:t>Mobbing</a:t>
            </a:r>
            <a:r>
              <a:rPr lang="de-DE" sz="2000" dirty="0" smtClean="0"/>
              <a:t>: gezielte und wiederholte Angriffe auf Personen mit dem Ziel, diese auszugrenzen und/oder zu schikanieren</a:t>
            </a:r>
          </a:p>
          <a:p>
            <a:endParaRPr lang="de-DE" sz="2000" i="1" dirty="0"/>
          </a:p>
          <a:p>
            <a:r>
              <a:rPr lang="de-DE" sz="2000" i="1" dirty="0" smtClean="0"/>
              <a:t>Merkmale</a:t>
            </a:r>
            <a:r>
              <a:rPr lang="de-DE" sz="2000" dirty="0" smtClean="0"/>
              <a:t>: Angriffe finden regelmäßig und über längeren Zeitraum statt</a:t>
            </a:r>
          </a:p>
          <a:p>
            <a:endParaRPr lang="de-DE" sz="2000" dirty="0"/>
          </a:p>
          <a:p>
            <a:r>
              <a:rPr lang="de-DE" sz="2000" i="1" dirty="0" smtClean="0"/>
              <a:t>Formen</a:t>
            </a:r>
            <a:r>
              <a:rPr lang="de-DE" sz="2000" dirty="0" smtClean="0"/>
              <a:t>: </a:t>
            </a:r>
            <a:r>
              <a:rPr lang="de-DE" sz="2000" dirty="0"/>
              <a:t>Ausgrenzung, Beschimpfungen,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Drohungen, aber auch körperliche Gewalt  </a:t>
            </a:r>
          </a:p>
          <a:p>
            <a:endParaRPr lang="de-DE" sz="2000" dirty="0" smtClean="0"/>
          </a:p>
          <a:p>
            <a:r>
              <a:rPr lang="de-DE" sz="2000" dirty="0" smtClean="0"/>
              <a:t>Mobbing findet in Schulklassen, </a:t>
            </a:r>
            <a:br>
              <a:rPr lang="de-DE" sz="2000" dirty="0" smtClean="0"/>
            </a:br>
            <a:r>
              <a:rPr lang="de-DE" sz="2000" dirty="0" smtClean="0"/>
              <a:t>am Arbeitsplatz, im Verein, in der </a:t>
            </a:r>
            <a:br>
              <a:rPr lang="de-DE" sz="2000" dirty="0" smtClean="0"/>
            </a:br>
            <a:r>
              <a:rPr lang="de-DE" sz="2000" dirty="0" smtClean="0"/>
              <a:t>Nachbarschaft statt</a:t>
            </a: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41816"/>
              </p:ext>
            </p:extLst>
          </p:nvPr>
        </p:nvGraphicFramePr>
        <p:xfrm>
          <a:off x="5796136" y="3068960"/>
          <a:ext cx="2471309" cy="226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orelDRAW" r:id="rId4" imgW="1361929" imgH="1247071" progId="CorelDRAW.Graphic.14">
                  <p:embed/>
                </p:oleObj>
              </mc:Choice>
              <mc:Fallback>
                <p:oleObj name="CorelDRAW" r:id="rId4" imgW="1361929" imgH="1247071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6136" y="3068960"/>
                        <a:ext cx="2471309" cy="2263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264334"/>
              </p:ext>
            </p:extLst>
          </p:nvPr>
        </p:nvGraphicFramePr>
        <p:xfrm>
          <a:off x="6372200" y="4293096"/>
          <a:ext cx="1440160" cy="128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CorelDRAW" r:id="rId6" imgW="753351" imgH="674444" progId="CorelDRAW.Graphic.14">
                  <p:embed/>
                </p:oleObj>
              </mc:Choice>
              <mc:Fallback>
                <p:oleObj name="CorelDRAW" r:id="rId6" imgW="753351" imgH="674444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200" y="4293096"/>
                        <a:ext cx="1440160" cy="128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46392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Ursachen und Gründe für Mobbing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3960440"/>
          </a:xfrm>
        </p:spPr>
        <p:txBody>
          <a:bodyPr/>
          <a:lstStyle/>
          <a:p>
            <a:r>
              <a:rPr lang="de-DE" sz="2000" i="1" dirty="0" smtClean="0"/>
              <a:t>Ursachen für Mobbing</a:t>
            </a:r>
            <a:r>
              <a:rPr lang="de-DE" sz="2000" dirty="0" smtClean="0"/>
              <a:t>: </a:t>
            </a:r>
            <a:r>
              <a:rPr lang="de-DE" sz="2000" dirty="0" err="1" smtClean="0"/>
              <a:t>TäterInnen</a:t>
            </a:r>
            <a:r>
              <a:rPr lang="de-DE" sz="2000" dirty="0" smtClean="0"/>
              <a:t> fühlen sich überlegen, wenn</a:t>
            </a:r>
            <a:br>
              <a:rPr lang="de-DE" sz="2000" dirty="0" smtClean="0"/>
            </a:br>
            <a:r>
              <a:rPr lang="de-DE" sz="2000" dirty="0" smtClean="0"/>
              <a:t>sie Opfer erniedrigen und demütigen („Gefühle der Macht, der Überlegenheit“)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2000" i="1" dirty="0" smtClean="0"/>
              <a:t>Folge</a:t>
            </a:r>
            <a:r>
              <a:rPr lang="de-DE" sz="2000" dirty="0" smtClean="0"/>
              <a:t>: Opfer sehen oft Schul- oder Arbeitsplatzwechsel als 	einzigen Ausweg</a:t>
            </a:r>
            <a:endParaRPr lang="de-DE" sz="2000" dirty="0"/>
          </a:p>
          <a:p>
            <a:endParaRPr lang="de-DE" sz="2000" i="1" dirty="0"/>
          </a:p>
          <a:p>
            <a:r>
              <a:rPr lang="de-DE" sz="2000" i="1" dirty="0" smtClean="0"/>
              <a:t>Gründe</a:t>
            </a:r>
            <a:r>
              <a:rPr lang="de-DE" sz="2000" dirty="0" smtClean="0"/>
              <a:t> </a:t>
            </a:r>
            <a:r>
              <a:rPr lang="de-DE" sz="2000" i="1" dirty="0"/>
              <a:t>für </a:t>
            </a:r>
            <a:r>
              <a:rPr lang="de-DE" sz="2000" i="1" dirty="0" smtClean="0"/>
              <a:t>Mobbing</a:t>
            </a:r>
            <a:r>
              <a:rPr lang="de-DE" sz="2000" dirty="0" smtClean="0"/>
              <a:t>: Langeweile, Konkurrenz, Eifersucht, Gruppenbildung</a:t>
            </a:r>
          </a:p>
          <a:p>
            <a:endParaRPr lang="de-DE" sz="2000" dirty="0"/>
          </a:p>
          <a:p>
            <a:r>
              <a:rPr lang="de-DE" sz="2000" i="1" dirty="0"/>
              <a:t>Auslöser für </a:t>
            </a:r>
            <a:r>
              <a:rPr lang="de-DE" sz="2000" i="1" dirty="0" smtClean="0"/>
              <a:t>Mobbing</a:t>
            </a:r>
            <a:r>
              <a:rPr lang="de-DE" sz="2000" dirty="0" smtClean="0"/>
              <a:t>: persönliche Probleme, Konflikte in Gruppen </a:t>
            </a:r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  <p:sp>
        <p:nvSpPr>
          <p:cNvPr id="2" name="Pfeil nach rechts 1"/>
          <p:cNvSpPr/>
          <p:nvPr/>
        </p:nvSpPr>
        <p:spPr>
          <a:xfrm>
            <a:off x="899592" y="2564904"/>
            <a:ext cx="504056" cy="360040"/>
          </a:xfrm>
          <a:prstGeom prst="righ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097601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525" y="-27384"/>
            <a:ext cx="9163050" cy="688538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79512" y="2564904"/>
            <a:ext cx="8568952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65000">
                <a:schemeClr val="bg1">
                  <a:alpha val="9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352159" cy="1152525"/>
          </a:xfrm>
        </p:spPr>
        <p:txBody>
          <a:bodyPr>
            <a:noAutofit/>
          </a:bodyPr>
          <a:lstStyle/>
          <a:p>
            <a:r>
              <a:rPr lang="de-AT" sz="3200" dirty="0" smtClean="0"/>
              <a:t>Beteiligte Personen an Mobbing-Situationen</a:t>
            </a:r>
            <a:endParaRPr lang="de-AT" sz="2200" b="1" dirty="0" smtClean="0">
              <a:solidFill>
                <a:schemeClr val="tx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58528"/>
            <a:ext cx="8229600" cy="3206576"/>
          </a:xfrm>
        </p:spPr>
        <p:txBody>
          <a:bodyPr/>
          <a:lstStyle/>
          <a:p>
            <a:r>
              <a:rPr lang="de-DE" sz="2000" b="1" dirty="0" err="1" smtClean="0">
                <a:solidFill>
                  <a:srgbClr val="A50021"/>
                </a:solidFill>
              </a:rPr>
              <a:t>TäterInnen</a:t>
            </a:r>
            <a:r>
              <a:rPr lang="de-DE" sz="2000" dirty="0" smtClean="0"/>
              <a:t>: greifen Opfer an, erhöhen ihr eigenes Selbstwertgefühl; manchmal sind sie sich der Folgen ihres Tuns nicht bewusst</a:t>
            </a:r>
          </a:p>
          <a:p>
            <a:endParaRPr lang="de-DE" sz="2000" dirty="0"/>
          </a:p>
          <a:p>
            <a:r>
              <a:rPr lang="de-DE" sz="2000" b="1" dirty="0" smtClean="0">
                <a:solidFill>
                  <a:srgbClr val="00B2D6"/>
                </a:solidFill>
              </a:rPr>
              <a:t>Opfer</a:t>
            </a:r>
            <a:r>
              <a:rPr lang="de-DE" sz="2000" dirty="0" smtClean="0"/>
              <a:t>: sind die Ziele der Angriffe; vielen Opfern fällt es schwer, über Angriffe mit jemandem zu sprechen; Opfer suchen Schuld oft bei sich selbst</a:t>
            </a:r>
          </a:p>
          <a:p>
            <a:endParaRPr lang="de-DE" sz="2000" dirty="0" smtClean="0"/>
          </a:p>
          <a:p>
            <a:r>
              <a:rPr lang="de-DE" sz="2000" b="1" dirty="0" err="1" smtClean="0">
                <a:solidFill>
                  <a:schemeClr val="bg1">
                    <a:lumMod val="65000"/>
                  </a:schemeClr>
                </a:solidFill>
              </a:rPr>
              <a:t>MitläuferInnen</a:t>
            </a:r>
            <a:r>
              <a:rPr lang="de-DE" sz="2000" dirty="0" smtClean="0"/>
              <a:t>: unterstützen die </a:t>
            </a:r>
            <a:r>
              <a:rPr lang="de-DE" sz="2000" dirty="0" err="1" smtClean="0"/>
              <a:t>TäterInnen</a:t>
            </a:r>
            <a:r>
              <a:rPr lang="de-DE" sz="2000" dirty="0" smtClean="0"/>
              <a:t> und/oder bestärken sie in ihrem Verhalten</a:t>
            </a:r>
          </a:p>
          <a:p>
            <a:pPr marL="0" indent="0">
              <a:buNone/>
            </a:pPr>
            <a:endParaRPr lang="de-DE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512929"/>
              </p:ext>
            </p:extLst>
          </p:nvPr>
        </p:nvGraphicFramePr>
        <p:xfrm>
          <a:off x="862752" y="4890007"/>
          <a:ext cx="504056" cy="164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orelDRAW" r:id="rId4" imgW="355802" imgH="1156737" progId="CorelDRAW.Graphic.14">
                  <p:embed/>
                </p:oleObj>
              </mc:Choice>
              <mc:Fallback>
                <p:oleObj name="CorelDRAW" r:id="rId4" imgW="355802" imgH="1156737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752" y="4890007"/>
                        <a:ext cx="504056" cy="1640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4439"/>
              </p:ext>
            </p:extLst>
          </p:nvPr>
        </p:nvGraphicFramePr>
        <p:xfrm>
          <a:off x="1547664" y="4340568"/>
          <a:ext cx="2627456" cy="19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orelDRAW" r:id="rId6" imgW="2304097" imgH="1683432" progId="CorelDRAW.Graphic.14">
                  <p:embed/>
                </p:oleObj>
              </mc:Choice>
              <mc:Fallback>
                <p:oleObj name="CorelDRAW" r:id="rId6" imgW="2304097" imgH="1683432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64" y="4340568"/>
                        <a:ext cx="2627456" cy="191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76351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27384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0" y="116632"/>
            <a:ext cx="8500628" cy="1152525"/>
          </a:xfrm>
        </p:spPr>
        <p:txBody>
          <a:bodyPr/>
          <a:lstStyle/>
          <a:p>
            <a:r>
              <a:rPr lang="de-DE" sz="3200" dirty="0" smtClean="0"/>
              <a:t>Beteiligte Personen an Mobbing-Situationen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136904" cy="3960440"/>
          </a:xfrm>
        </p:spPr>
        <p:txBody>
          <a:bodyPr/>
          <a:lstStyle/>
          <a:p>
            <a:r>
              <a:rPr lang="de-DE" sz="2000" b="1" dirty="0" err="1"/>
              <a:t>ZuseherInnen</a:t>
            </a:r>
            <a:r>
              <a:rPr lang="de-DE" sz="2000" dirty="0"/>
              <a:t>: unterstützen </a:t>
            </a:r>
            <a:r>
              <a:rPr lang="de-DE" sz="2000" dirty="0" err="1"/>
              <a:t>TäterInnen</a:t>
            </a:r>
            <a:r>
              <a:rPr lang="de-DE" sz="2000" dirty="0"/>
              <a:t>, wenn sie Mobbing-Situation ignorieren; unterbinden Angriffe, wenn sie Hilfe </a:t>
            </a:r>
            <a:r>
              <a:rPr lang="de-DE" sz="2000" dirty="0" smtClean="0"/>
              <a:t>holen</a:t>
            </a:r>
            <a:endParaRPr lang="de-DE" sz="2000" b="1" dirty="0" smtClean="0"/>
          </a:p>
          <a:p>
            <a:endParaRPr lang="de-DE" sz="1000" b="1" dirty="0"/>
          </a:p>
          <a:p>
            <a:r>
              <a:rPr lang="de-DE" sz="2000" b="1" dirty="0" smtClean="0"/>
              <a:t>Erwachsene/</a:t>
            </a:r>
            <a:r>
              <a:rPr lang="de-DE" sz="2000" b="1" dirty="0" err="1" smtClean="0"/>
              <a:t>LehrerInnen</a:t>
            </a:r>
            <a:r>
              <a:rPr lang="de-DE" sz="2000" b="1" dirty="0" smtClean="0"/>
              <a:t>:</a:t>
            </a:r>
            <a:r>
              <a:rPr lang="de-DE" sz="2000" dirty="0" smtClean="0"/>
              <a:t> können durch aufmerksames Zuhören und Wahrnehmen </a:t>
            </a:r>
            <a:r>
              <a:rPr lang="de-DE" sz="2000" dirty="0"/>
              <a:t>den </a:t>
            </a:r>
            <a:r>
              <a:rPr lang="de-DE" sz="2000" dirty="0" smtClean="0"/>
              <a:t>Mobbing-Opfern helfen und Angriffe zur Sprache bringen</a:t>
            </a:r>
            <a:endParaRPr lang="de-DE" sz="2000" b="1" dirty="0" smtClean="0"/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  <a:p>
            <a:pPr marL="0" indent="0">
              <a:buNone/>
            </a:pPr>
            <a:r>
              <a:rPr lang="de-AT" sz="1900" dirty="0"/>
              <a:t/>
            </a:r>
            <a:br>
              <a:rPr lang="de-AT" sz="1900" dirty="0"/>
            </a:br>
            <a:endParaRPr lang="de-DE" sz="19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  <p:pic>
        <p:nvPicPr>
          <p:cNvPr id="6" name="Grafik 5"/>
          <p:cNvPicPr/>
          <p:nvPr/>
        </p:nvPicPr>
        <p:blipFill rotWithShape="1">
          <a:blip r:embed="rId3"/>
          <a:srcRect l="12897" t="43649" r="36839" b="21694"/>
          <a:stretch/>
        </p:blipFill>
        <p:spPr bwMode="auto">
          <a:xfrm>
            <a:off x="827584" y="3036642"/>
            <a:ext cx="6912768" cy="3094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1600" y="611536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Laut OECD-Umfrage waren mehr als 20% der männlichen Jugendlichen im Alter zwischen </a:t>
            </a:r>
            <a:r>
              <a:rPr lang="de-DE" sz="1200" dirty="0" smtClean="0"/>
              <a:t>11 </a:t>
            </a:r>
            <a:r>
              <a:rPr lang="de-DE" sz="1200" dirty="0"/>
              <a:t>und 15 Jahren in Österreich innerhalb eines Zeitraums von 2 Monaten zumindest zweimal das Opfer von Mobbing-Attacken. </a:t>
            </a:r>
            <a:r>
              <a:rPr lang="de-DE" sz="1200" dirty="0" smtClean="0"/>
              <a:t>Bild: © </a:t>
            </a:r>
            <a:r>
              <a:rPr lang="de-DE" sz="1200" dirty="0"/>
              <a:t>OECD </a:t>
            </a:r>
            <a:endParaRPr lang="de-AT" sz="1200" dirty="0"/>
          </a:p>
        </p:txBody>
      </p:sp>
      <p:sp>
        <p:nvSpPr>
          <p:cNvPr id="3" name="Rechteck 2"/>
          <p:cNvSpPr/>
          <p:nvPr/>
        </p:nvSpPr>
        <p:spPr>
          <a:xfrm>
            <a:off x="1331640" y="3789040"/>
            <a:ext cx="252000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86367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 smtClean="0"/>
              <a:t>Übung 1: Kennst du einen </a:t>
            </a:r>
            <a:r>
              <a:rPr lang="de-DE" sz="3200" dirty="0"/>
              <a:t>F</a:t>
            </a:r>
            <a:r>
              <a:rPr lang="de-DE" sz="3200" dirty="0" smtClean="0"/>
              <a:t>all von Mobbing?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r>
              <a:rPr lang="de-DE" sz="2400" b="1" dirty="0" smtClean="0"/>
              <a:t>Vielleicht haben deine/eure Eltern schon einmal von einem/r </a:t>
            </a:r>
            <a:r>
              <a:rPr lang="de-DE" sz="2400" b="1" dirty="0" err="1" smtClean="0"/>
              <a:t>KollegIn</a:t>
            </a:r>
            <a:r>
              <a:rPr lang="de-DE" sz="2400" b="1" dirty="0" smtClean="0"/>
              <a:t> erzählt, die vom Chef oder einem/einer </a:t>
            </a:r>
            <a:r>
              <a:rPr lang="de-DE" sz="2400" b="1" dirty="0" err="1" smtClean="0"/>
              <a:t>KollegIn</a:t>
            </a:r>
            <a:r>
              <a:rPr lang="de-DE" sz="2400" b="1" dirty="0" smtClean="0"/>
              <a:t> gemobbt wurde? </a:t>
            </a:r>
            <a:br>
              <a:rPr lang="de-DE" sz="2400" b="1" dirty="0" smtClean="0"/>
            </a:br>
            <a:r>
              <a:rPr lang="de-DE" sz="2400" b="1" dirty="0" smtClean="0"/>
              <a:t>Berichte(t) in der Klasse darüber.</a:t>
            </a:r>
            <a:endParaRPr lang="de-DE" sz="2400" dirty="0"/>
          </a:p>
          <a:p>
            <a:endParaRPr lang="de-DE" sz="2400" dirty="0"/>
          </a:p>
          <a:p>
            <a:r>
              <a:rPr lang="de-AT" sz="2400" b="1" dirty="0" smtClean="0"/>
              <a:t>Überlegt gemeinsam, wie dieses Mobbing zu vermeiden bzw. in den Anfängen zu verhindern gewesen wäre.</a:t>
            </a:r>
            <a:endParaRPr lang="de-AT" sz="24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125118229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861048"/>
            <a:ext cx="7777162" cy="936104"/>
          </a:xfrm>
        </p:spPr>
        <p:txBody>
          <a:bodyPr/>
          <a:lstStyle/>
          <a:p>
            <a:pPr eaLnBrk="1" hangingPunct="1"/>
            <a:r>
              <a:rPr lang="de-DE" sz="4000" dirty="0" smtClean="0"/>
              <a:t>Cyber-Mobbing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895453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540</Words>
  <Application>Microsoft Office PowerPoint</Application>
  <PresentationFormat>Bildschirmpräsentation (4:3)</PresentationFormat>
  <Paragraphs>153</Paragraphs>
  <Slides>23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1_Wasserzeichen</vt:lpstr>
      <vt:lpstr>CorelDRAW</vt:lpstr>
      <vt:lpstr>   Mobbing</vt:lpstr>
      <vt:lpstr>Mehr Information auf: www.demokratiewebstatt.at </vt:lpstr>
      <vt:lpstr>Was ist Mobbing?</vt:lpstr>
      <vt:lpstr>Merkmale und Formen von Mobbing</vt:lpstr>
      <vt:lpstr>Ursachen und Gründe für Mobbing</vt:lpstr>
      <vt:lpstr>Beteiligte Personen an Mobbing-Situationen</vt:lpstr>
      <vt:lpstr>Beteiligte Personen an Mobbing-Situationen</vt:lpstr>
      <vt:lpstr>Übung 1: Kennst du einen Fall von Mobbing?</vt:lpstr>
      <vt:lpstr>Cyber-Mobbing</vt:lpstr>
      <vt:lpstr>Unsichtbare Angriffe – Cyber-Mobbing</vt:lpstr>
      <vt:lpstr>Unsichtbare Angriffe – Cyber-Mobbing</vt:lpstr>
      <vt:lpstr>Cyber-Mobbing: vom Schulhof ins Internet</vt:lpstr>
      <vt:lpstr>Formen von Cyber-Mobbing</vt:lpstr>
      <vt:lpstr>Aktiv gegen Cyber-Mobbing</vt:lpstr>
      <vt:lpstr>Aktiv gegen Cyber-Mobbing</vt:lpstr>
      <vt:lpstr>Übung 2: Meine/eure Präsenz im Internet</vt:lpstr>
      <vt:lpstr>So schützt das Gesetz vor Mobbing</vt:lpstr>
      <vt:lpstr>Gesetze gegen Übergriffe</vt:lpstr>
      <vt:lpstr>Gesetze gegen Übergriffe</vt:lpstr>
      <vt:lpstr>Gib Mobbing keine Chance!</vt:lpstr>
      <vt:lpstr>Nicht wegschauen – Zivilcourage zeigen!</vt:lpstr>
      <vt:lpstr>Nicht wegschauen – Zivilcourage zeigen!</vt:lpstr>
      <vt:lpstr>Übung 3: Bestandsaufnahme in der Klasse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Harald Prosch</cp:lastModifiedBy>
  <cp:revision>1281</cp:revision>
  <cp:lastPrinted>2016-01-11T13:56:16Z</cp:lastPrinted>
  <dcterms:created xsi:type="dcterms:W3CDTF">2009-03-03T21:28:50Z</dcterms:created>
  <dcterms:modified xsi:type="dcterms:W3CDTF">2016-01-12T09:23:08Z</dcterms:modified>
</cp:coreProperties>
</file>