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5"/>
  </p:notesMasterIdLst>
  <p:handoutMasterIdLst>
    <p:handoutMasterId r:id="rId36"/>
  </p:handoutMasterIdLst>
  <p:sldIdLst>
    <p:sldId id="270" r:id="rId2"/>
    <p:sldId id="341" r:id="rId3"/>
    <p:sldId id="452" r:id="rId4"/>
    <p:sldId id="492" r:id="rId5"/>
    <p:sldId id="473" r:id="rId6"/>
    <p:sldId id="450" r:id="rId7"/>
    <p:sldId id="474" r:id="rId8"/>
    <p:sldId id="491" r:id="rId9"/>
    <p:sldId id="476" r:id="rId10"/>
    <p:sldId id="475" r:id="rId11"/>
    <p:sldId id="493" r:id="rId12"/>
    <p:sldId id="494" r:id="rId13"/>
    <p:sldId id="495" r:id="rId14"/>
    <p:sldId id="496" r:id="rId15"/>
    <p:sldId id="497" r:id="rId16"/>
    <p:sldId id="498" r:id="rId17"/>
    <p:sldId id="499" r:id="rId18"/>
    <p:sldId id="500" r:id="rId19"/>
    <p:sldId id="502" r:id="rId20"/>
    <p:sldId id="503" r:id="rId21"/>
    <p:sldId id="509" r:id="rId22"/>
    <p:sldId id="510" r:id="rId23"/>
    <p:sldId id="515" r:id="rId24"/>
    <p:sldId id="479" r:id="rId25"/>
    <p:sldId id="477" r:id="rId26"/>
    <p:sldId id="501" r:id="rId27"/>
    <p:sldId id="507" r:id="rId28"/>
    <p:sldId id="478" r:id="rId29"/>
    <p:sldId id="504" r:id="rId30"/>
    <p:sldId id="505" r:id="rId31"/>
    <p:sldId id="506" r:id="rId32"/>
    <p:sldId id="512" r:id="rId33"/>
    <p:sldId id="514" r:id="rId34"/>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 id="2" name="Heidi Haslinger"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B2D6"/>
    <a:srgbClr val="FFE9AB"/>
    <a:srgbClr val="FFCC99"/>
    <a:srgbClr val="01B0FF"/>
    <a:srgbClr val="B7E9FF"/>
    <a:srgbClr val="0099FF"/>
    <a:srgbClr val="DBDBED"/>
    <a:srgbClr val="FFF5E7"/>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89" autoAdjust="0"/>
    <p:restoredTop sz="86412" autoAdjust="0"/>
  </p:normalViewPr>
  <p:slideViewPr>
    <p:cSldViewPr>
      <p:cViewPr varScale="1">
        <p:scale>
          <a:sx n="97" d="100"/>
          <a:sy n="97" d="100"/>
        </p:scale>
        <p:origin x="678" y="78"/>
      </p:cViewPr>
      <p:guideLst>
        <p:guide orient="horz" pos="2160"/>
        <p:guide pos="2880"/>
      </p:guideLst>
    </p:cSldViewPr>
  </p:slideViewPr>
  <p:outlineViewPr>
    <p:cViewPr>
      <p:scale>
        <a:sx n="33" d="100"/>
        <a:sy n="33" d="100"/>
      </p:scale>
      <p:origin x="0" y="-28446"/>
    </p:cViewPr>
  </p:outlineViewPr>
  <p:notesTextViewPr>
    <p:cViewPr>
      <p:scale>
        <a:sx n="100" d="100"/>
        <a:sy n="100" d="100"/>
      </p:scale>
      <p:origin x="0" y="0"/>
    </p:cViewPr>
  </p:notesTextViewPr>
  <p:sorterViewPr>
    <p:cViewPr varScale="1">
      <p:scale>
        <a:sx n="1" d="1"/>
        <a:sy n="1" d="1"/>
      </p:scale>
      <p:origin x="0" y="-4842"/>
    </p:cViewPr>
  </p:sorterViewPr>
  <p:notesViewPr>
    <p:cSldViewPr showGuides="1">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DATEIEN\03-Heidi\webwerkstatt\Thema-landwirtschaft\LW-betriebe-fl&#228;chen-50-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02537380406509E-2"/>
          <c:y val="0"/>
          <c:w val="0.65481937793347633"/>
          <c:h val="0.94248827424972093"/>
        </c:manualLayout>
      </c:layout>
      <c:pie3DChart>
        <c:varyColors val="1"/>
        <c:ser>
          <c:idx val="0"/>
          <c:order val="0"/>
          <c:spPr>
            <a:ln>
              <a:noFill/>
            </a:ln>
          </c:spPr>
          <c:explosion val="17"/>
          <c:dPt>
            <c:idx val="0"/>
            <c:bubble3D val="0"/>
            <c:spPr>
              <a:solidFill>
                <a:schemeClr val="accent1">
                  <a:lumMod val="60000"/>
                  <a:lumOff val="40000"/>
                </a:schemeClr>
              </a:solidFill>
              <a:ln w="25400">
                <a:noFill/>
              </a:ln>
              <a:effectLst/>
              <a:sp3d/>
            </c:spPr>
          </c:dPt>
          <c:dPt>
            <c:idx val="1"/>
            <c:bubble3D val="0"/>
            <c:spPr>
              <a:solidFill>
                <a:srgbClr val="008000"/>
              </a:solidFill>
              <a:ln w="25400">
                <a:noFill/>
              </a:ln>
              <a:effectLst/>
              <a:sp3d/>
            </c:spPr>
          </c:dPt>
          <c:dPt>
            <c:idx val="2"/>
            <c:bubble3D val="0"/>
            <c:spPr>
              <a:solidFill>
                <a:srgbClr val="FFC000"/>
              </a:solidFill>
              <a:ln w="25400">
                <a:noFill/>
              </a:ln>
              <a:effectLst/>
              <a:sp3d/>
            </c:spPr>
          </c:dPt>
          <c:dPt>
            <c:idx val="3"/>
            <c:bubble3D val="0"/>
            <c:spPr>
              <a:solidFill>
                <a:srgbClr val="C00000"/>
              </a:solidFill>
              <a:ln w="25400">
                <a:noFill/>
              </a:ln>
              <a:effectLst/>
              <a:sp3d/>
            </c:spPr>
          </c:dPt>
          <c:dPt>
            <c:idx val="4"/>
            <c:bubble3D val="0"/>
            <c:spPr>
              <a:solidFill>
                <a:srgbClr val="FF99FF"/>
              </a:solidFill>
              <a:ln w="25400">
                <a:noFill/>
              </a:ln>
              <a:effectLst/>
              <a:sp3d/>
            </c:spPr>
          </c:dPt>
          <c:dPt>
            <c:idx val="5"/>
            <c:bubble3D val="0"/>
            <c:spPr>
              <a:solidFill>
                <a:srgbClr val="66FF33"/>
              </a:solidFill>
              <a:ln w="25400">
                <a:noFill/>
              </a:ln>
              <a:effectLst/>
              <a:sp3d/>
            </c:spPr>
          </c:dPt>
          <c:dPt>
            <c:idx val="6"/>
            <c:bubble3D val="0"/>
            <c:spPr>
              <a:solidFill>
                <a:schemeClr val="bg1">
                  <a:lumMod val="65000"/>
                </a:schemeClr>
              </a:solidFill>
              <a:ln w="25400">
                <a:noFill/>
              </a:ln>
              <a:effectLst/>
              <a:sp3d/>
            </c:spPr>
          </c:dPt>
          <c:cat>
            <c:strRef>
              <c:f>Tabelle2!$A$33:$A$39</c:f>
              <c:strCache>
                <c:ptCount val="7"/>
                <c:pt idx="0">
                  <c:v>Rinder &amp; Milch</c:v>
                </c:pt>
                <c:pt idx="1">
                  <c:v>Wald</c:v>
                </c:pt>
                <c:pt idx="2">
                  <c:v>Getreide</c:v>
                </c:pt>
                <c:pt idx="3">
                  <c:v>Obst &amp; Wein</c:v>
                </c:pt>
                <c:pt idx="4">
                  <c:v>Schweine &amp; Geflügel</c:v>
                </c:pt>
                <c:pt idx="5">
                  <c:v>Gemüse</c:v>
                </c:pt>
                <c:pt idx="6">
                  <c:v>Mischbetrieb</c:v>
                </c:pt>
              </c:strCache>
            </c:strRef>
          </c:cat>
          <c:val>
            <c:numRef>
              <c:f>Tabelle2!$B$33:$B$39</c:f>
              <c:numCache>
                <c:formatCode>General</c:formatCode>
                <c:ptCount val="7"/>
                <c:pt idx="0">
                  <c:v>37</c:v>
                </c:pt>
                <c:pt idx="1">
                  <c:v>27</c:v>
                </c:pt>
                <c:pt idx="2">
                  <c:v>12</c:v>
                </c:pt>
                <c:pt idx="3">
                  <c:v>8</c:v>
                </c:pt>
                <c:pt idx="4">
                  <c:v>5</c:v>
                </c:pt>
                <c:pt idx="5">
                  <c:v>1</c:v>
                </c:pt>
                <c:pt idx="6">
                  <c:v>10</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7350254733601023"/>
          <c:y val="0.10896102123918602"/>
          <c:w val="0.31538631349763446"/>
          <c:h val="0.73935474560797587"/>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sz="quarter"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C57743C6-E815-44EA-81A1-E2159D02985A}" type="datetimeFigureOut">
              <a:rPr lang="de-DE"/>
              <a:pPr>
                <a:defRPr/>
              </a:pPr>
              <a:t>22.06.2015</a:t>
            </a:fld>
            <a:endParaRPr lang="de-DE"/>
          </a:p>
        </p:txBody>
      </p:sp>
      <p:sp>
        <p:nvSpPr>
          <p:cNvPr id="4" name="Fußzeilenplatzhalter 3"/>
          <p:cNvSpPr>
            <a:spLocks noGrp="1"/>
          </p:cNvSpPr>
          <p:nvPr>
            <p:ph type="ftr" sz="quarter" idx="2"/>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ACFE6062-7DDF-4DFC-89A4-6FDD3B3F780D}" type="datetimeFigureOut">
              <a:rPr lang="de-DE"/>
              <a:pPr>
                <a:defRPr/>
              </a:pPr>
              <a:t>22.06.2015</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504" tIns="45751" rIns="91504" bIns="45751" rtlCol="0" anchor="ctr"/>
          <a:lstStyle/>
          <a:p>
            <a:pPr lvl="0"/>
            <a:endParaRPr lang="de-DE" noProof="0" smtClean="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504" tIns="45751" rIns="91504" bIns="4575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smtClean="0"/>
          </a:p>
        </p:txBody>
      </p:sp>
    </p:spTree>
    <p:extLst>
      <p:ext uri="{BB962C8B-B14F-4D97-AF65-F5344CB8AC3E}">
        <p14:creationId xmlns:p14="http://schemas.microsoft.com/office/powerpoint/2010/main" val="219999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2AB57812-465C-463D-A8FA-D9934EC47507}" type="slidenum">
              <a:rPr lang="de-DE" smtClean="0"/>
              <a:pPr>
                <a:defRPr/>
              </a:pPr>
              <a:t>25</a:t>
            </a:fld>
            <a:endParaRPr lang="de-DE"/>
          </a:p>
        </p:txBody>
      </p:sp>
    </p:spTree>
    <p:extLst>
      <p:ext uri="{BB962C8B-B14F-4D97-AF65-F5344CB8AC3E}">
        <p14:creationId xmlns:p14="http://schemas.microsoft.com/office/powerpoint/2010/main" val="1692993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4"/>
            <a:ext cx="9163050" cy="6858000"/>
          </a:xfrm>
          <a:prstGeom prst="rect">
            <a:avLst/>
          </a:prstGeom>
          <a:noFill/>
        </p:spPr>
      </p:pic>
      <p:sp>
        <p:nvSpPr>
          <p:cNvPr id="3074" name="Rectangle 2"/>
          <p:cNvSpPr>
            <a:spLocks noGrp="1" noChangeArrowheads="1"/>
          </p:cNvSpPr>
          <p:nvPr>
            <p:ph type="ctrTitle"/>
          </p:nvPr>
        </p:nvSpPr>
        <p:spPr>
          <a:xfrm>
            <a:off x="827584" y="908721"/>
            <a:ext cx="6336704" cy="1409270"/>
          </a:xfrm>
        </p:spPr>
        <p:txBody>
          <a:bodyPr/>
          <a:lstStyle/>
          <a:p>
            <a:pPr eaLnBrk="1" hangingPunct="1"/>
            <a:r>
              <a:rPr lang="de-DE" sz="4000" dirty="0" smtClean="0"/>
              <a:t/>
            </a:r>
            <a:br>
              <a:rPr lang="de-DE" sz="4000" dirty="0" smtClean="0"/>
            </a:br>
            <a:r>
              <a:rPr lang="de-DE" sz="4000" dirty="0"/>
              <a:t/>
            </a:r>
            <a:br>
              <a:rPr lang="de-DE" sz="4000" dirty="0"/>
            </a:br>
            <a:r>
              <a:rPr lang="de-DE" sz="4000" dirty="0" smtClean="0"/>
              <a:t/>
            </a:r>
            <a:br>
              <a:rPr lang="de-DE" sz="4000" dirty="0" smtClean="0"/>
            </a:br>
            <a:r>
              <a:rPr lang="de-DE" sz="4000" dirty="0" smtClean="0"/>
              <a:t>Landwirtschaft </a:t>
            </a:r>
            <a:br>
              <a:rPr lang="de-DE" sz="4000" dirty="0" smtClean="0"/>
            </a:br>
            <a:r>
              <a:rPr lang="de-DE" sz="4000" dirty="0" smtClean="0"/>
              <a:t>einst und jetzt </a:t>
            </a:r>
          </a:p>
        </p:txBody>
      </p:sp>
      <p:sp>
        <p:nvSpPr>
          <p:cNvPr id="3075" name="Rectangle 3"/>
          <p:cNvSpPr>
            <a:spLocks noGrp="1" noChangeArrowheads="1"/>
          </p:cNvSpPr>
          <p:nvPr>
            <p:ph type="subTitle" idx="1"/>
          </p:nvPr>
        </p:nvSpPr>
        <p:spPr>
          <a:xfrm>
            <a:off x="735013" y="3269325"/>
            <a:ext cx="6767513" cy="1752600"/>
          </a:xfrm>
        </p:spPr>
        <p:txBody>
          <a:bodyPr/>
          <a:lstStyle/>
          <a:p>
            <a:pPr eaLnBrk="1" hangingPunct="1"/>
            <a:r>
              <a:rPr lang="de-DE" dirty="0" smtClean="0"/>
              <a:t>Materialien zur Politischen Bildung von Kindern und Jugendlichen</a:t>
            </a:r>
            <a:endParaRPr lang="de-AT" dirty="0" smtClean="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4"/>
              </a:rPr>
              <a:t>www.demokratiewebstatt.at</a:t>
            </a:r>
            <a:r>
              <a:rPr lang="de-DE"/>
              <a:t> </a:t>
            </a:r>
            <a:endParaRPr lang="de-AT"/>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14226"/>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dirty="0" smtClean="0"/>
              <a:t>gestern – von den Wurzeln …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608512"/>
          </a:xfrm>
        </p:spPr>
        <p:txBody>
          <a:bodyPr/>
          <a:lstStyle/>
          <a:p>
            <a:pPr marL="0" indent="0">
              <a:buNone/>
            </a:pPr>
            <a:endParaRPr lang="de-AT" sz="2000" dirty="0"/>
          </a:p>
          <a:p>
            <a:r>
              <a:rPr lang="de-AT" sz="2000" b="1" dirty="0"/>
              <a:t>Ursprünge</a:t>
            </a:r>
            <a:r>
              <a:rPr lang="de-AT" sz="2000" dirty="0"/>
              <a:t> der Landwirtschaft in Österreich: Getreideanbau und Nutztierhaltung vor ca. 6000 Jahren</a:t>
            </a:r>
          </a:p>
          <a:p>
            <a:pPr marL="0" indent="0">
              <a:buNone/>
            </a:pPr>
            <a:endParaRPr lang="de-AT" sz="2000" dirty="0"/>
          </a:p>
          <a:p>
            <a:r>
              <a:rPr lang="de-AT" sz="2000" dirty="0"/>
              <a:t>Im Laufe der Zeit: </a:t>
            </a:r>
            <a:r>
              <a:rPr lang="de-AT" sz="2000" b="1" dirty="0"/>
              <a:t>Verbesserung</a:t>
            </a:r>
            <a:r>
              <a:rPr lang="de-AT" sz="2000" dirty="0"/>
              <a:t> im Anbau der Pflanzen und der Tierhaltung durch Erfindungen</a:t>
            </a:r>
          </a:p>
          <a:p>
            <a:endParaRPr lang="de-AT" sz="2000" dirty="0"/>
          </a:p>
          <a:p>
            <a:r>
              <a:rPr lang="de-AT" sz="2000" b="1" dirty="0"/>
              <a:t>Gezielte Züchtung </a:t>
            </a:r>
            <a:r>
              <a:rPr lang="de-AT" sz="2000" dirty="0"/>
              <a:t>von Tierrassen sowie Obst-, Gemüse- und Getreidesorten für bestimmte Zwecke </a:t>
            </a:r>
          </a:p>
          <a:p>
            <a:endParaRPr lang="de-AT" sz="2000" dirty="0"/>
          </a:p>
          <a:p>
            <a:r>
              <a:rPr lang="de-AT" sz="2000" b="1" dirty="0"/>
              <a:t>Neue Pflanzen </a:t>
            </a:r>
            <a:r>
              <a:rPr lang="de-AT" sz="2000" dirty="0"/>
              <a:t>aus anderen Ländern kamen nach Europa</a:t>
            </a:r>
            <a:r>
              <a:rPr lang="de-AT" sz="2000"/>
              <a:t>: </a:t>
            </a:r>
            <a:r>
              <a:rPr lang="de-AT" sz="2000"/>
              <a:t>ohne</a:t>
            </a:r>
            <a:r>
              <a:rPr lang="de-AT" sz="2000"/>
              <a:t> </a:t>
            </a:r>
            <a:r>
              <a:rPr lang="de-AT" sz="2000" smtClean="0"/>
              <a:t>Erdäpfel</a:t>
            </a:r>
            <a:r>
              <a:rPr lang="de-AT" sz="2000" dirty="0"/>
              <a:t>, Tomaten oder Reis können wir uns unsere Ernährung heute nicht mehr vorstellen.</a:t>
            </a:r>
          </a:p>
        </p:txBody>
      </p:sp>
    </p:spTree>
    <p:extLst>
      <p:ext uri="{BB962C8B-B14F-4D97-AF65-F5344CB8AC3E}">
        <p14:creationId xmlns:p14="http://schemas.microsoft.com/office/powerpoint/2010/main" val="409311441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gestern </a:t>
            </a:r>
            <a:r>
              <a:rPr lang="de-DE" sz="3200"/>
              <a:t>– </a:t>
            </a:r>
            <a:r>
              <a:rPr lang="de-DE" sz="3200"/>
              <a:t>...</a:t>
            </a:r>
            <a:r>
              <a:rPr lang="de-DE" sz="3200"/>
              <a:t> </a:t>
            </a:r>
            <a:r>
              <a:rPr lang="de-DE" sz="3200" smtClean="0"/>
              <a:t>in </a:t>
            </a:r>
            <a:r>
              <a:rPr lang="de-DE" sz="3200" dirty="0"/>
              <a:t>die Moderne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880320"/>
          </a:xfrm>
        </p:spPr>
        <p:txBody>
          <a:bodyPr/>
          <a:lstStyle/>
          <a:p>
            <a:pPr marL="0" indent="0">
              <a:buNone/>
            </a:pPr>
            <a:endParaRPr lang="de-AT" sz="2000" dirty="0" smtClean="0"/>
          </a:p>
          <a:p>
            <a:r>
              <a:rPr lang="de-DE" sz="2000" b="1" dirty="0"/>
              <a:t>Modernisierung</a:t>
            </a:r>
            <a:r>
              <a:rPr lang="de-DE" sz="2000" dirty="0"/>
              <a:t> bringt Veränderungen: </a:t>
            </a:r>
            <a:r>
              <a:rPr lang="de-AT" sz="2000" dirty="0"/>
              <a:t>Einsatz von Maschinen und Motoren ab dem </a:t>
            </a:r>
            <a:r>
              <a:rPr lang="de-AT" sz="2000" dirty="0" smtClean="0"/>
              <a:t>19. Jahrhundert </a:t>
            </a:r>
            <a:r>
              <a:rPr lang="de-DE" sz="2000" dirty="0"/>
              <a:t>b</a:t>
            </a:r>
            <a:r>
              <a:rPr lang="de-DE" sz="2000" dirty="0" smtClean="0"/>
              <a:t>ringt Ertragssteigerung</a:t>
            </a:r>
            <a:br>
              <a:rPr lang="de-DE" sz="2000" dirty="0" smtClean="0"/>
            </a:br>
            <a:r>
              <a:rPr lang="de-AT" sz="2000" dirty="0" smtClean="0"/>
              <a:t>und </a:t>
            </a:r>
            <a:r>
              <a:rPr lang="de-AT" sz="2000" dirty="0"/>
              <a:t>ersetzt zunehmend die Arbeit der Menschen und Tiere. </a:t>
            </a:r>
          </a:p>
          <a:p>
            <a:r>
              <a:rPr lang="de-AT" sz="2000" dirty="0"/>
              <a:t>Seit den </a:t>
            </a:r>
            <a:r>
              <a:rPr lang="de-AT" sz="2000" dirty="0" smtClean="0"/>
              <a:t>1960er-Jahren </a:t>
            </a:r>
            <a:r>
              <a:rPr lang="de-AT" sz="2000" b="1" dirty="0" smtClean="0"/>
              <a:t>starke </a:t>
            </a:r>
            <a:r>
              <a:rPr lang="de-AT" sz="2000" b="1" dirty="0"/>
              <a:t>Veränderung der Landwirtschaft</a:t>
            </a:r>
            <a:r>
              <a:rPr lang="de-AT" sz="2000" dirty="0"/>
              <a:t>: bessere und größere Maschinen, weniger Arbeitskräfte, mehr Tiere, größere Flächen, Einsatz von </a:t>
            </a:r>
            <a:r>
              <a:rPr lang="de-AT" sz="2000" dirty="0" smtClean="0"/>
              <a:t>Kunstdünger </a:t>
            </a:r>
            <a:r>
              <a:rPr lang="de-AT" sz="2000" dirty="0"/>
              <a:t>und Spritzmitteln.</a:t>
            </a:r>
          </a:p>
        </p:txBody>
      </p:sp>
      <p:sp>
        <p:nvSpPr>
          <p:cNvPr id="4" name="Textfeld 3"/>
          <p:cNvSpPr txBox="1"/>
          <p:nvPr/>
        </p:nvSpPr>
        <p:spPr>
          <a:xfrm>
            <a:off x="831389" y="6044533"/>
            <a:ext cx="4892739" cy="707886"/>
          </a:xfrm>
          <a:prstGeom prst="rect">
            <a:avLst/>
          </a:prstGeom>
          <a:noFill/>
        </p:spPr>
        <p:txBody>
          <a:bodyPr wrap="square" rtlCol="0">
            <a:spAutoFit/>
          </a:bodyPr>
          <a:lstStyle/>
          <a:p>
            <a:r>
              <a:rPr lang="de-DE" sz="1600" dirty="0" smtClean="0"/>
              <a:t>Maschinen wie der Mähdrescher erledigen viele Arbeitsschritte auf einmal</a:t>
            </a:r>
            <a:r>
              <a:rPr lang="de-DE" sz="800" dirty="0" smtClean="0"/>
              <a:t/>
            </a:r>
            <a:br>
              <a:rPr lang="de-DE" sz="800" dirty="0" smtClean="0"/>
            </a:br>
            <a:r>
              <a:rPr lang="de-DE" sz="800" dirty="0" smtClean="0"/>
              <a:t>Mähdrescher, um 1990 © privat</a:t>
            </a:r>
            <a:endParaRPr lang="de-AT" sz="800" dirty="0"/>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r="-520" b="-299"/>
          <a:stretch/>
        </p:blipFill>
        <p:spPr>
          <a:xfrm>
            <a:off x="864815" y="3284985"/>
            <a:ext cx="5205657" cy="2759548"/>
          </a:xfrm>
          <a:prstGeom prst="rect">
            <a:avLst/>
          </a:prstGeom>
        </p:spPr>
      </p:pic>
    </p:spTree>
    <p:extLst>
      <p:ext uri="{BB962C8B-B14F-4D97-AF65-F5344CB8AC3E}">
        <p14:creationId xmlns:p14="http://schemas.microsoft.com/office/powerpoint/2010/main" val="3522980394"/>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dirty="0" smtClean="0"/>
              <a:t>heute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5184439" cy="5832648"/>
          </a:xfrm>
        </p:spPr>
        <p:txBody>
          <a:bodyPr/>
          <a:lstStyle/>
          <a:p>
            <a:pPr marL="0" indent="0">
              <a:buNone/>
            </a:pPr>
            <a:endParaRPr lang="de-AT" sz="2000" dirty="0"/>
          </a:p>
          <a:p>
            <a:pPr marL="0" indent="0">
              <a:buNone/>
            </a:pPr>
            <a:r>
              <a:rPr lang="de-AT" sz="2000" b="1" dirty="0"/>
              <a:t>Biologische Landwirtschaft als Alternative: </a:t>
            </a:r>
          </a:p>
          <a:p>
            <a:r>
              <a:rPr lang="de-AT" sz="2000" dirty="0"/>
              <a:t>Durch diese intensive Landwirtschaft kam es zu Überproduktion – es wurde mehr erzeugt, als verkauft werden konnte.</a:t>
            </a:r>
          </a:p>
          <a:p>
            <a:r>
              <a:rPr lang="de-AT" sz="2000" dirty="0"/>
              <a:t>Zugleich erkannten Menschen erste Anzeichen der Schädigung der Natur.</a:t>
            </a:r>
          </a:p>
          <a:p>
            <a:r>
              <a:rPr lang="de-AT" sz="2000" dirty="0"/>
              <a:t>Der Öko-Gedanke begann in der Bevölkerung Fuß zu </a:t>
            </a:r>
            <a:r>
              <a:rPr lang="de-AT" sz="2000"/>
              <a:t>fassen.</a:t>
            </a:r>
            <a:r>
              <a:rPr lang="de-AT" sz="2000" dirty="0"/>
              <a:t/>
            </a:r>
            <a:br>
              <a:rPr lang="de-AT" sz="2000" dirty="0"/>
            </a:br>
            <a:endParaRPr lang="de-AT" sz="2000" dirty="0"/>
          </a:p>
          <a:p>
            <a:r>
              <a:rPr lang="de-AT" sz="2000" dirty="0"/>
              <a:t>So entwickelte sich die Idee der naturnahen Landwirtschaft, die Idee von gesunden Pflanzen und „glücklichen“ Tieren – die biologische Landwirtschaft.</a:t>
            </a:r>
          </a:p>
        </p:txBody>
      </p:sp>
      <p:sp>
        <p:nvSpPr>
          <p:cNvPr id="3" name="Textfeld 2"/>
          <p:cNvSpPr txBox="1"/>
          <p:nvPr/>
        </p:nvSpPr>
        <p:spPr>
          <a:xfrm>
            <a:off x="5314688" y="4458598"/>
            <a:ext cx="3073736" cy="338554"/>
          </a:xfrm>
          <a:prstGeom prst="rect">
            <a:avLst/>
          </a:prstGeom>
          <a:noFill/>
        </p:spPr>
        <p:txBody>
          <a:bodyPr wrap="square" rtlCol="0">
            <a:spAutoFit/>
          </a:bodyPr>
          <a:lstStyle/>
          <a:p>
            <a:r>
              <a:rPr lang="de-DE" sz="800" dirty="0" smtClean="0"/>
              <a:t>Flurschäden durch intensive Nutzung © Parlamentsdirektion / Kinderbüro Universität Wien / Franz Stürmer</a:t>
            </a:r>
            <a:endParaRPr lang="de-AT" sz="800" dirty="0"/>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80" y="1997976"/>
            <a:ext cx="3672408" cy="2439136"/>
          </a:xfrm>
          <a:prstGeom prst="rect">
            <a:avLst/>
          </a:prstGeom>
        </p:spPr>
      </p:pic>
    </p:spTree>
    <p:extLst>
      <p:ext uri="{BB962C8B-B14F-4D97-AF65-F5344CB8AC3E}">
        <p14:creationId xmlns:p14="http://schemas.microsoft.com/office/powerpoint/2010/main" val="1876687953"/>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dirty="0" smtClean="0"/>
              <a:t>heute und morgen</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5" y="1052736"/>
            <a:ext cx="5966746" cy="3828792"/>
          </a:xfrm>
        </p:spPr>
        <p:txBody>
          <a:bodyPr/>
          <a:lstStyle/>
          <a:p>
            <a:pPr marL="0" indent="0">
              <a:buNone/>
            </a:pPr>
            <a:r>
              <a:rPr lang="de-AT" sz="2000" dirty="0"/>
              <a:t>Zwei Wege öffneten sich für Österreichs Bauern, um in der globalisierten Welt mit weltweitem Handel zu bestehen:</a:t>
            </a:r>
          </a:p>
          <a:p>
            <a:r>
              <a:rPr lang="de-AT" sz="2000" b="1" dirty="0"/>
              <a:t>Großbetriebe und Zusammenschlüsse</a:t>
            </a:r>
            <a:r>
              <a:rPr lang="de-AT" sz="2000" dirty="0"/>
              <a:t>, </a:t>
            </a:r>
            <a:br>
              <a:rPr lang="de-AT" sz="2000" dirty="0"/>
            </a:br>
            <a:r>
              <a:rPr lang="de-AT" sz="2000" dirty="0"/>
              <a:t>um billig und in ausreichender Menge für internationale Partner attraktiv zu sein</a:t>
            </a:r>
          </a:p>
          <a:p>
            <a:r>
              <a:rPr lang="de-AT" sz="2000" b="1" dirty="0"/>
              <a:t>Spezialisierung auf „Besonderes“ </a:t>
            </a:r>
            <a:r>
              <a:rPr lang="de-AT" sz="2000" dirty="0"/>
              <a:t>– seltene Nutzpflanzen (Buchweizen, Hanf, Ginkgo) und besondere Nutztiere (Truthahn oder Strauß) sind leichter zu verkaufen. Oft Zusammenarbeit mit Direktvermarktung und Tourismus.</a:t>
            </a:r>
          </a:p>
          <a:p>
            <a:r>
              <a:rPr lang="de-AT" sz="2000" dirty="0"/>
              <a:t>Zusätzlich wird dem Landwirt verstärkt eine durch Förderungen unterstützte Rolle </a:t>
            </a:r>
            <a:r>
              <a:rPr lang="de-AT" sz="2000"/>
              <a:t>als </a:t>
            </a:r>
            <a:r>
              <a:rPr lang="de-AT" sz="2000" b="1" dirty="0" err="1"/>
              <a:t>Landschaftserhalter</a:t>
            </a:r>
            <a:r>
              <a:rPr lang="de-AT" sz="2000" b="1"/>
              <a:t> / Landschaftspfleger </a:t>
            </a:r>
            <a:r>
              <a:rPr lang="de-AT" sz="2000" smtClean="0"/>
              <a:t>zukommen</a:t>
            </a:r>
            <a:r>
              <a:rPr lang="de-AT" sz="2000" dirty="0"/>
              <a:t>.</a:t>
            </a:r>
          </a:p>
        </p:txBody>
      </p:sp>
      <p:sp>
        <p:nvSpPr>
          <p:cNvPr id="3" name="Textfeld 2"/>
          <p:cNvSpPr txBox="1"/>
          <p:nvPr/>
        </p:nvSpPr>
        <p:spPr>
          <a:xfrm>
            <a:off x="6516216" y="4775839"/>
            <a:ext cx="2520280" cy="892552"/>
          </a:xfrm>
          <a:prstGeom prst="rect">
            <a:avLst/>
          </a:prstGeom>
          <a:noFill/>
        </p:spPr>
        <p:txBody>
          <a:bodyPr wrap="square" rtlCol="0">
            <a:spAutoFit/>
          </a:bodyPr>
          <a:lstStyle/>
          <a:p>
            <a:r>
              <a:rPr lang="de-DE" sz="1400" dirty="0" smtClean="0"/>
              <a:t>Buchweizen als alternatives </a:t>
            </a:r>
            <a:r>
              <a:rPr lang="de-DE" sz="1400" dirty="0" err="1" smtClean="0"/>
              <a:t>glutenfreies</a:t>
            </a:r>
            <a:r>
              <a:rPr lang="de-DE" sz="1400" dirty="0" smtClean="0"/>
              <a:t> „Pseudogetreide“</a:t>
            </a:r>
          </a:p>
          <a:p>
            <a:endParaRPr lang="de-DE" sz="800" dirty="0" smtClean="0"/>
          </a:p>
          <a:p>
            <a:r>
              <a:rPr lang="de-DE" sz="800" dirty="0" smtClean="0"/>
              <a:t>Buchweizen © Parlamentsdirektion / Kinderbüro Universität Wien / Franz Stürmer</a:t>
            </a:r>
            <a:endParaRPr lang="de-AT" sz="800" dirty="0"/>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5" y="1124744"/>
            <a:ext cx="2435090" cy="3666315"/>
          </a:xfrm>
          <a:prstGeom prst="rect">
            <a:avLst/>
          </a:prstGeom>
        </p:spPr>
      </p:pic>
    </p:spTree>
    <p:extLst>
      <p:ext uri="{BB962C8B-B14F-4D97-AF65-F5344CB8AC3E}">
        <p14:creationId xmlns:p14="http://schemas.microsoft.com/office/powerpoint/2010/main" val="808361747"/>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a:t>morgen </a:t>
            </a:r>
            <a:r>
              <a:rPr lang="de-DE" sz="3200"/>
              <a:t>-</a:t>
            </a:r>
            <a:r>
              <a:rPr lang="de-DE" sz="3200"/>
              <a:t> </a:t>
            </a:r>
            <a:r>
              <a:rPr lang="de-DE" sz="3200" smtClean="0"/>
              <a:t>Herausforderungen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052736"/>
            <a:ext cx="8136904" cy="2088232"/>
          </a:xfrm>
        </p:spPr>
        <p:txBody>
          <a:bodyPr/>
          <a:lstStyle/>
          <a:p>
            <a:pPr marL="0" indent="0">
              <a:buNone/>
            </a:pPr>
            <a:r>
              <a:rPr lang="de-AT" sz="2000" b="1" dirty="0" smtClean="0">
                <a:solidFill>
                  <a:srgbClr val="A50021"/>
                </a:solidFill>
              </a:rPr>
              <a:t>Saatgut</a:t>
            </a:r>
            <a:endParaRPr lang="de-AT" sz="2000" dirty="0">
              <a:solidFill>
                <a:srgbClr val="A50021"/>
              </a:solidFill>
            </a:endParaRPr>
          </a:p>
          <a:p>
            <a:r>
              <a:rPr lang="de-AT" sz="2000" dirty="0"/>
              <a:t>Modernes Saatgut ist speziell auf Ertrag gezüchtet. Die Samen können nicht für den Wiederanbau verwendet werden. Somit muss der Landwirt jährlich neues Saatgut kaufen und ist </a:t>
            </a:r>
            <a:r>
              <a:rPr lang="de-AT" sz="2000" b="1" dirty="0"/>
              <a:t>von den Großkonzernen abhängig</a:t>
            </a:r>
            <a:r>
              <a:rPr lang="de-AT" sz="2000" dirty="0"/>
              <a:t>, die das Saatgut herstellen. </a:t>
            </a:r>
          </a:p>
        </p:txBody>
      </p:sp>
      <p:sp>
        <p:nvSpPr>
          <p:cNvPr id="3" name="Textfeld 2"/>
          <p:cNvSpPr txBox="1"/>
          <p:nvPr/>
        </p:nvSpPr>
        <p:spPr>
          <a:xfrm>
            <a:off x="827584" y="5569210"/>
            <a:ext cx="4680520" cy="215444"/>
          </a:xfrm>
          <a:prstGeom prst="rect">
            <a:avLst/>
          </a:prstGeom>
          <a:noFill/>
        </p:spPr>
        <p:txBody>
          <a:bodyPr wrap="square" rtlCol="0">
            <a:spAutoFit/>
          </a:bodyPr>
          <a:lstStyle/>
          <a:p>
            <a:r>
              <a:rPr lang="de-DE" sz="800" dirty="0" smtClean="0"/>
              <a:t>Keimende Saat im Frühjahr © Parlamentsdirektion / Kinderbüro Universität Wien / Franz Stürmer</a:t>
            </a:r>
            <a:endParaRPr lang="de-AT" sz="800" dirty="0"/>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564" y="2800032"/>
            <a:ext cx="4086669" cy="2717200"/>
          </a:xfrm>
          <a:prstGeom prst="rect">
            <a:avLst/>
          </a:prstGeom>
        </p:spPr>
      </p:pic>
    </p:spTree>
    <p:extLst>
      <p:ext uri="{BB962C8B-B14F-4D97-AF65-F5344CB8AC3E}">
        <p14:creationId xmlns:p14="http://schemas.microsoft.com/office/powerpoint/2010/main" val="1769224046"/>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a:t>morgen </a:t>
            </a:r>
            <a:r>
              <a:rPr lang="de-DE" sz="3200"/>
              <a:t>-</a:t>
            </a:r>
            <a:r>
              <a:rPr lang="de-DE" sz="3200"/>
              <a:t> </a:t>
            </a:r>
            <a:r>
              <a:rPr lang="de-DE" sz="3200" smtClean="0"/>
              <a:t>Herausforderungen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052736"/>
            <a:ext cx="8136904" cy="2088232"/>
          </a:xfrm>
        </p:spPr>
        <p:txBody>
          <a:bodyPr/>
          <a:lstStyle/>
          <a:p>
            <a:pPr marL="0" indent="0">
              <a:buNone/>
            </a:pPr>
            <a:r>
              <a:rPr lang="de-AT" sz="2000" b="1" dirty="0" smtClean="0">
                <a:solidFill>
                  <a:srgbClr val="A50021"/>
                </a:solidFill>
              </a:rPr>
              <a:t>Es wird wärmer …</a:t>
            </a:r>
            <a:endParaRPr lang="de-AT" sz="2000" dirty="0" smtClean="0">
              <a:solidFill>
                <a:srgbClr val="A50021"/>
              </a:solidFill>
            </a:endParaRPr>
          </a:p>
          <a:p>
            <a:r>
              <a:rPr lang="de-AT" sz="2000" dirty="0"/>
              <a:t>Der </a:t>
            </a:r>
            <a:r>
              <a:rPr lang="de-AT" sz="2000" b="1" dirty="0"/>
              <a:t>Klimawandel</a:t>
            </a:r>
            <a:r>
              <a:rPr lang="de-AT" sz="2000" dirty="0"/>
              <a:t> wird in der Landwirtschaft weltweit zu Veränderungen führen. In Österreich werden in Zukunft weniger kälteliebende Pflanzen und Tiere leben können. Darum werden sich vermehrt Lebewesen aus dem warmen Süden ansiedeln bzw</a:t>
            </a:r>
            <a:r>
              <a:rPr lang="de-AT" sz="2000"/>
              <a:t>. </a:t>
            </a:r>
            <a:r>
              <a:rPr lang="de-AT" sz="2000" smtClean="0"/>
              <a:t>gezielt </a:t>
            </a:r>
            <a:r>
              <a:rPr lang="de-AT" sz="2000" dirty="0"/>
              <a:t>angepflanzt </a:t>
            </a:r>
            <a:r>
              <a:rPr lang="de-AT" sz="2000" dirty="0" smtClean="0"/>
              <a:t>werden.</a:t>
            </a:r>
            <a:endParaRPr lang="de-AT" sz="2000" dirty="0"/>
          </a:p>
        </p:txBody>
      </p:sp>
      <p:sp>
        <p:nvSpPr>
          <p:cNvPr id="4" name="Textfeld 3"/>
          <p:cNvSpPr txBox="1"/>
          <p:nvPr/>
        </p:nvSpPr>
        <p:spPr>
          <a:xfrm>
            <a:off x="827584" y="6237892"/>
            <a:ext cx="5040560" cy="215444"/>
          </a:xfrm>
          <a:prstGeom prst="rect">
            <a:avLst/>
          </a:prstGeom>
          <a:noFill/>
        </p:spPr>
        <p:txBody>
          <a:bodyPr wrap="square" rtlCol="0">
            <a:spAutoFit/>
          </a:bodyPr>
          <a:lstStyle/>
          <a:p>
            <a:r>
              <a:rPr lang="de-DE" sz="800" dirty="0"/>
              <a:t>Hintersee bei </a:t>
            </a:r>
            <a:r>
              <a:rPr lang="de-DE" sz="800" dirty="0" err="1"/>
              <a:t>Mittersill</a:t>
            </a:r>
            <a:r>
              <a:rPr lang="de-DE" sz="800" dirty="0"/>
              <a:t> in Salzburg </a:t>
            </a:r>
            <a:r>
              <a:rPr lang="de-DE" sz="800"/>
              <a:t>© </a:t>
            </a:r>
            <a:r>
              <a:rPr lang="de-DE" sz="800" smtClean="0"/>
              <a:t>Parlamentsdirektion/ </a:t>
            </a:r>
            <a:r>
              <a:rPr lang="de-DE" sz="800" dirty="0"/>
              <a:t>Kinderbüro </a:t>
            </a:r>
            <a:r>
              <a:rPr lang="de-DE" sz="800"/>
              <a:t>Universität </a:t>
            </a:r>
            <a:r>
              <a:rPr lang="de-DE" sz="800"/>
              <a:t>Wien/Franz</a:t>
            </a:r>
            <a:r>
              <a:rPr lang="de-DE" sz="800"/>
              <a:t> </a:t>
            </a:r>
            <a:r>
              <a:rPr lang="de-DE" sz="800" smtClean="0"/>
              <a:t>Stürmer </a:t>
            </a:r>
            <a:endParaRPr lang="de-AT" sz="800" dirty="0"/>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2" y="3071821"/>
            <a:ext cx="4766020" cy="3165491"/>
          </a:xfrm>
          <a:prstGeom prst="rect">
            <a:avLst/>
          </a:prstGeom>
        </p:spPr>
      </p:pic>
      <p:sp>
        <p:nvSpPr>
          <p:cNvPr id="11" name="Textfeld 10"/>
          <p:cNvSpPr txBox="1"/>
          <p:nvPr/>
        </p:nvSpPr>
        <p:spPr>
          <a:xfrm>
            <a:off x="5747964" y="4365104"/>
            <a:ext cx="3360540" cy="1384995"/>
          </a:xfrm>
          <a:prstGeom prst="rect">
            <a:avLst/>
          </a:prstGeom>
          <a:noFill/>
        </p:spPr>
        <p:txBody>
          <a:bodyPr wrap="square" rtlCol="0">
            <a:spAutoFit/>
          </a:bodyPr>
          <a:lstStyle/>
          <a:p>
            <a:r>
              <a:rPr lang="de-DE" sz="1400" dirty="0" smtClean="0"/>
              <a:t>Durch die Klimaerwärmung wird es auch in den Alpen immer wärmer. Das merken wir schon jetzt beim Schifahren.</a:t>
            </a:r>
          </a:p>
          <a:p>
            <a:r>
              <a:rPr lang="de-DE" sz="1400" dirty="0" smtClean="0"/>
              <a:t>Aber vor allem verschwindet für viele </a:t>
            </a:r>
            <a:r>
              <a:rPr lang="de-DE" sz="1400" dirty="0"/>
              <a:t>L</a:t>
            </a:r>
            <a:r>
              <a:rPr lang="de-DE" sz="1400" dirty="0" smtClean="0"/>
              <a:t>ebewesen – wie etwa </a:t>
            </a:r>
            <a:r>
              <a:rPr lang="de-DE" sz="1400" dirty="0"/>
              <a:t>Murmeltiere – </a:t>
            </a:r>
            <a:r>
              <a:rPr lang="de-DE" sz="1400" dirty="0" smtClean="0"/>
              <a:t>der Lebensraum.</a:t>
            </a:r>
            <a:endParaRPr lang="de-AT" sz="1400" dirty="0"/>
          </a:p>
        </p:txBody>
      </p:sp>
    </p:spTree>
    <p:extLst>
      <p:ext uri="{BB962C8B-B14F-4D97-AF65-F5344CB8AC3E}">
        <p14:creationId xmlns:p14="http://schemas.microsoft.com/office/powerpoint/2010/main" val="789190962"/>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a:t>morgen </a:t>
            </a:r>
            <a:r>
              <a:rPr lang="de-DE" sz="3200"/>
              <a:t>-</a:t>
            </a:r>
            <a:r>
              <a:rPr lang="de-DE" sz="3200"/>
              <a:t> </a:t>
            </a:r>
            <a:r>
              <a:rPr lang="de-DE" sz="3200" smtClean="0"/>
              <a:t>Herausforderungen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4727" y="1096513"/>
            <a:ext cx="8136904" cy="2304256"/>
          </a:xfrm>
        </p:spPr>
        <p:txBody>
          <a:bodyPr/>
          <a:lstStyle/>
          <a:p>
            <a:pPr marL="0" indent="0">
              <a:buNone/>
            </a:pPr>
            <a:r>
              <a:rPr lang="de-AT" sz="2000" b="1" dirty="0" smtClean="0">
                <a:solidFill>
                  <a:srgbClr val="A50021"/>
                </a:solidFill>
              </a:rPr>
              <a:t>„Bessere“ Pflanzen werden „erschaffen“ …</a:t>
            </a:r>
            <a:endParaRPr lang="de-AT" sz="2000" dirty="0" smtClean="0">
              <a:solidFill>
                <a:srgbClr val="A50021"/>
              </a:solidFill>
            </a:endParaRPr>
          </a:p>
          <a:p>
            <a:r>
              <a:rPr lang="de-AT" sz="2000" dirty="0"/>
              <a:t>Als </a:t>
            </a:r>
            <a:r>
              <a:rPr lang="de-AT" sz="2000" b="1" dirty="0"/>
              <a:t>Gentechnik</a:t>
            </a:r>
            <a:r>
              <a:rPr lang="de-AT" sz="2000" dirty="0"/>
              <a:t> bezeichnet man </a:t>
            </a:r>
            <a:r>
              <a:rPr lang="de-AT" sz="2000" dirty="0" smtClean="0"/>
              <a:t>gezielte </a:t>
            </a:r>
            <a:r>
              <a:rPr lang="de-AT" sz="2000" dirty="0"/>
              <a:t>Veränderungen des Erbmaterials (darin sind Aussehen und Eigenschaften gespeichert) eines Lebewesens. So kann man Pflanzen „erschaffen“, die widerstandsfähiger gegen Krankheiten und Spritzmittel sind. </a:t>
            </a:r>
            <a:endParaRPr lang="de-AT" sz="2000" dirty="0" smtClean="0"/>
          </a:p>
          <a:p>
            <a:r>
              <a:rPr lang="de-AT" sz="2000" b="1" dirty="0" smtClean="0">
                <a:solidFill>
                  <a:srgbClr val="A50021"/>
                </a:solidFill>
              </a:rPr>
              <a:t>Aber</a:t>
            </a:r>
            <a:r>
              <a:rPr lang="de-AT" sz="2000" b="1" dirty="0">
                <a:solidFill>
                  <a:srgbClr val="A50021"/>
                </a:solidFill>
              </a:rPr>
              <a:t>: </a:t>
            </a:r>
            <a:r>
              <a:rPr lang="de-AT" sz="2000" dirty="0"/>
              <a:t>Es ist noch nicht klar, wie sich Nahrungsmittel aus gentechnisch veränderten Pflanzen auf unsere Gesundheit auswirken. </a:t>
            </a:r>
          </a:p>
        </p:txBody>
      </p:sp>
      <p:pic>
        <p:nvPicPr>
          <p:cNvPr id="2" name="Grafik 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362521" flipH="1">
            <a:off x="364372" y="3614380"/>
            <a:ext cx="2710647" cy="2287348"/>
          </a:xfrm>
          <a:prstGeom prst="rect">
            <a:avLst/>
          </a:prstGeom>
        </p:spPr>
      </p:pic>
      <p:sp>
        <p:nvSpPr>
          <p:cNvPr id="3" name="Textfeld 2"/>
          <p:cNvSpPr txBox="1"/>
          <p:nvPr/>
        </p:nvSpPr>
        <p:spPr>
          <a:xfrm>
            <a:off x="755576" y="5517232"/>
            <a:ext cx="2232248" cy="338554"/>
          </a:xfrm>
          <a:prstGeom prst="rect">
            <a:avLst/>
          </a:prstGeom>
          <a:noFill/>
        </p:spPr>
        <p:txBody>
          <a:bodyPr wrap="square" rtlCol="0">
            <a:spAutoFit/>
          </a:bodyPr>
          <a:lstStyle/>
          <a:p>
            <a:r>
              <a:rPr lang="de-DE" sz="800" dirty="0" smtClean="0"/>
              <a:t>Honigbiene © Parlamentsdirektion / </a:t>
            </a:r>
            <a:br>
              <a:rPr lang="de-DE" sz="800" dirty="0" smtClean="0"/>
            </a:br>
            <a:r>
              <a:rPr lang="de-DE" sz="800" dirty="0" smtClean="0"/>
              <a:t>Kinderbüro Universität Wien / Franz Stürmer</a:t>
            </a:r>
            <a:endParaRPr lang="de-AT" sz="800" dirty="0"/>
          </a:p>
        </p:txBody>
      </p:sp>
      <p:sp>
        <p:nvSpPr>
          <p:cNvPr id="4" name="Abgerundete rechteckige Legende 3"/>
          <p:cNvSpPr/>
          <p:nvPr/>
        </p:nvSpPr>
        <p:spPr>
          <a:xfrm>
            <a:off x="4533179" y="3645024"/>
            <a:ext cx="2808312" cy="1025020"/>
          </a:xfrm>
          <a:prstGeom prst="wedgeRoundRectCallout">
            <a:avLst>
              <a:gd name="adj1" fmla="val -116225"/>
              <a:gd name="adj2" fmla="val 27654"/>
              <a:gd name="adj3" fmla="val 1666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tx1"/>
                </a:solidFill>
              </a:rPr>
              <a:t>Gentechnik betrifft </a:t>
            </a:r>
            <a:r>
              <a:rPr lang="de-AT" dirty="0">
                <a:solidFill>
                  <a:schemeClr val="tx1"/>
                </a:solidFill>
              </a:rPr>
              <a:t>auch Bienen und Imker!</a:t>
            </a:r>
          </a:p>
          <a:p>
            <a:pPr algn="ctr"/>
            <a:r>
              <a:rPr lang="de-AT" dirty="0">
                <a:solidFill>
                  <a:schemeClr val="tx1"/>
                </a:solidFill>
              </a:rPr>
              <a:t>Überlege dir, warum!</a:t>
            </a:r>
            <a:endParaRPr lang="de-AT" dirty="0"/>
          </a:p>
        </p:txBody>
      </p:sp>
    </p:spTree>
    <p:extLst>
      <p:ext uri="{BB962C8B-B14F-4D97-AF65-F5344CB8AC3E}">
        <p14:creationId xmlns:p14="http://schemas.microsoft.com/office/powerpoint/2010/main" val="28181671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9525"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a:t>morgen </a:t>
            </a:r>
            <a:r>
              <a:rPr lang="de-DE" sz="3200"/>
              <a:t>-</a:t>
            </a:r>
            <a:r>
              <a:rPr lang="de-DE" sz="3200"/>
              <a:t> </a:t>
            </a:r>
            <a:r>
              <a:rPr lang="de-DE" sz="3200" smtClean="0"/>
              <a:t>Herausforderungen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052736"/>
            <a:ext cx="8136904" cy="2304256"/>
          </a:xfrm>
        </p:spPr>
        <p:txBody>
          <a:bodyPr/>
          <a:lstStyle/>
          <a:p>
            <a:pPr marL="0" indent="0">
              <a:buNone/>
            </a:pPr>
            <a:r>
              <a:rPr lang="de-AT" sz="2000" b="1" dirty="0">
                <a:solidFill>
                  <a:srgbClr val="C00000"/>
                </a:solidFill>
              </a:rPr>
              <a:t>Bienen- und Insektensterben</a:t>
            </a:r>
            <a:endParaRPr lang="de-AT" sz="2000" dirty="0">
              <a:solidFill>
                <a:srgbClr val="C00000"/>
              </a:solidFill>
            </a:endParaRPr>
          </a:p>
          <a:p>
            <a:r>
              <a:rPr lang="de-AT" sz="2000" dirty="0" smtClean="0"/>
              <a:t>Bienen</a:t>
            </a:r>
            <a:r>
              <a:rPr lang="de-AT" sz="2000" dirty="0"/>
              <a:t>, Wildbienen und viele andere Insekten sind sehr wichtig für den </a:t>
            </a:r>
            <a:r>
              <a:rPr lang="de-AT" sz="2000" b="1" dirty="0"/>
              <a:t>Obstbau</a:t>
            </a:r>
            <a:r>
              <a:rPr lang="de-AT" sz="2000" dirty="0"/>
              <a:t>: Sie tragen Pollen von einer Blüte zur anderen und befruchten so die Blüten. Daraus entsteht dann eine Frucht. Sterben diese Insekten aus, gibt es auch keine Früchte mehr. </a:t>
            </a:r>
            <a:r>
              <a:rPr lang="de-AT" sz="2000" dirty="0" smtClean="0"/>
              <a:t> </a:t>
            </a:r>
            <a:endParaRPr lang="de-AT" sz="2000" dirty="0"/>
          </a:p>
        </p:txBody>
      </p:sp>
      <p:sp>
        <p:nvSpPr>
          <p:cNvPr id="4" name="Textfeld 3"/>
          <p:cNvSpPr txBox="1"/>
          <p:nvPr/>
        </p:nvSpPr>
        <p:spPr>
          <a:xfrm>
            <a:off x="4660552" y="4805174"/>
            <a:ext cx="3943896" cy="1077218"/>
          </a:xfrm>
          <a:prstGeom prst="rect">
            <a:avLst/>
          </a:prstGeom>
          <a:noFill/>
        </p:spPr>
        <p:txBody>
          <a:bodyPr wrap="square" rtlCol="0">
            <a:spAutoFit/>
          </a:bodyPr>
          <a:lstStyle/>
          <a:p>
            <a:r>
              <a:rPr lang="de-DE" sz="1600" dirty="0" smtClean="0"/>
              <a:t>Von 500 Wildbienenarten ist die Hälfte geschützt, doch von 10% der Arten gibt es nur noch wenige Tiere.</a:t>
            </a:r>
          </a:p>
          <a:p>
            <a:r>
              <a:rPr lang="de-DE" sz="800" dirty="0" smtClean="0"/>
              <a:t>Rotpelzige Sandbiene auf Ribisel </a:t>
            </a:r>
            <a:r>
              <a:rPr lang="de-DE" sz="800" dirty="0"/>
              <a:t>© </a:t>
            </a:r>
            <a:r>
              <a:rPr lang="de-DE" sz="800" dirty="0" smtClean="0"/>
              <a:t>Parlamentsdirektion / </a:t>
            </a:r>
            <a:br>
              <a:rPr lang="de-DE" sz="800" dirty="0" smtClean="0"/>
            </a:br>
            <a:r>
              <a:rPr lang="de-DE" sz="800" dirty="0" smtClean="0"/>
              <a:t>Kinderbüro </a:t>
            </a:r>
            <a:r>
              <a:rPr lang="de-DE" sz="800" dirty="0"/>
              <a:t>Universität </a:t>
            </a:r>
            <a:r>
              <a:rPr lang="de-DE" sz="800" dirty="0" smtClean="0"/>
              <a:t>Wien / Franz Stürmer</a:t>
            </a:r>
            <a:endParaRPr lang="de-AT" sz="800" dirty="0"/>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9086" y="2840459"/>
            <a:ext cx="3632914" cy="3721522"/>
          </a:xfrm>
          <a:prstGeom prst="rect">
            <a:avLst/>
          </a:prstGeom>
        </p:spPr>
      </p:pic>
    </p:spTree>
    <p:extLst>
      <p:ext uri="{BB962C8B-B14F-4D97-AF65-F5344CB8AC3E}">
        <p14:creationId xmlns:p14="http://schemas.microsoft.com/office/powerpoint/2010/main" val="1938834541"/>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463855" cy="1152525"/>
          </a:xfrm>
        </p:spPr>
        <p:txBody>
          <a:bodyPr/>
          <a:lstStyle/>
          <a:p>
            <a:r>
              <a:rPr lang="de-DE" sz="3200" dirty="0"/>
              <a:t>Landwirtschaft </a:t>
            </a:r>
            <a:r>
              <a:rPr lang="de-DE" sz="3200"/>
              <a:t>morgen </a:t>
            </a:r>
            <a:r>
              <a:rPr lang="de-DE" sz="3200"/>
              <a:t>-</a:t>
            </a:r>
            <a:r>
              <a:rPr lang="de-DE" sz="3200"/>
              <a:t> </a:t>
            </a:r>
            <a:r>
              <a:rPr lang="de-DE" sz="3200" smtClean="0"/>
              <a:t>Herausforderungen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052736"/>
            <a:ext cx="8136904" cy="2304256"/>
          </a:xfrm>
        </p:spPr>
        <p:txBody>
          <a:bodyPr/>
          <a:lstStyle/>
          <a:p>
            <a:pPr marL="0" indent="0">
              <a:buNone/>
            </a:pPr>
            <a:r>
              <a:rPr lang="de-AT" sz="2000" b="1" dirty="0" smtClean="0">
                <a:solidFill>
                  <a:srgbClr val="C00000"/>
                </a:solidFill>
              </a:rPr>
              <a:t>Landschaftspflege und -erhaltung</a:t>
            </a:r>
            <a:endParaRPr lang="de-AT" sz="2000" dirty="0" smtClean="0">
              <a:solidFill>
                <a:srgbClr val="C00000"/>
              </a:solidFill>
            </a:endParaRPr>
          </a:p>
          <a:p>
            <a:r>
              <a:rPr lang="de-AT" sz="2000" dirty="0" smtClean="0"/>
              <a:t>Der </a:t>
            </a:r>
            <a:r>
              <a:rPr lang="de-AT" sz="2000" dirty="0"/>
              <a:t>Staat Österreich, das jeweilige Bundesland und die EU fördern die </a:t>
            </a:r>
            <a:r>
              <a:rPr lang="de-AT" sz="2000" b="1" dirty="0"/>
              <a:t>Pflege der Landschaft und die Erhaltung der Artenvielfalt</a:t>
            </a:r>
            <a:r>
              <a:rPr lang="de-AT" sz="2000" dirty="0"/>
              <a:t>. </a:t>
            </a:r>
            <a:r>
              <a:rPr lang="de-AT" sz="2000" dirty="0" smtClean="0"/>
              <a:t>Diese Arbeit wird in Zukunft die Grundlage sein, </a:t>
            </a:r>
            <a:r>
              <a:rPr lang="de-AT" sz="2000" dirty="0"/>
              <a:t>um unsere Landschaft lebenswert zu erhalten. Eine wichtige Aufgabe </a:t>
            </a:r>
            <a:r>
              <a:rPr lang="de-AT" sz="2000" dirty="0" smtClean="0"/>
              <a:t>fällt </a:t>
            </a:r>
            <a:r>
              <a:rPr lang="de-AT" sz="2000" dirty="0"/>
              <a:t>dabei </a:t>
            </a:r>
            <a:r>
              <a:rPr lang="de-AT" sz="2000" dirty="0" smtClean="0"/>
              <a:t>den </a:t>
            </a:r>
            <a:r>
              <a:rPr lang="de-AT" sz="2000" b="1" dirty="0"/>
              <a:t>Bergbauern in den </a:t>
            </a:r>
            <a:r>
              <a:rPr lang="de-AT" sz="2000" b="1" dirty="0" smtClean="0"/>
              <a:t>Alpengebieten </a:t>
            </a:r>
            <a:r>
              <a:rPr lang="de-AT" sz="2000" dirty="0" smtClean="0"/>
              <a:t>zu.</a:t>
            </a:r>
            <a:endParaRPr lang="de-AT" sz="2000" dirty="0"/>
          </a:p>
        </p:txBody>
      </p:sp>
      <p:sp>
        <p:nvSpPr>
          <p:cNvPr id="4" name="Textfeld 3"/>
          <p:cNvSpPr txBox="1"/>
          <p:nvPr/>
        </p:nvSpPr>
        <p:spPr>
          <a:xfrm>
            <a:off x="3995936" y="4797152"/>
            <a:ext cx="4303936" cy="1077218"/>
          </a:xfrm>
          <a:prstGeom prst="rect">
            <a:avLst/>
          </a:prstGeom>
          <a:noFill/>
        </p:spPr>
        <p:txBody>
          <a:bodyPr wrap="square" rtlCol="0">
            <a:spAutoFit/>
          </a:bodyPr>
          <a:lstStyle/>
          <a:p>
            <a:r>
              <a:rPr lang="de-DE" sz="1600" dirty="0" smtClean="0"/>
              <a:t>Almlandschaft bedarf dauernder Pflege und Bewirtschaftung, um in der Form erhalten zu bleiben, wie wir sie kennen.</a:t>
            </a:r>
          </a:p>
          <a:p>
            <a:r>
              <a:rPr lang="de-DE" sz="800" dirty="0" err="1" smtClean="0"/>
              <a:t>Krimmler</a:t>
            </a:r>
            <a:r>
              <a:rPr lang="de-DE" sz="800" dirty="0" smtClean="0"/>
              <a:t> </a:t>
            </a:r>
            <a:r>
              <a:rPr lang="de-DE" sz="800" dirty="0" err="1" smtClean="0"/>
              <a:t>Achental</a:t>
            </a:r>
            <a:r>
              <a:rPr lang="de-DE" sz="800" dirty="0"/>
              <a:t> </a:t>
            </a:r>
            <a:r>
              <a:rPr lang="de-DE" sz="800" dirty="0" smtClean="0"/>
              <a:t>in Tirol © Parlamentsdirektion / </a:t>
            </a:r>
            <a:r>
              <a:rPr lang="de-DE" sz="800" dirty="0"/>
              <a:t>Kinderbüro Universität </a:t>
            </a:r>
            <a:r>
              <a:rPr lang="de-DE" sz="800" dirty="0" smtClean="0"/>
              <a:t>Wien / </a:t>
            </a:r>
          </a:p>
          <a:p>
            <a:r>
              <a:rPr lang="de-DE" sz="800" dirty="0" smtClean="0"/>
              <a:t>Franz Stürmer</a:t>
            </a:r>
            <a:endParaRPr lang="de-AT" sz="800" dirty="0"/>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592" y="3064918"/>
            <a:ext cx="2997416" cy="3725650"/>
          </a:xfrm>
          <a:prstGeom prst="rect">
            <a:avLst/>
          </a:prstGeom>
        </p:spPr>
      </p:pic>
    </p:spTree>
    <p:extLst>
      <p:ext uri="{BB962C8B-B14F-4D97-AF65-F5344CB8AC3E}">
        <p14:creationId xmlns:p14="http://schemas.microsoft.com/office/powerpoint/2010/main" val="240918236"/>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28625" y="404267"/>
            <a:ext cx="8207375" cy="1152525"/>
          </a:xfrm>
        </p:spPr>
        <p:txBody>
          <a:bodyPr/>
          <a:lstStyle/>
          <a:p>
            <a:r>
              <a:rPr lang="de-DE" sz="3200" dirty="0" smtClean="0"/>
              <a:t>Übung II: Diskutiere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484784"/>
            <a:ext cx="8136904" cy="1584176"/>
          </a:xfrm>
        </p:spPr>
        <p:txBody>
          <a:bodyPr/>
          <a:lstStyle/>
          <a:p>
            <a:pPr marL="0" indent="0">
              <a:buNone/>
            </a:pPr>
            <a:endParaRPr lang="de-DE" sz="2000" dirty="0" smtClean="0"/>
          </a:p>
          <a:p>
            <a:r>
              <a:rPr lang="de-AT" sz="2000" dirty="0" smtClean="0"/>
              <a:t>Wie wirkt sich </a:t>
            </a:r>
            <a:r>
              <a:rPr lang="de-AT" sz="2000" b="1" dirty="0" smtClean="0">
                <a:solidFill>
                  <a:srgbClr val="C00000"/>
                </a:solidFill>
              </a:rPr>
              <a:t>Saatgut</a:t>
            </a:r>
            <a:r>
              <a:rPr lang="de-AT" sz="2000" dirty="0" smtClean="0"/>
              <a:t>, dessen Samen nicht für den Wiederanbau geeignet sind, sondern von Saatgutanstalten hergestellt werden, auf die Landwirtschaft aus? </a:t>
            </a:r>
            <a:endParaRPr lang="de-AT" sz="2000" dirty="0"/>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sp>
        <p:nvSpPr>
          <p:cNvPr id="11" name="Textfeld 10"/>
          <p:cNvSpPr txBox="1"/>
          <p:nvPr/>
        </p:nvSpPr>
        <p:spPr>
          <a:xfrm>
            <a:off x="3102639" y="5157193"/>
            <a:ext cx="4565705" cy="954107"/>
          </a:xfrm>
          <a:prstGeom prst="rect">
            <a:avLst/>
          </a:prstGeom>
          <a:noFill/>
        </p:spPr>
        <p:txBody>
          <a:bodyPr wrap="square" rtlCol="0">
            <a:spAutoFit/>
          </a:bodyPr>
          <a:lstStyle/>
          <a:p>
            <a:r>
              <a:rPr lang="de-DE" sz="1600" dirty="0" smtClean="0"/>
              <a:t>Früher war es einfacher: Einen Teil der Ernte verwendete der Bauer als Saatgut für den Wiederanbau!</a:t>
            </a:r>
          </a:p>
          <a:p>
            <a:r>
              <a:rPr lang="de-DE" sz="800" dirty="0" smtClean="0"/>
              <a:t>Ist das Getreide schon reif? Bereit für die Ernte?</a:t>
            </a:r>
            <a:r>
              <a:rPr lang="de-DE" sz="800" dirty="0"/>
              <a:t> © </a:t>
            </a:r>
            <a:r>
              <a:rPr lang="de-DE" sz="800" dirty="0" smtClean="0"/>
              <a:t>privat</a:t>
            </a:r>
          </a:p>
        </p:txBody>
      </p:sp>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659" y="3127743"/>
            <a:ext cx="2125980" cy="2948940"/>
          </a:xfrm>
          <a:prstGeom prst="rect">
            <a:avLst/>
          </a:prstGeom>
        </p:spPr>
      </p:pic>
    </p:spTree>
    <p:extLst>
      <p:ext uri="{BB962C8B-B14F-4D97-AF65-F5344CB8AC3E}">
        <p14:creationId xmlns:p14="http://schemas.microsoft.com/office/powerpoint/2010/main" val="3975117663"/>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smtClean="0"/>
              <a:t>Mehr Information auf: </a:t>
            </a:r>
            <a:r>
              <a:rPr lang="de-DE" sz="2400" smtClean="0">
                <a:hlinkClick r:id="rId3"/>
              </a:rPr>
              <a:t>www.demokratiewebstatt.at</a:t>
            </a:r>
            <a:r>
              <a:rPr lang="de-DE" sz="2400" smtClean="0"/>
              <a:t> </a:t>
            </a:r>
            <a:endParaRPr lang="de-AT" sz="2400" smtClean="0"/>
          </a:p>
        </p:txBody>
      </p:sp>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l="10842" t="7107" r="32902" b="5206"/>
          <a:stretch/>
        </p:blipFill>
        <p:spPr>
          <a:xfrm>
            <a:off x="395536" y="1268761"/>
            <a:ext cx="6336704" cy="5555822"/>
          </a:xfrm>
          <a:prstGeom prst="rect">
            <a:avLst/>
          </a:prstGeom>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179512" y="3645024"/>
            <a:ext cx="8929364" cy="1080120"/>
          </a:xfrm>
        </p:spPr>
        <p:txBody>
          <a:bodyPr/>
          <a:lstStyle/>
          <a:p>
            <a:pPr eaLnBrk="1" hangingPunct="1"/>
            <a:r>
              <a:rPr lang="de-DE" sz="4000" dirty="0" smtClean="0"/>
              <a:t/>
            </a:r>
            <a:br>
              <a:rPr lang="de-DE" sz="4000" dirty="0" smtClean="0"/>
            </a:br>
            <a:r>
              <a:rPr lang="de-AT" sz="4000" dirty="0" smtClean="0"/>
              <a:t>Landwirtschaft und Politik</a:t>
            </a:r>
            <a:endParaRPr lang="de-DE" sz="2400" dirty="0" smtClean="0">
              <a:solidFill>
                <a:schemeClr val="tx1"/>
              </a:solidFill>
            </a:endParaRPr>
          </a:p>
        </p:txBody>
      </p:sp>
    </p:spTree>
    <p:extLst>
      <p:ext uri="{BB962C8B-B14F-4D97-AF65-F5344CB8AC3E}">
        <p14:creationId xmlns:p14="http://schemas.microsoft.com/office/powerpoint/2010/main" val="708587957"/>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Landwirtschaft und Politik</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a:p>
          <a:p>
            <a:pPr marL="0" indent="0">
              <a:buNone/>
            </a:pPr>
            <a:r>
              <a:rPr lang="de-AT" sz="2000" b="1" dirty="0"/>
              <a:t>Landwirtschaftspolitik allgemein </a:t>
            </a:r>
          </a:p>
          <a:p>
            <a:pPr marL="0" indent="0">
              <a:buNone/>
            </a:pPr>
            <a:r>
              <a:rPr lang="de-DE" sz="2000" dirty="0"/>
              <a:t>Die Landwirtschaft erzeugt Lebensmittel und Rohstoffe, </a:t>
            </a:r>
            <a:br>
              <a:rPr lang="de-DE" sz="2000" dirty="0"/>
            </a:br>
            <a:r>
              <a:rPr lang="de-DE" sz="2000" dirty="0"/>
              <a:t>die Politik übernimmt folgende Aufgaben:</a:t>
            </a:r>
          </a:p>
          <a:p>
            <a:pPr marL="0" indent="0">
              <a:buNone/>
            </a:pPr>
            <a:endParaRPr lang="de-DE" sz="2000" dirty="0"/>
          </a:p>
          <a:p>
            <a:pPr>
              <a:buFont typeface="Arial" panose="020B0604020202020204" pitchFamily="34" charset="0"/>
              <a:buChar char="●"/>
            </a:pPr>
            <a:r>
              <a:rPr lang="de-DE" sz="2000" dirty="0"/>
              <a:t>Unterstützt die Arbeit des Bauern und den Verkauf seiner Produkte </a:t>
            </a:r>
          </a:p>
          <a:p>
            <a:pPr>
              <a:buFont typeface="Arial" panose="020B0604020202020204" pitchFamily="34" charset="0"/>
              <a:buChar char="●"/>
            </a:pPr>
            <a:r>
              <a:rPr lang="de-DE" sz="2000" dirty="0"/>
              <a:t>Überprüft die Qualität </a:t>
            </a:r>
            <a:r>
              <a:rPr lang="de-DE" sz="2000"/>
              <a:t>der Lebensmittel</a:t>
            </a:r>
            <a:r>
              <a:rPr lang="de-DE" sz="2000" dirty="0"/>
              <a:t>,</a:t>
            </a:r>
            <a:r>
              <a:rPr lang="de-DE" sz="2000"/>
              <a:t> dafür </a:t>
            </a:r>
            <a:r>
              <a:rPr lang="de-DE" sz="2000" smtClean="0"/>
              <a:t>gibt </a:t>
            </a:r>
            <a:r>
              <a:rPr lang="de-DE" sz="2000" dirty="0"/>
              <a:t>es verschiedene Prüf- und Gütesiegel.</a:t>
            </a:r>
          </a:p>
          <a:p>
            <a:pPr>
              <a:buFont typeface="Arial" panose="020B0604020202020204" pitchFamily="34" charset="0"/>
              <a:buChar char="●"/>
            </a:pPr>
            <a:r>
              <a:rPr lang="de-DE" sz="2000" dirty="0"/>
              <a:t>Für die Umwelterhaltung und Landschaftspflege bekommen Landwirte Unterstützung vom Staat und der EU.</a:t>
            </a:r>
          </a:p>
          <a:p>
            <a:pPr marL="0" indent="0">
              <a:buNone/>
            </a:pPr>
            <a:r>
              <a:rPr lang="de-DE" sz="2000" dirty="0"/>
              <a:t> </a:t>
            </a:r>
            <a:endParaRPr lang="de-DE" sz="2600" dirty="0"/>
          </a:p>
        </p:txBody>
      </p:sp>
    </p:spTree>
    <p:extLst>
      <p:ext uri="{BB962C8B-B14F-4D97-AF65-F5344CB8AC3E}">
        <p14:creationId xmlns:p14="http://schemas.microsoft.com/office/powerpoint/2010/main" val="888061456"/>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Landwirtschaft und Politik</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smtClean="0"/>
          </a:p>
          <a:p>
            <a:r>
              <a:rPr lang="de-DE" sz="2000" b="1" dirty="0"/>
              <a:t>Förderung der Entwicklung des ländlichen Raums</a:t>
            </a:r>
            <a:r>
              <a:rPr lang="de-DE" sz="2000" dirty="0"/>
              <a:t> </a:t>
            </a:r>
            <a:r>
              <a:rPr lang="de-DE" sz="2000" dirty="0" smtClean="0"/>
              <a:t/>
            </a:r>
            <a:br>
              <a:rPr lang="de-DE" sz="2000" dirty="0" smtClean="0"/>
            </a:br>
            <a:r>
              <a:rPr lang="de-DE" sz="2000" dirty="0" smtClean="0"/>
              <a:t>Ein großer Teil des EU-Budgets kommt der Förderung </a:t>
            </a:r>
            <a:r>
              <a:rPr lang="de-DE" sz="2000" dirty="0"/>
              <a:t>der </a:t>
            </a:r>
            <a:r>
              <a:rPr lang="de-DE" sz="2000" dirty="0" smtClean="0"/>
              <a:t>Landwirtschaft zugute. </a:t>
            </a:r>
            <a:br>
              <a:rPr lang="de-DE" sz="2000" dirty="0" smtClean="0"/>
            </a:br>
            <a:endParaRPr lang="de-DE" sz="2000" dirty="0" smtClean="0"/>
          </a:p>
          <a:p>
            <a:r>
              <a:rPr lang="de-DE" sz="2000" dirty="0" smtClean="0"/>
              <a:t>Mit </a:t>
            </a:r>
            <a:r>
              <a:rPr lang="de-DE" sz="2000" dirty="0"/>
              <a:t>einem Teil dieser Unterstützungen wird auch </a:t>
            </a:r>
            <a:r>
              <a:rPr lang="de-DE" sz="2000" b="1" dirty="0"/>
              <a:t>die Entwicklung des ländlichen Raums </a:t>
            </a:r>
            <a:r>
              <a:rPr lang="de-DE" sz="2000" dirty="0" smtClean="0"/>
              <a:t>im Sinne des Raumordnungsplans gestärkt:		</a:t>
            </a:r>
          </a:p>
          <a:p>
            <a:pPr marL="2871788" lvl="1">
              <a:buFont typeface="Arial" panose="020B0604020202020204" pitchFamily="34" charset="0"/>
              <a:buChar char="●"/>
            </a:pPr>
            <a:r>
              <a:rPr lang="de-DE" sz="2000" dirty="0" smtClean="0"/>
              <a:t>dass etwa dörfliche Strukturen erhalten bleiben </a:t>
            </a:r>
            <a:r>
              <a:rPr lang="de-DE" sz="2000" i="1" dirty="0" smtClean="0"/>
              <a:t>oder </a:t>
            </a:r>
          </a:p>
          <a:p>
            <a:pPr marL="2871788" lvl="1">
              <a:buFont typeface="Arial" panose="020B0604020202020204" pitchFamily="34" charset="0"/>
              <a:buChar char="●"/>
            </a:pPr>
            <a:r>
              <a:rPr lang="de-DE" sz="2000" dirty="0" smtClean="0"/>
              <a:t>dass Bergbauern </a:t>
            </a:r>
            <a:r>
              <a:rPr lang="de-DE" sz="2000" dirty="0"/>
              <a:t>die Landschaft in den Alpen </a:t>
            </a:r>
            <a:r>
              <a:rPr lang="de-DE" sz="2000" dirty="0" smtClean="0"/>
              <a:t>pflegen </a:t>
            </a:r>
            <a:r>
              <a:rPr lang="de-DE" sz="2000" i="1" dirty="0" smtClean="0"/>
              <a:t>oder</a:t>
            </a:r>
          </a:p>
          <a:p>
            <a:pPr marL="2871788" lvl="1">
              <a:buFont typeface="Arial" panose="020B0604020202020204" pitchFamily="34" charset="0"/>
              <a:buChar char="●"/>
            </a:pPr>
            <a:r>
              <a:rPr lang="de-DE" sz="2000" dirty="0" smtClean="0"/>
              <a:t>dass Trockenrasen beweidet werden, sonst würden sie z.B. </a:t>
            </a:r>
            <a:r>
              <a:rPr lang="de-DE" sz="2000" dirty="0" err="1" smtClean="0"/>
              <a:t>verbuschen</a:t>
            </a:r>
            <a:r>
              <a:rPr lang="de-DE" sz="2000" dirty="0" smtClean="0"/>
              <a:t>.</a:t>
            </a:r>
            <a:endParaRPr lang="de-DE" sz="2000" dirty="0"/>
          </a:p>
          <a:p>
            <a:pPr marL="457200" lvl="1" indent="0">
              <a:buNone/>
            </a:pPr>
            <a:endParaRPr lang="de-AT" sz="1500" dirty="0" smtClean="0"/>
          </a:p>
          <a:p>
            <a:pPr marL="0" indent="0">
              <a:buNone/>
            </a:pPr>
            <a:endParaRPr lang="de-AT" sz="2000" dirty="0"/>
          </a:p>
          <a:p>
            <a:pPr>
              <a:buFont typeface="Wingdings" pitchFamily="2" charset="2"/>
              <a:buNone/>
            </a:pPr>
            <a:endParaRPr lang="de-DE" sz="2600" dirty="0" smtClean="0"/>
          </a:p>
        </p:txBody>
      </p:sp>
      <p:sp>
        <p:nvSpPr>
          <p:cNvPr id="2" name="Textfeld 1"/>
          <p:cNvSpPr txBox="1"/>
          <p:nvPr/>
        </p:nvSpPr>
        <p:spPr>
          <a:xfrm>
            <a:off x="2881309" y="6367054"/>
            <a:ext cx="2235204" cy="461665"/>
          </a:xfrm>
          <a:prstGeom prst="rect">
            <a:avLst/>
          </a:prstGeom>
          <a:noFill/>
        </p:spPr>
        <p:txBody>
          <a:bodyPr wrap="square" rtlCol="0">
            <a:spAutoFit/>
          </a:bodyPr>
          <a:lstStyle/>
          <a:p>
            <a:r>
              <a:rPr lang="de-DE" sz="800" dirty="0" smtClean="0"/>
              <a:t>Geschützte Zwergschwertlilien auf Trockenrasen © Parlamentsdirektion / Kinderbüro Wien / Franz Stürmer </a:t>
            </a:r>
            <a:endParaRPr lang="de-AT" sz="800" dirty="0"/>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063" y="3681060"/>
            <a:ext cx="2318246" cy="3090994"/>
          </a:xfrm>
          <a:prstGeom prst="rect">
            <a:avLst/>
          </a:prstGeom>
        </p:spPr>
      </p:pic>
    </p:spTree>
    <p:extLst>
      <p:ext uri="{BB962C8B-B14F-4D97-AF65-F5344CB8AC3E}">
        <p14:creationId xmlns:p14="http://schemas.microsoft.com/office/powerpoint/2010/main" val="2128551381"/>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Landwirtschaft und Politik</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352928" cy="3960440"/>
          </a:xfrm>
        </p:spPr>
        <p:txBody>
          <a:bodyPr/>
          <a:lstStyle/>
          <a:p>
            <a:pPr marL="0" indent="0">
              <a:buNone/>
            </a:pPr>
            <a:endParaRPr lang="de-AT" sz="2000" dirty="0" smtClean="0"/>
          </a:p>
          <a:p>
            <a:r>
              <a:rPr lang="de-AT" sz="2000" b="1" dirty="0" smtClean="0"/>
              <a:t>Basis der </a:t>
            </a:r>
            <a:r>
              <a:rPr lang="de-AT" sz="2000" b="1" dirty="0"/>
              <a:t>europäische </a:t>
            </a:r>
            <a:r>
              <a:rPr lang="de-AT" sz="2000" b="1" dirty="0" smtClean="0"/>
              <a:t>Landwirtschaftspolitik</a:t>
            </a:r>
            <a:br>
              <a:rPr lang="de-AT" sz="2000" b="1" dirty="0" smtClean="0"/>
            </a:br>
            <a:r>
              <a:rPr lang="de-DE" sz="2000" dirty="0"/>
              <a:t>Die EU ermöglicht den Landwirten durch finanzielle Absicherung eine Erleichterung für den Verkauf ihrer Produkte in den Mitgliedstaaten</a:t>
            </a:r>
            <a:r>
              <a:rPr lang="de-DE" sz="2000" dirty="0" smtClean="0"/>
              <a:t>.</a:t>
            </a:r>
            <a:br>
              <a:rPr lang="de-DE" sz="2000" dirty="0" smtClean="0"/>
            </a:br>
            <a:endParaRPr lang="de-DE" sz="2000" dirty="0" smtClean="0"/>
          </a:p>
          <a:p>
            <a:r>
              <a:rPr lang="de-AT" sz="2000" b="1" dirty="0"/>
              <a:t>Herausforderungen für europäische Landwirtschaftspolitik</a:t>
            </a:r>
            <a:br>
              <a:rPr lang="de-AT" sz="2000" b="1" dirty="0"/>
            </a:br>
            <a:r>
              <a:rPr lang="de-DE" sz="2000" dirty="0" smtClean="0"/>
              <a:t>Derzeit (2015) verhandeln </a:t>
            </a:r>
            <a:r>
              <a:rPr lang="de-DE" sz="2000" dirty="0"/>
              <a:t>EU und die USA über das </a:t>
            </a:r>
            <a:r>
              <a:rPr lang="de-DE" sz="2000" dirty="0" smtClean="0"/>
              <a:t>Freihandels-abkommen </a:t>
            </a:r>
            <a:r>
              <a:rPr lang="de-DE" sz="2000" b="1" dirty="0"/>
              <a:t>TTIP </a:t>
            </a:r>
            <a:r>
              <a:rPr lang="de-DE" sz="2000" dirty="0"/>
              <a:t>(</a:t>
            </a:r>
            <a:r>
              <a:rPr lang="de-DE" sz="2000" dirty="0" err="1"/>
              <a:t>Transatlantic</a:t>
            </a:r>
            <a:r>
              <a:rPr lang="de-DE" sz="2000" dirty="0"/>
              <a:t> Trade </a:t>
            </a:r>
            <a:r>
              <a:rPr lang="de-DE" sz="2000" dirty="0" err="1"/>
              <a:t>and</a:t>
            </a:r>
            <a:r>
              <a:rPr lang="de-DE" sz="2000" dirty="0"/>
              <a:t> Investment </a:t>
            </a:r>
            <a:r>
              <a:rPr lang="de-DE" sz="2000" dirty="0" err="1"/>
              <a:t>Partnership</a:t>
            </a:r>
            <a:r>
              <a:rPr lang="de-DE" sz="2000" dirty="0"/>
              <a:t>). Damit sollen Zölle bei der Einfuhr von europäischen bzw. US-amerikanischen Waren wegfallen und gemeinsame Standards </a:t>
            </a:r>
            <a:r>
              <a:rPr lang="de-DE" sz="2000" dirty="0" smtClean="0"/>
              <a:t>gelten – Basis für einen wirtschaftlichen </a:t>
            </a:r>
            <a:r>
              <a:rPr lang="de-DE" sz="2000" dirty="0"/>
              <a:t>Aufschwung</a:t>
            </a:r>
            <a:r>
              <a:rPr lang="de-DE" sz="2000" dirty="0" smtClean="0"/>
              <a:t>.</a:t>
            </a:r>
            <a:br>
              <a:rPr lang="de-DE" sz="2000" dirty="0" smtClean="0"/>
            </a:br>
            <a:r>
              <a:rPr lang="de-DE" sz="2000" dirty="0" smtClean="0"/>
              <a:t> </a:t>
            </a:r>
            <a:r>
              <a:rPr lang="de-DE" sz="2000" dirty="0"/>
              <a:t/>
            </a:r>
            <a:br>
              <a:rPr lang="de-DE" sz="2000" dirty="0"/>
            </a:br>
            <a:r>
              <a:rPr lang="de-DE" sz="2000" dirty="0" smtClean="0"/>
              <a:t>Doch in der Landwirtschaft </a:t>
            </a:r>
            <a:r>
              <a:rPr lang="de-DE" sz="2000" dirty="0"/>
              <a:t>bestehen vor allem auf europäischer Seite </a:t>
            </a:r>
            <a:r>
              <a:rPr lang="de-DE" sz="2000" dirty="0" smtClean="0"/>
              <a:t>Bedenken … </a:t>
            </a:r>
          </a:p>
        </p:txBody>
      </p:sp>
    </p:spTree>
    <p:extLst>
      <p:ext uri="{BB962C8B-B14F-4D97-AF65-F5344CB8AC3E}">
        <p14:creationId xmlns:p14="http://schemas.microsoft.com/office/powerpoint/2010/main" val="3162390281"/>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36512" y="0"/>
            <a:ext cx="9163050" cy="6858000"/>
          </a:xfrm>
          <a:prstGeom prst="rect">
            <a:avLst/>
          </a:prstGeom>
          <a:noFill/>
        </p:spPr>
      </p:pic>
      <p:sp>
        <p:nvSpPr>
          <p:cNvPr id="5122" name="Rectangle 2"/>
          <p:cNvSpPr>
            <a:spLocks noGrp="1" noChangeArrowheads="1"/>
          </p:cNvSpPr>
          <p:nvPr>
            <p:ph type="ctrTitle"/>
          </p:nvPr>
        </p:nvSpPr>
        <p:spPr>
          <a:xfrm>
            <a:off x="179512" y="3789040"/>
            <a:ext cx="8929364" cy="1296144"/>
          </a:xfrm>
        </p:spPr>
        <p:txBody>
          <a:bodyPr/>
          <a:lstStyle/>
          <a:p>
            <a:pPr eaLnBrk="1" hangingPunct="1"/>
            <a:r>
              <a:rPr lang="de-DE" sz="4000" dirty="0" smtClean="0"/>
              <a:t/>
            </a:r>
            <a:br>
              <a:rPr lang="de-DE" sz="4000" dirty="0" smtClean="0"/>
            </a:br>
            <a:r>
              <a:rPr lang="de-DE" sz="4000" dirty="0" smtClean="0"/>
              <a:t>Moderne Arten von </a:t>
            </a:r>
            <a:r>
              <a:rPr lang="de-AT" sz="4000" dirty="0" smtClean="0"/>
              <a:t>Landwirtschaft</a:t>
            </a:r>
            <a:br>
              <a:rPr lang="de-AT" sz="4000" dirty="0" smtClean="0"/>
            </a:br>
            <a:r>
              <a:rPr lang="de-AT" sz="4000" dirty="0" smtClean="0"/>
              <a:t>in der Stadt</a:t>
            </a:r>
            <a:endParaRPr lang="de-DE" sz="2400" dirty="0" smtClean="0">
              <a:solidFill>
                <a:schemeClr val="tx1"/>
              </a:solidFill>
            </a:endParaRPr>
          </a:p>
        </p:txBody>
      </p:sp>
    </p:spTree>
    <p:extLst>
      <p:ext uri="{BB962C8B-B14F-4D97-AF65-F5344CB8AC3E}">
        <p14:creationId xmlns:p14="http://schemas.microsoft.com/office/powerpoint/2010/main" val="480905812"/>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3"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Landwirtschaft </a:t>
            </a:r>
            <a:r>
              <a:rPr lang="de-AT" sz="3200" dirty="0">
                <a:latin typeface="+mn-lt"/>
              </a:rPr>
              <a:t>in der </a:t>
            </a:r>
            <a:r>
              <a:rPr lang="de-AT" sz="3200" dirty="0" smtClean="0">
                <a:latin typeface="+mn-lt"/>
              </a:rPr>
              <a:t>Stadt</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smtClean="0"/>
          </a:p>
          <a:p>
            <a:r>
              <a:rPr lang="de-AT" sz="2000" dirty="0" smtClean="0"/>
              <a:t>„</a:t>
            </a:r>
            <a:r>
              <a:rPr lang="de-AT" sz="2000" b="1" dirty="0" smtClean="0"/>
              <a:t>Urban </a:t>
            </a:r>
            <a:r>
              <a:rPr lang="de-AT" sz="2000" b="1" dirty="0" err="1" smtClean="0"/>
              <a:t>Gardening</a:t>
            </a:r>
            <a:r>
              <a:rPr lang="de-AT" sz="2000" dirty="0" smtClean="0"/>
              <a:t>“ – Gemüse- und Kräuteranbau in der Stadt</a:t>
            </a:r>
            <a:br>
              <a:rPr lang="de-AT" sz="2000" dirty="0" smtClean="0"/>
            </a:br>
            <a:r>
              <a:rPr lang="de-AT" sz="2000" dirty="0" smtClean="0"/>
              <a:t>Die Idee, </a:t>
            </a:r>
            <a:r>
              <a:rPr lang="de-AT" sz="2000" dirty="0" err="1" smtClean="0"/>
              <a:t>Paradeiser</a:t>
            </a:r>
            <a:r>
              <a:rPr lang="de-AT" sz="2000" dirty="0" smtClean="0"/>
              <a:t>, Gemüse und Küchenkräuter in Gemeinschaftsgärten </a:t>
            </a:r>
            <a:r>
              <a:rPr lang="de-AT" sz="2000" dirty="0"/>
              <a:t>a</a:t>
            </a:r>
            <a:r>
              <a:rPr lang="de-AT" sz="2000" dirty="0" smtClean="0"/>
              <a:t>uf Grünflächen, Dachterrassen oder Balkonen zu ziehen, wird immer beliebter – man kann Früchte </a:t>
            </a:r>
            <a:br>
              <a:rPr lang="de-AT" sz="2000" dirty="0" smtClean="0"/>
            </a:br>
            <a:r>
              <a:rPr lang="de-AT" sz="2000" dirty="0" smtClean="0"/>
              <a:t>und Gemüse aus eigener Ernte genießen.</a:t>
            </a:r>
            <a:endParaRPr lang="de-AT" sz="2000" dirty="0"/>
          </a:p>
          <a:p>
            <a:pPr>
              <a:buFont typeface="Wingdings" pitchFamily="2" charset="2"/>
              <a:buNone/>
            </a:pPr>
            <a:endParaRPr lang="de-DE" sz="2600" dirty="0" smtClean="0"/>
          </a:p>
        </p:txBody>
      </p:sp>
      <p:sp>
        <p:nvSpPr>
          <p:cNvPr id="2" name="Textfeld 1"/>
          <p:cNvSpPr txBox="1"/>
          <p:nvPr/>
        </p:nvSpPr>
        <p:spPr>
          <a:xfrm>
            <a:off x="827584" y="6309900"/>
            <a:ext cx="5328592" cy="215444"/>
          </a:xfrm>
          <a:prstGeom prst="rect">
            <a:avLst/>
          </a:prstGeom>
          <a:noFill/>
        </p:spPr>
        <p:txBody>
          <a:bodyPr wrap="square" rtlCol="0">
            <a:spAutoFit/>
          </a:bodyPr>
          <a:lstStyle/>
          <a:p>
            <a:r>
              <a:rPr lang="de-DE" sz="800" dirty="0" smtClean="0"/>
              <a:t>Gemeinschaftsgarten beim </a:t>
            </a:r>
            <a:r>
              <a:rPr lang="de-DE" sz="800" dirty="0" err="1" smtClean="0"/>
              <a:t>Augarten</a:t>
            </a:r>
            <a:r>
              <a:rPr lang="de-DE" sz="800" dirty="0" smtClean="0"/>
              <a:t> in Wien © Parlamentsdirektion/ Kinderbüro </a:t>
            </a:r>
            <a:r>
              <a:rPr lang="de-DE" sz="800" dirty="0"/>
              <a:t>Universität </a:t>
            </a:r>
            <a:r>
              <a:rPr lang="de-DE" sz="800" dirty="0" smtClean="0"/>
              <a:t>Wien / Franz Stürmer  </a:t>
            </a:r>
            <a:endParaRPr lang="de-AT" sz="800" dirty="0"/>
          </a:p>
        </p:txBody>
      </p:sp>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128" y="2852386"/>
            <a:ext cx="5148064" cy="3432043"/>
          </a:xfrm>
          <a:prstGeom prst="rect">
            <a:avLst/>
          </a:prstGeom>
        </p:spPr>
      </p:pic>
    </p:spTree>
    <p:extLst>
      <p:ext uri="{BB962C8B-B14F-4D97-AF65-F5344CB8AC3E}">
        <p14:creationId xmlns:p14="http://schemas.microsoft.com/office/powerpoint/2010/main" val="268461467"/>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Landwirtschaft </a:t>
            </a:r>
            <a:r>
              <a:rPr lang="de-AT" sz="3200" dirty="0">
                <a:latin typeface="+mn-lt"/>
              </a:rPr>
              <a:t>in der </a:t>
            </a:r>
            <a:r>
              <a:rPr lang="de-AT" sz="3200" dirty="0" smtClean="0">
                <a:latin typeface="+mn-lt"/>
              </a:rPr>
              <a:t>Stadt</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a:p>
          <a:p>
            <a:r>
              <a:rPr lang="de-AT" sz="2000" b="1" dirty="0"/>
              <a:t>Selbstversorgung in Notzeiten und zur Aufbesserung des Einkommens</a:t>
            </a:r>
            <a:br>
              <a:rPr lang="de-AT" sz="2000" b="1" dirty="0"/>
            </a:br>
            <a:r>
              <a:rPr lang="de-AT" sz="2000" b="1" dirty="0"/>
              <a:t/>
            </a:r>
            <a:br>
              <a:rPr lang="de-AT" sz="2000" b="1" dirty="0"/>
            </a:br>
            <a:r>
              <a:rPr lang="de-AT" sz="2000" dirty="0"/>
              <a:t>Auch heute noch bauen rund 65% </a:t>
            </a:r>
            <a:r>
              <a:rPr lang="de-AT" sz="2000"/>
              <a:t>der </a:t>
            </a:r>
            <a:r>
              <a:rPr lang="de-AT" sz="2000" err="1"/>
              <a:t>MoskauerInnen</a:t>
            </a:r>
            <a:r>
              <a:rPr lang="de-AT" sz="2000"/>
              <a:t> </a:t>
            </a:r>
            <a:r>
              <a:rPr lang="de-AT" sz="2000" smtClean="0"/>
              <a:t>einen </a:t>
            </a:r>
            <a:r>
              <a:rPr lang="de-AT" sz="2000" dirty="0"/>
              <a:t>Teil ihrer Nahrungsmittel selbst an. </a:t>
            </a:r>
            <a:br>
              <a:rPr lang="de-AT" sz="2000" dirty="0"/>
            </a:br>
            <a:r>
              <a:rPr lang="de-AT" sz="2000" dirty="0"/>
              <a:t/>
            </a:r>
            <a:br>
              <a:rPr lang="de-AT" sz="2000" dirty="0"/>
            </a:br>
            <a:r>
              <a:rPr lang="de-AT" sz="2000" dirty="0"/>
              <a:t>In Griechenland wird durch die derzeit schlechte Wirtschaftslage wieder verstärkt selbst Gemüse angebaut.</a:t>
            </a:r>
            <a:br>
              <a:rPr lang="de-AT" sz="2000" dirty="0"/>
            </a:br>
            <a:r>
              <a:rPr lang="de-AT" sz="2000" dirty="0"/>
              <a:t/>
            </a:r>
            <a:br>
              <a:rPr lang="de-AT" sz="2000" dirty="0"/>
            </a:br>
            <a:r>
              <a:rPr lang="de-AT" sz="2000" dirty="0"/>
              <a:t>In den Weltkriegen wurden Teile der Wiener Parkanlagen als Gemüsebeete und Erdapfeläcker genutzt.</a:t>
            </a:r>
          </a:p>
          <a:p>
            <a:pPr marL="0" indent="0">
              <a:buNone/>
            </a:pPr>
            <a:endParaRPr lang="de-AT" sz="2000" dirty="0"/>
          </a:p>
          <a:p>
            <a:pPr>
              <a:buFont typeface="Wingdings" pitchFamily="2" charset="2"/>
              <a:buNone/>
            </a:pPr>
            <a:endParaRPr lang="de-DE" sz="2600" dirty="0"/>
          </a:p>
        </p:txBody>
      </p:sp>
    </p:spTree>
    <p:extLst>
      <p:ext uri="{BB962C8B-B14F-4D97-AF65-F5344CB8AC3E}">
        <p14:creationId xmlns:p14="http://schemas.microsoft.com/office/powerpoint/2010/main" val="169478599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179512" y="3789040"/>
            <a:ext cx="8929364" cy="1296144"/>
          </a:xfrm>
        </p:spPr>
        <p:txBody>
          <a:bodyPr/>
          <a:lstStyle/>
          <a:p>
            <a:pPr eaLnBrk="1" hangingPunct="1"/>
            <a:r>
              <a:rPr lang="de-DE" sz="4000" dirty="0" smtClean="0"/>
              <a:t/>
            </a:r>
            <a:br>
              <a:rPr lang="de-DE" sz="4000" dirty="0" smtClean="0"/>
            </a:br>
            <a:r>
              <a:rPr lang="de-AT" sz="4000" dirty="0" smtClean="0"/>
              <a:t>Was hat Landwirtschaft </a:t>
            </a:r>
            <a:br>
              <a:rPr lang="de-AT" sz="4000" dirty="0" smtClean="0"/>
            </a:br>
            <a:r>
              <a:rPr lang="de-AT" sz="4000" dirty="0" smtClean="0"/>
              <a:t>mit mir zu tun?</a:t>
            </a:r>
            <a:endParaRPr lang="de-DE" sz="2400" dirty="0" smtClean="0">
              <a:solidFill>
                <a:schemeClr val="tx1"/>
              </a:solidFill>
            </a:endParaRPr>
          </a:p>
        </p:txBody>
      </p:sp>
    </p:spTree>
    <p:extLst>
      <p:ext uri="{BB962C8B-B14F-4D97-AF65-F5344CB8AC3E}">
        <p14:creationId xmlns:p14="http://schemas.microsoft.com/office/powerpoint/2010/main" val="218737194"/>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a:t>Hast du dich schon einmal gefragt …</a:t>
            </a:r>
            <a:endParaRPr lang="de-AT"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096344"/>
          </a:xfrm>
        </p:spPr>
        <p:txBody>
          <a:bodyPr/>
          <a:lstStyle/>
          <a:p>
            <a:pPr marL="0" indent="0">
              <a:buNone/>
            </a:pPr>
            <a:r>
              <a:rPr lang="de-DE" sz="2000" dirty="0"/>
              <a:t> </a:t>
            </a:r>
            <a:endParaRPr lang="de-AT" sz="2000" dirty="0"/>
          </a:p>
          <a:p>
            <a:pPr marL="0" indent="0">
              <a:buNone/>
            </a:pPr>
            <a:r>
              <a:rPr lang="de-DE" sz="2000" b="1" dirty="0">
                <a:solidFill>
                  <a:srgbClr val="C00000"/>
                </a:solidFill>
              </a:rPr>
              <a:t>… woher das Gemüse im Supermarkt eigentlich kommt?</a:t>
            </a:r>
          </a:p>
          <a:p>
            <a:r>
              <a:rPr lang="de-DE" sz="2000" dirty="0"/>
              <a:t>Gemüse wie etwa </a:t>
            </a:r>
            <a:r>
              <a:rPr lang="de-DE" sz="2000" b="1" dirty="0"/>
              <a:t>Tomaten</a:t>
            </a:r>
            <a:r>
              <a:rPr lang="de-DE" sz="2000" dirty="0"/>
              <a:t> gibt es in unseren Supermärkten zu allen Jahreszeiten. Das kommt daher, dass in verschiedenen Ländern unterschiedliches Klima herrscht, und sie von dort zu uns (oft halbreif) gebracht werden. </a:t>
            </a:r>
          </a:p>
          <a:p>
            <a:pPr marL="400050" lvl="1" indent="0">
              <a:buNone/>
            </a:pPr>
            <a:r>
              <a:rPr lang="de-DE" sz="2000"/>
              <a:t/>
            </a:r>
            <a:br>
              <a:rPr lang="de-DE" sz="2000"/>
            </a:br>
            <a:r>
              <a:rPr lang="de-DE" sz="2000"/>
              <a:t>Oft</a:t>
            </a:r>
            <a:r>
              <a:rPr lang="de-DE" sz="2000"/>
              <a:t> </a:t>
            </a:r>
            <a:r>
              <a:rPr lang="de-DE" sz="2000" smtClean="0"/>
              <a:t>werden </a:t>
            </a:r>
            <a:r>
              <a:rPr lang="de-DE" sz="2000" dirty="0"/>
              <a:t>sie dort in Glashäusern, Gewächshäusern oder Folientunnels gezogen, um auch „außerhalb der Saison“ geerntet </a:t>
            </a:r>
            <a:br>
              <a:rPr lang="de-DE" sz="2000" dirty="0"/>
            </a:br>
            <a:r>
              <a:rPr lang="de-DE" sz="2000" dirty="0"/>
              <a:t>werden zu können. </a:t>
            </a:r>
            <a:endParaRPr lang="de-AT" sz="2000" dirty="0"/>
          </a:p>
          <a:p>
            <a:endParaRPr lang="de-AT" sz="2000" dirty="0"/>
          </a:p>
          <a:p>
            <a:pPr>
              <a:buFont typeface="Wingdings" pitchFamily="2" charset="2"/>
              <a:buNone/>
            </a:pPr>
            <a:endParaRPr lang="de-DE" sz="2600" dirty="0"/>
          </a:p>
        </p:txBody>
      </p:sp>
      <p:sp>
        <p:nvSpPr>
          <p:cNvPr id="3" name="Textfeld 2"/>
          <p:cNvSpPr txBox="1"/>
          <p:nvPr/>
        </p:nvSpPr>
        <p:spPr>
          <a:xfrm>
            <a:off x="2843808" y="6519446"/>
            <a:ext cx="3672408" cy="338554"/>
          </a:xfrm>
          <a:prstGeom prst="rect">
            <a:avLst/>
          </a:prstGeom>
          <a:noFill/>
        </p:spPr>
        <p:txBody>
          <a:bodyPr wrap="square" rtlCol="0">
            <a:spAutoFit/>
          </a:bodyPr>
          <a:lstStyle/>
          <a:p>
            <a:pPr algn="r"/>
            <a:r>
              <a:rPr lang="de-DE" sz="800" dirty="0" smtClean="0"/>
              <a:t>Tomatensaison </a:t>
            </a:r>
            <a:r>
              <a:rPr lang="de-DE" sz="800" dirty="0"/>
              <a:t>im Freiland in Österreich: Juli bis </a:t>
            </a:r>
            <a:r>
              <a:rPr lang="de-DE" sz="800" dirty="0" smtClean="0"/>
              <a:t>September</a:t>
            </a:r>
            <a:br>
              <a:rPr lang="de-DE" sz="800" dirty="0" smtClean="0"/>
            </a:br>
            <a:r>
              <a:rPr lang="de-DE" sz="800" dirty="0" smtClean="0"/>
              <a:t>© Parlamentsdirektion / </a:t>
            </a:r>
            <a:r>
              <a:rPr lang="de-DE" sz="800" dirty="0"/>
              <a:t>Kinderbüro Universität </a:t>
            </a:r>
            <a:r>
              <a:rPr lang="de-DE" sz="800" dirty="0" smtClean="0"/>
              <a:t>Wien / Franz Stürmer</a:t>
            </a:r>
            <a:endParaRPr lang="de-AT" sz="800" dirty="0"/>
          </a:p>
        </p:txBody>
      </p:sp>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3968" y="3861680"/>
            <a:ext cx="2160240" cy="2700301"/>
          </a:xfrm>
          <a:prstGeom prst="rect">
            <a:avLst/>
          </a:prstGeom>
        </p:spPr>
      </p:pic>
    </p:spTree>
    <p:extLst>
      <p:ext uri="{BB962C8B-B14F-4D97-AF65-F5344CB8AC3E}">
        <p14:creationId xmlns:p14="http://schemas.microsoft.com/office/powerpoint/2010/main" val="3295850504"/>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a:t>Hast du dich schon einmal gefragt …</a:t>
            </a:r>
            <a:endParaRPr lang="de-AT"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280920" cy="4549210"/>
          </a:xfrm>
        </p:spPr>
        <p:txBody>
          <a:bodyPr/>
          <a:lstStyle/>
          <a:p>
            <a:pPr marL="0" indent="0">
              <a:buNone/>
            </a:pPr>
            <a:r>
              <a:rPr lang="de-DE" sz="2000" dirty="0"/>
              <a:t> </a:t>
            </a:r>
            <a:endParaRPr lang="de-AT" sz="2000" dirty="0"/>
          </a:p>
          <a:p>
            <a:pPr marL="0" indent="0">
              <a:buNone/>
            </a:pPr>
            <a:r>
              <a:rPr lang="de-DE" sz="2000" b="1" dirty="0">
                <a:solidFill>
                  <a:srgbClr val="C00000"/>
                </a:solidFill>
              </a:rPr>
              <a:t>… welches Fleisch auf deinen Teller kommt? </a:t>
            </a:r>
          </a:p>
          <a:p>
            <a:r>
              <a:rPr lang="de-DE" sz="2000" dirty="0"/>
              <a:t>In unseren Supermärkten gibt es eine große Auswahl an Fleischwaren. Billiges Fleisch kommt oft </a:t>
            </a:r>
            <a:r>
              <a:rPr lang="de-DE" sz="2000" b="1" dirty="0"/>
              <a:t>von großen Mastbetrieben</a:t>
            </a:r>
            <a:r>
              <a:rPr lang="de-DE" sz="2000" dirty="0"/>
              <a:t>. Dort werden viele Tiere auf engstem Raum gehalten und so gefüttert, dass sie möglichst viel Fleisch abgeben, wenn sie geschlachtet werden.</a:t>
            </a:r>
          </a:p>
          <a:p>
            <a:pPr marL="2422525" indent="0">
              <a:buNone/>
            </a:pPr>
            <a:r>
              <a:rPr lang="de-DE" sz="2000" dirty="0"/>
              <a:t> </a:t>
            </a:r>
            <a:br>
              <a:rPr lang="de-DE" sz="2000" dirty="0"/>
            </a:br>
            <a:r>
              <a:rPr lang="de-DE" sz="2000" dirty="0"/>
              <a:t>Eine Alternative dazu ist Fleisch von Tieren aus </a:t>
            </a:r>
            <a:r>
              <a:rPr lang="de-DE" sz="2000" b="1" dirty="0"/>
              <a:t>biologischer Viehzucht</a:t>
            </a:r>
            <a:r>
              <a:rPr lang="de-DE" sz="2000" dirty="0"/>
              <a:t>. Hier haben Tiere Möglichkeiten zum Auslauf, das Futter ist ausgewogener und es dürfen keine das </a:t>
            </a:r>
            <a:r>
              <a:rPr lang="de-DE" sz="2000"/>
              <a:t>Wachstum </a:t>
            </a:r>
            <a:r>
              <a:rPr lang="de-DE" sz="2000"/>
              <a:t>fördernde</a:t>
            </a:r>
            <a:r>
              <a:rPr lang="de-DE" sz="2000"/>
              <a:t> </a:t>
            </a:r>
            <a:r>
              <a:rPr lang="de-DE" sz="2000" smtClean="0"/>
              <a:t>Medikamente </a:t>
            </a:r>
            <a:r>
              <a:rPr lang="de-DE" sz="2000" dirty="0"/>
              <a:t>eingesetzt werden. Fleisch aus biologischer Landwirtschaft ist meist teurer.</a:t>
            </a:r>
            <a:endParaRPr lang="de-AT" sz="2000" dirty="0"/>
          </a:p>
        </p:txBody>
      </p:sp>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2" y="3525012"/>
            <a:ext cx="2304256" cy="3072340"/>
          </a:xfrm>
          <a:prstGeom prst="rect">
            <a:avLst/>
          </a:prstGeom>
        </p:spPr>
      </p:pic>
      <p:sp>
        <p:nvSpPr>
          <p:cNvPr id="8" name="Textfeld 7"/>
          <p:cNvSpPr txBox="1"/>
          <p:nvPr/>
        </p:nvSpPr>
        <p:spPr>
          <a:xfrm>
            <a:off x="2915816" y="6267901"/>
            <a:ext cx="3672408" cy="338554"/>
          </a:xfrm>
          <a:prstGeom prst="rect">
            <a:avLst/>
          </a:prstGeom>
          <a:noFill/>
        </p:spPr>
        <p:txBody>
          <a:bodyPr wrap="square" rtlCol="0">
            <a:spAutoFit/>
          </a:bodyPr>
          <a:lstStyle/>
          <a:p>
            <a:r>
              <a:rPr lang="de-DE" sz="800" dirty="0" smtClean="0"/>
              <a:t>Freilandschweine in ihrem Element  </a:t>
            </a:r>
            <a:br>
              <a:rPr lang="de-DE" sz="800" dirty="0" smtClean="0"/>
            </a:br>
            <a:r>
              <a:rPr lang="de-DE" sz="800" dirty="0" smtClean="0"/>
              <a:t>© Parlamentsdirektion / </a:t>
            </a:r>
            <a:r>
              <a:rPr lang="de-DE" sz="800" dirty="0"/>
              <a:t>Kinderbüro Universität </a:t>
            </a:r>
            <a:r>
              <a:rPr lang="de-DE" sz="800" dirty="0" smtClean="0"/>
              <a:t>Wien / Franz Stürmer</a:t>
            </a:r>
            <a:endParaRPr lang="de-AT" sz="800" dirty="0"/>
          </a:p>
        </p:txBody>
      </p:sp>
    </p:spTree>
    <p:extLst>
      <p:ext uri="{BB962C8B-B14F-4D97-AF65-F5344CB8AC3E}">
        <p14:creationId xmlns:p14="http://schemas.microsoft.com/office/powerpoint/2010/main" val="1169993693"/>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861048"/>
            <a:ext cx="7777162" cy="936104"/>
          </a:xfrm>
        </p:spPr>
        <p:txBody>
          <a:bodyPr/>
          <a:lstStyle/>
          <a:p>
            <a:pPr eaLnBrk="1" hangingPunct="1"/>
            <a:r>
              <a:rPr lang="de-DE" sz="4000" dirty="0" smtClean="0"/>
              <a:t>Was ist Landwirtschaft?</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a:t>Hast du dich schon einmal gefragt …</a:t>
            </a:r>
            <a:endParaRPr lang="de-AT"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549210"/>
          </a:xfrm>
        </p:spPr>
        <p:txBody>
          <a:bodyPr/>
          <a:lstStyle/>
          <a:p>
            <a:pPr marL="0" indent="0">
              <a:buNone/>
            </a:pPr>
            <a:r>
              <a:rPr lang="de-DE" sz="2000" dirty="0" smtClean="0"/>
              <a:t> </a:t>
            </a:r>
            <a:endParaRPr lang="de-AT" sz="2000" dirty="0" smtClean="0"/>
          </a:p>
          <a:p>
            <a:pPr marL="0" indent="0">
              <a:buNone/>
            </a:pPr>
            <a:r>
              <a:rPr lang="de-DE" sz="2000" b="1" dirty="0">
                <a:solidFill>
                  <a:srgbClr val="C00000"/>
                </a:solidFill>
              </a:rPr>
              <a:t>… woraus dein Müsli eigentlich besteht? </a:t>
            </a:r>
            <a:endParaRPr lang="de-AT" sz="2000" dirty="0">
              <a:solidFill>
                <a:srgbClr val="C00000"/>
              </a:solidFill>
            </a:endParaRPr>
          </a:p>
          <a:p>
            <a:r>
              <a:rPr lang="de-DE" sz="2000" dirty="0" smtClean="0"/>
              <a:t>Müslis </a:t>
            </a:r>
            <a:r>
              <a:rPr lang="de-DE" sz="2000" dirty="0"/>
              <a:t>bestehen aus </a:t>
            </a:r>
            <a:r>
              <a:rPr lang="de-DE" sz="2000" dirty="0" smtClean="0"/>
              <a:t>verschiedenen </a:t>
            </a:r>
            <a:r>
              <a:rPr lang="de-DE" sz="2000" b="1" dirty="0" smtClean="0"/>
              <a:t>Getreidekörnern</a:t>
            </a:r>
            <a:r>
              <a:rPr lang="de-DE" sz="2000" dirty="0"/>
              <a:t> </a:t>
            </a:r>
            <a:r>
              <a:rPr lang="de-DE" sz="2000" dirty="0" smtClean="0"/>
              <a:t>wie Weizen, Hafer oder </a:t>
            </a:r>
            <a:r>
              <a:rPr lang="de-DE" sz="2000" dirty="0"/>
              <a:t>Dinkel. </a:t>
            </a:r>
            <a:r>
              <a:rPr lang="de-DE" sz="2000" dirty="0" smtClean="0"/>
              <a:t>Auch hier kannst du wählen, ob du Getreide aus biologischer oder herkömmlicher Landwirtschaft lieber isst. </a:t>
            </a:r>
            <a:br>
              <a:rPr lang="de-DE" sz="2000" dirty="0" smtClean="0"/>
            </a:br>
            <a:r>
              <a:rPr lang="de-DE" sz="2000" dirty="0" smtClean="0"/>
              <a:t/>
            </a:r>
            <a:br>
              <a:rPr lang="de-DE" sz="2000" dirty="0" smtClean="0"/>
            </a:br>
            <a:r>
              <a:rPr lang="de-DE" sz="2000" b="1" dirty="0" smtClean="0"/>
              <a:t>Cornflakes</a:t>
            </a:r>
            <a:r>
              <a:rPr lang="de-DE" sz="2000" dirty="0" smtClean="0"/>
              <a:t> </a:t>
            </a:r>
            <a:r>
              <a:rPr lang="de-DE" sz="2000" dirty="0"/>
              <a:t>sind Maiskörner, die erhitzt oder gekocht werden. Dann werden sie durch eine Walze getrieben und in ihre Form gebracht. Damit sie besser schmecken, werden sie noch geröstet und mit Zucker und Malz gesüßt. </a:t>
            </a:r>
            <a:r>
              <a:rPr lang="de-DE" sz="2000" dirty="0" smtClean="0"/>
              <a:t/>
            </a:r>
            <a:br>
              <a:rPr lang="de-DE" sz="2000" dirty="0" smtClean="0"/>
            </a:br>
            <a:r>
              <a:rPr lang="de-DE" sz="2000" dirty="0" smtClean="0"/>
              <a:t/>
            </a:r>
            <a:br>
              <a:rPr lang="de-DE" sz="2000" dirty="0" smtClean="0"/>
            </a:br>
            <a:r>
              <a:rPr lang="de-DE" sz="2000" b="1" dirty="0" smtClean="0"/>
              <a:t>Haferflocken</a:t>
            </a:r>
            <a:r>
              <a:rPr lang="de-DE" sz="2000" dirty="0" smtClean="0"/>
              <a:t> </a:t>
            </a:r>
            <a:r>
              <a:rPr lang="de-DE" sz="2000" dirty="0"/>
              <a:t>werden ebenfalls mit Hitze und Dampf behandelt, bevor sie geschält werden. Durch eine Walze werden sie in ihre endgültige Form gebracht. </a:t>
            </a:r>
            <a:endParaRPr lang="de-DE" sz="2600" dirty="0" smtClean="0"/>
          </a:p>
        </p:txBody>
      </p:sp>
    </p:spTree>
    <p:extLst>
      <p:ext uri="{BB962C8B-B14F-4D97-AF65-F5344CB8AC3E}">
        <p14:creationId xmlns:p14="http://schemas.microsoft.com/office/powerpoint/2010/main" val="1590348403"/>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a:t>Hast du dich schon einmal gefragt …</a:t>
            </a:r>
            <a:endParaRPr lang="de-AT"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304256"/>
          </a:xfrm>
        </p:spPr>
        <p:txBody>
          <a:bodyPr/>
          <a:lstStyle/>
          <a:p>
            <a:pPr marL="0" indent="0">
              <a:buNone/>
            </a:pPr>
            <a:r>
              <a:rPr lang="de-DE" sz="2000" dirty="0"/>
              <a:t> </a:t>
            </a:r>
            <a:endParaRPr lang="de-AT" sz="2000" dirty="0"/>
          </a:p>
          <a:p>
            <a:pPr marL="0" indent="0">
              <a:buNone/>
            </a:pPr>
            <a:r>
              <a:rPr lang="de-DE" sz="2000" b="1" dirty="0">
                <a:solidFill>
                  <a:srgbClr val="C00000"/>
                </a:solidFill>
              </a:rPr>
              <a:t>… wie Butter und Käse früher hergestellt wurden?</a:t>
            </a:r>
            <a:endParaRPr lang="de-AT" sz="2000" dirty="0">
              <a:solidFill>
                <a:srgbClr val="C00000"/>
              </a:solidFill>
            </a:endParaRPr>
          </a:p>
          <a:p>
            <a:r>
              <a:rPr lang="de-AT" sz="2000" dirty="0"/>
              <a:t>Heute werden Butter und Käse größtenteils in </a:t>
            </a:r>
            <a:r>
              <a:rPr lang="de-AT" sz="2000" b="1" dirty="0"/>
              <a:t>Molkereien</a:t>
            </a:r>
            <a:r>
              <a:rPr lang="de-AT" sz="2000" dirty="0"/>
              <a:t> maschinell hergestellt.</a:t>
            </a:r>
            <a:br>
              <a:rPr lang="de-AT" sz="2000" dirty="0"/>
            </a:br>
            <a:r>
              <a:rPr lang="de-AT" sz="2000" dirty="0"/>
              <a:t>Früher wurden sie </a:t>
            </a:r>
            <a:r>
              <a:rPr lang="de-AT" sz="2000"/>
              <a:t>von </a:t>
            </a:r>
            <a:r>
              <a:rPr lang="de-AT" sz="2000"/>
              <a:t>Bäuerinnen</a:t>
            </a:r>
            <a:r>
              <a:rPr lang="de-AT" sz="2000"/>
              <a:t> </a:t>
            </a:r>
            <a:r>
              <a:rPr lang="de-AT" sz="2000" smtClean="0"/>
              <a:t>selbst </a:t>
            </a:r>
            <a:r>
              <a:rPr lang="de-AT" sz="2000" dirty="0"/>
              <a:t>erzeugt. Auch </a:t>
            </a:r>
            <a:r>
              <a:rPr lang="de-AT" sz="2000" b="1" dirty="0"/>
              <a:t>heute</a:t>
            </a:r>
            <a:r>
              <a:rPr lang="de-AT" sz="2000" dirty="0"/>
              <a:t> verarbeiten </a:t>
            </a:r>
            <a:r>
              <a:rPr lang="de-AT" sz="2000" b="1" dirty="0"/>
              <a:t>manche </a:t>
            </a:r>
            <a:r>
              <a:rPr lang="de-AT" sz="2000" b="1" dirty="0" err="1"/>
              <a:t>SennerInnen</a:t>
            </a:r>
            <a:r>
              <a:rPr lang="de-AT" sz="2000" b="1" dirty="0"/>
              <a:t> </a:t>
            </a:r>
            <a:r>
              <a:rPr lang="de-AT" sz="2000" dirty="0"/>
              <a:t>noch selbst die Milch auf den Almen zu Butter oder Käse. </a:t>
            </a:r>
            <a:br>
              <a:rPr lang="de-AT" sz="2000" dirty="0"/>
            </a:br>
            <a:endParaRPr lang="de-AT" sz="2000" dirty="0"/>
          </a:p>
          <a:p>
            <a:r>
              <a:rPr lang="de-DE" sz="2000" b="1" dirty="0"/>
              <a:t>Butter</a:t>
            </a:r>
            <a:r>
              <a:rPr lang="de-DE" sz="2000" dirty="0"/>
              <a:t> entsteht aus dem Rahm der Milch. Dieser wird in einem Butterfass so lange geschlagen, bis sich feste Klumpen von der wässrigen Buttermilch trennen. </a:t>
            </a:r>
            <a:br>
              <a:rPr lang="de-DE" sz="2000" dirty="0"/>
            </a:br>
            <a:r>
              <a:rPr lang="de-DE" sz="2000" dirty="0"/>
              <a:t>Nach dem Abseihen wird die Butter geknetet, bis das</a:t>
            </a:r>
            <a:r>
              <a:rPr lang="de-AT" sz="2000" dirty="0"/>
              <a:t> meiste Wasser aus dem Butterstriezel entweicht. </a:t>
            </a:r>
            <a:br>
              <a:rPr lang="de-AT" sz="2000" dirty="0"/>
            </a:br>
            <a:r>
              <a:rPr lang="de-AT" sz="2000" dirty="0"/>
              <a:t/>
            </a:r>
            <a:br>
              <a:rPr lang="de-AT" sz="2000" dirty="0"/>
            </a:br>
            <a:r>
              <a:rPr lang="de-AT" sz="2000" dirty="0"/>
              <a:t>Selbst gemachte Butter riecht und schmeckt nach frisch gemolkener Kuhmilch!</a:t>
            </a:r>
          </a:p>
        </p:txBody>
      </p:sp>
    </p:spTree>
    <p:extLst>
      <p:ext uri="{BB962C8B-B14F-4D97-AF65-F5344CB8AC3E}">
        <p14:creationId xmlns:p14="http://schemas.microsoft.com/office/powerpoint/2010/main" val="4259533591"/>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3483"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DE" sz="3200" dirty="0"/>
              <a:t>Hast du dich schon einmal gefragt …</a:t>
            </a:r>
            <a:endParaRPr lang="de-AT"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304256"/>
          </a:xfrm>
        </p:spPr>
        <p:txBody>
          <a:bodyPr/>
          <a:lstStyle/>
          <a:p>
            <a:pPr marL="0" indent="0">
              <a:buNone/>
            </a:pPr>
            <a:r>
              <a:rPr lang="de-DE" sz="2000" dirty="0" smtClean="0"/>
              <a:t> </a:t>
            </a:r>
            <a:endParaRPr lang="de-AT" sz="2000" dirty="0" smtClean="0"/>
          </a:p>
          <a:p>
            <a:pPr marL="0" indent="0">
              <a:buNone/>
            </a:pPr>
            <a:r>
              <a:rPr lang="de-DE" sz="2000" b="1" dirty="0">
                <a:solidFill>
                  <a:srgbClr val="C00000"/>
                </a:solidFill>
              </a:rPr>
              <a:t>… wie Butter und Käse früher hergestellt wurden?</a:t>
            </a:r>
            <a:endParaRPr lang="de-AT" sz="2000" dirty="0">
              <a:solidFill>
                <a:srgbClr val="C00000"/>
              </a:solidFill>
            </a:endParaRPr>
          </a:p>
          <a:p>
            <a:r>
              <a:rPr lang="de-DE" sz="2000" dirty="0" smtClean="0"/>
              <a:t>Um</a:t>
            </a:r>
            <a:r>
              <a:rPr lang="de-DE" sz="2000" b="1" dirty="0" smtClean="0"/>
              <a:t> </a:t>
            </a:r>
            <a:r>
              <a:rPr lang="de-DE" sz="2000" b="1" dirty="0"/>
              <a:t>Käse </a:t>
            </a:r>
            <a:r>
              <a:rPr lang="de-DE" sz="2000" dirty="0"/>
              <a:t>herzustellen, wird erwärmte Milch mit dem so genannten Labferment vermischt</a:t>
            </a:r>
            <a:r>
              <a:rPr lang="de-DE" sz="2000" dirty="0" smtClean="0"/>
              <a:t>. Das </a:t>
            </a:r>
            <a:r>
              <a:rPr lang="de-DE" sz="2000" dirty="0"/>
              <a:t>lässt die Milch stocken. </a:t>
            </a:r>
            <a:r>
              <a:rPr lang="de-DE" sz="2000" dirty="0" smtClean="0"/>
              <a:t/>
            </a:r>
            <a:br>
              <a:rPr lang="de-DE" sz="2000" dirty="0" smtClean="0"/>
            </a:br>
            <a:r>
              <a:rPr lang="de-DE" sz="2000" dirty="0" smtClean="0"/>
              <a:t/>
            </a:r>
            <a:br>
              <a:rPr lang="de-DE" sz="2000" dirty="0" smtClean="0"/>
            </a:br>
            <a:r>
              <a:rPr lang="de-DE" sz="2000" dirty="0" smtClean="0"/>
              <a:t>Durch </a:t>
            </a:r>
            <a:r>
              <a:rPr lang="de-DE" sz="2000" dirty="0"/>
              <a:t>dauerndes Rühren entstehen daraus feste Teilchen. </a:t>
            </a:r>
            <a:r>
              <a:rPr lang="de-DE" sz="2000" dirty="0" smtClean="0"/>
              <a:t>Die festen Bröckchen werden dann mit einem Netz abgefischt. Dieser </a:t>
            </a:r>
            <a:r>
              <a:rPr lang="de-DE" sz="2000" dirty="0" err="1"/>
              <a:t>Rohkäse</a:t>
            </a:r>
            <a:r>
              <a:rPr lang="de-DE" sz="2000" dirty="0"/>
              <a:t> wird in einer Form gepresst und in eine Salzlake (Wasser mit Salz) gelegt. Dadurch erhält er die Würze. Je nach Käsesorte muss der Käse kürzer oder </a:t>
            </a:r>
            <a:r>
              <a:rPr lang="de-DE" sz="2000" dirty="0" smtClean="0"/>
              <a:t>länger kühl </a:t>
            </a:r>
            <a:r>
              <a:rPr lang="de-DE" sz="2000" dirty="0"/>
              <a:t>gelagert nachreifen. </a:t>
            </a:r>
            <a:endParaRPr lang="de-AT" sz="2000" dirty="0"/>
          </a:p>
        </p:txBody>
      </p:sp>
      <p:sp>
        <p:nvSpPr>
          <p:cNvPr id="3" name="Textfeld 2"/>
          <p:cNvSpPr txBox="1"/>
          <p:nvPr/>
        </p:nvSpPr>
        <p:spPr>
          <a:xfrm>
            <a:off x="4481288" y="6136293"/>
            <a:ext cx="2106936" cy="461665"/>
          </a:xfrm>
          <a:prstGeom prst="rect">
            <a:avLst/>
          </a:prstGeom>
          <a:noFill/>
        </p:spPr>
        <p:txBody>
          <a:bodyPr wrap="square" rtlCol="0">
            <a:spAutoFit/>
          </a:bodyPr>
          <a:lstStyle/>
          <a:p>
            <a:r>
              <a:rPr lang="de-DE" sz="800" dirty="0" smtClean="0"/>
              <a:t>Traditionelles „</a:t>
            </a:r>
            <a:r>
              <a:rPr lang="de-DE" sz="800" dirty="0" err="1" smtClean="0"/>
              <a:t>Kasmachen</a:t>
            </a:r>
            <a:r>
              <a:rPr lang="de-DE" sz="800" dirty="0" smtClean="0"/>
              <a:t>“ auf der Alm</a:t>
            </a:r>
            <a:br>
              <a:rPr lang="de-DE" sz="800" dirty="0" smtClean="0"/>
            </a:br>
            <a:r>
              <a:rPr lang="de-DE" sz="800" dirty="0" smtClean="0"/>
              <a:t>© Parlamentsdirektion / </a:t>
            </a:r>
            <a:r>
              <a:rPr lang="de-DE" sz="800" dirty="0"/>
              <a:t>Kinderbüro </a:t>
            </a:r>
            <a:r>
              <a:rPr lang="de-DE" sz="800" dirty="0" smtClean="0"/>
              <a:t/>
            </a:r>
            <a:br>
              <a:rPr lang="de-DE" sz="800" dirty="0" smtClean="0"/>
            </a:br>
            <a:r>
              <a:rPr lang="de-DE" sz="800" dirty="0" smtClean="0"/>
              <a:t>Universität Wien / </a:t>
            </a:r>
            <a:r>
              <a:rPr lang="de-DE" sz="800" dirty="0"/>
              <a:t>Franz </a:t>
            </a:r>
            <a:r>
              <a:rPr lang="de-DE" sz="800" dirty="0" smtClean="0"/>
              <a:t>Stürmer</a:t>
            </a:r>
            <a:endParaRPr lang="de-AT" sz="800" dirty="0"/>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591" y="4221088"/>
            <a:ext cx="3615941" cy="2340893"/>
          </a:xfrm>
          <a:prstGeom prst="rect">
            <a:avLst/>
          </a:prstGeom>
        </p:spPr>
      </p:pic>
    </p:spTree>
    <p:extLst>
      <p:ext uri="{BB962C8B-B14F-4D97-AF65-F5344CB8AC3E}">
        <p14:creationId xmlns:p14="http://schemas.microsoft.com/office/powerpoint/2010/main" val="561162144"/>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28625" y="404267"/>
            <a:ext cx="8207375" cy="1152525"/>
          </a:xfrm>
        </p:spPr>
        <p:txBody>
          <a:bodyPr/>
          <a:lstStyle/>
          <a:p>
            <a:r>
              <a:rPr lang="de-DE" sz="3200" dirty="0" smtClean="0"/>
              <a:t>Übung III: Beobachte und überlege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484784"/>
            <a:ext cx="8136904" cy="1584176"/>
          </a:xfrm>
        </p:spPr>
        <p:txBody>
          <a:bodyPr/>
          <a:lstStyle/>
          <a:p>
            <a:pPr marL="0" indent="0">
              <a:buNone/>
            </a:pPr>
            <a:endParaRPr lang="de-DE" sz="2000" dirty="0" smtClean="0"/>
          </a:p>
          <a:p>
            <a:pPr marL="0" indent="0">
              <a:buNone/>
            </a:pPr>
            <a:r>
              <a:rPr lang="de-DE" sz="2000" b="1" dirty="0">
                <a:solidFill>
                  <a:srgbClr val="C00000"/>
                </a:solidFill>
              </a:rPr>
              <a:t>Woher kommen </a:t>
            </a:r>
            <a:r>
              <a:rPr lang="de-DE" sz="2000" b="1" dirty="0" smtClean="0">
                <a:solidFill>
                  <a:srgbClr val="C00000"/>
                </a:solidFill>
              </a:rPr>
              <a:t>Obst, Gemüse, Brot oder Fleisch </a:t>
            </a:r>
            <a:br>
              <a:rPr lang="de-DE" sz="2000" b="1" dirty="0" smtClean="0">
                <a:solidFill>
                  <a:srgbClr val="C00000"/>
                </a:solidFill>
              </a:rPr>
            </a:br>
            <a:r>
              <a:rPr lang="de-DE" sz="2000" b="1" dirty="0" smtClean="0">
                <a:solidFill>
                  <a:srgbClr val="C00000"/>
                </a:solidFill>
              </a:rPr>
              <a:t>deines </a:t>
            </a:r>
            <a:r>
              <a:rPr lang="de-DE" sz="2000" b="1" dirty="0">
                <a:solidFill>
                  <a:srgbClr val="C00000"/>
                </a:solidFill>
              </a:rPr>
              <a:t>täglichen Bedarfs? </a:t>
            </a:r>
            <a:endParaRPr lang="de-DE" sz="2000" b="1" dirty="0" smtClean="0">
              <a:solidFill>
                <a:srgbClr val="C00000"/>
              </a:solidFill>
            </a:endParaRPr>
          </a:p>
          <a:p>
            <a:endParaRPr lang="de-AT" sz="2000" dirty="0" smtClean="0"/>
          </a:p>
          <a:p>
            <a:r>
              <a:rPr lang="de-AT" sz="2000" dirty="0" smtClean="0"/>
              <a:t>Weißt du, woher </a:t>
            </a:r>
            <a:r>
              <a:rPr lang="de-AT" sz="2000" dirty="0"/>
              <a:t>genau die Lebensmittel </a:t>
            </a:r>
            <a:r>
              <a:rPr lang="de-AT" sz="2000" dirty="0" smtClean="0"/>
              <a:t>kommen, </a:t>
            </a:r>
            <a:r>
              <a:rPr lang="de-AT" sz="2000" dirty="0"/>
              <a:t>die deine Familie für den täglichen Gebrauch </a:t>
            </a:r>
            <a:r>
              <a:rPr lang="de-AT" sz="2000" dirty="0" smtClean="0"/>
              <a:t>einkauft? </a:t>
            </a:r>
          </a:p>
          <a:p>
            <a:pPr marL="0" indent="0">
              <a:buNone/>
            </a:pPr>
            <a:endParaRPr lang="de-AT" sz="2000" dirty="0" smtClean="0"/>
          </a:p>
          <a:p>
            <a:r>
              <a:rPr lang="de-DE" sz="2000" dirty="0" smtClean="0"/>
              <a:t>Welche Lebensmittel könntest du im Winter nicht essen,</a:t>
            </a:r>
            <a:br>
              <a:rPr lang="de-DE" sz="2000" dirty="0" smtClean="0"/>
            </a:br>
            <a:r>
              <a:rPr lang="de-DE" sz="2000" dirty="0" smtClean="0"/>
              <a:t>wenn du bewusst nur auf Lebensmittel aus Österreich zurückgreifst?</a:t>
            </a:r>
            <a:endParaRPr lang="de-AT" sz="2000" dirty="0" smtClean="0"/>
          </a:p>
          <a:p>
            <a:endParaRPr lang="de-AT" sz="2000" dirty="0"/>
          </a:p>
          <a:p>
            <a:pPr marL="0" indent="0">
              <a:buNone/>
            </a:pPr>
            <a:r>
              <a:rPr lang="de-AT" sz="2000" dirty="0" smtClean="0"/>
              <a:t> </a:t>
            </a:r>
            <a:endParaRPr lang="de-AT" sz="2000" dirty="0"/>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722904108"/>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smtClean="0">
                <a:latin typeface="+mn-lt"/>
              </a:rPr>
              <a:t>Was ist Landwirtschaft ?</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746206"/>
            <a:ext cx="8136904" cy="3960440"/>
          </a:xfrm>
        </p:spPr>
        <p:txBody>
          <a:bodyPr/>
          <a:lstStyle/>
          <a:p>
            <a:pPr marL="0" indent="0">
              <a:buNone/>
            </a:pPr>
            <a:endParaRPr lang="de-DE" sz="2000" dirty="0" smtClean="0"/>
          </a:p>
          <a:p>
            <a:pPr marL="0" indent="0">
              <a:buNone/>
            </a:pPr>
            <a:endParaRPr lang="de-AT" sz="2000" dirty="0" smtClean="0"/>
          </a:p>
          <a:p>
            <a:r>
              <a:rPr lang="de-DE" sz="2000" dirty="0" smtClean="0"/>
              <a:t>Das </a:t>
            </a:r>
            <a:r>
              <a:rPr lang="de-DE" sz="2000" dirty="0"/>
              <a:t>Prinzip der Landwirtschaft ist einfach: Menschen bauen Pflanzen an und halten Tiere, um sich und andere Menschen zu ernähren. </a:t>
            </a:r>
            <a:endParaRPr lang="de-DE" sz="2000" dirty="0" smtClean="0"/>
          </a:p>
          <a:p>
            <a:r>
              <a:rPr lang="de-DE" sz="2000" dirty="0" smtClean="0"/>
              <a:t>Neben der Ernährung der </a:t>
            </a:r>
            <a:r>
              <a:rPr lang="de-DE" sz="2000" dirty="0"/>
              <a:t>B</a:t>
            </a:r>
            <a:r>
              <a:rPr lang="de-DE" sz="2000" dirty="0" smtClean="0"/>
              <a:t>evölkerung war Landwirtschaft ein wichtiger Teil der Gesamtwirtschaft eines Staates. </a:t>
            </a:r>
            <a:br>
              <a:rPr lang="de-DE" sz="2000" dirty="0" smtClean="0"/>
            </a:br>
            <a:r>
              <a:rPr lang="de-DE" sz="2000" dirty="0" smtClean="0"/>
              <a:t>Welche </a:t>
            </a:r>
            <a:r>
              <a:rPr lang="de-DE" sz="2000" dirty="0"/>
              <a:t>Bedeutung hat sie heute </a:t>
            </a:r>
            <a:r>
              <a:rPr lang="de-DE" sz="2000" dirty="0" smtClean="0"/>
              <a:t>noch in Österreich? </a:t>
            </a:r>
          </a:p>
          <a:p>
            <a:r>
              <a:rPr lang="de-DE" sz="2000" dirty="0" smtClean="0"/>
              <a:t>In </a:t>
            </a:r>
            <a:r>
              <a:rPr lang="de-DE" sz="2000" dirty="0"/>
              <a:t>den letzten 50 Jahren </a:t>
            </a:r>
            <a:r>
              <a:rPr lang="de-DE" sz="2000" dirty="0" smtClean="0"/>
              <a:t>hat sich die Landwirtschaft massiv verändert</a:t>
            </a:r>
            <a:r>
              <a:rPr lang="de-DE" sz="2000" dirty="0"/>
              <a:t>.</a:t>
            </a:r>
            <a:endParaRPr lang="de-AT" sz="2000" dirty="0"/>
          </a:p>
          <a:p>
            <a:endParaRPr lang="de-AT" sz="2000" dirty="0"/>
          </a:p>
          <a:p>
            <a:endParaRPr lang="de-AT" sz="2000" dirty="0"/>
          </a:p>
          <a:p>
            <a:pPr marL="0" indent="0">
              <a:buNone/>
            </a:pPr>
            <a:r>
              <a:rPr lang="de-AT" sz="2000" dirty="0" smtClean="0"/>
              <a:t/>
            </a:r>
            <a:br>
              <a:rPr lang="de-AT" sz="2000" dirty="0" smtClean="0"/>
            </a:br>
            <a:endParaRPr lang="de-DE" sz="26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3840463927"/>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63860" y="620688"/>
            <a:ext cx="8172140" cy="936104"/>
          </a:xfrm>
        </p:spPr>
        <p:txBody>
          <a:bodyPr/>
          <a:lstStyle/>
          <a:p>
            <a:r>
              <a:rPr lang="de-DE" sz="3200" dirty="0" smtClean="0"/>
              <a:t>Übung I: Überlege bzw. findet in Partner- bzw. Gruppenarbeit heraus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1484784"/>
            <a:ext cx="8136904" cy="3960440"/>
          </a:xfrm>
        </p:spPr>
        <p:txBody>
          <a:bodyPr/>
          <a:lstStyle/>
          <a:p>
            <a:pPr marL="0" indent="0">
              <a:buNone/>
            </a:pPr>
            <a:endParaRPr lang="de-DE" sz="2000" dirty="0" smtClean="0"/>
          </a:p>
          <a:p>
            <a:pPr marL="0" indent="0">
              <a:buNone/>
            </a:pPr>
            <a:endParaRPr lang="de-DE" sz="2000" dirty="0"/>
          </a:p>
          <a:p>
            <a:pPr marL="0" indent="0">
              <a:buNone/>
            </a:pPr>
            <a:endParaRPr lang="de-DE" sz="2000" dirty="0" smtClean="0"/>
          </a:p>
          <a:p>
            <a:r>
              <a:rPr lang="de-DE" sz="2400" dirty="0"/>
              <a:t>W</a:t>
            </a:r>
            <a:r>
              <a:rPr lang="de-DE" sz="2400" dirty="0" smtClean="0"/>
              <a:t>odurch hat sich die Landwirtschaft seit dem Ende </a:t>
            </a:r>
            <a:br>
              <a:rPr lang="de-DE" sz="2400" dirty="0" smtClean="0"/>
            </a:br>
            <a:r>
              <a:rPr lang="de-DE" sz="2400" dirty="0" smtClean="0"/>
              <a:t>des Zweiten Weltkriegs und vor allem seit den 1960er-Jahren so sehr verändert?</a:t>
            </a:r>
          </a:p>
          <a:p>
            <a:pPr marL="0" indent="0">
              <a:buNone/>
            </a:pPr>
            <a:r>
              <a:rPr lang="de-AT" sz="2400" dirty="0" smtClean="0"/>
              <a:t/>
            </a:r>
            <a:br>
              <a:rPr lang="de-AT" sz="2400" dirty="0" smtClean="0"/>
            </a:br>
            <a:endParaRPr lang="de-DE" sz="24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2524810397"/>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34813"/>
            <a:ext cx="9163050" cy="6885384"/>
          </a:xfrm>
          <a:prstGeom prst="rect">
            <a:avLst/>
          </a:prstGeom>
          <a:noFill/>
        </p:spPr>
      </p:pic>
      <p:sp>
        <p:nvSpPr>
          <p:cNvPr id="8195" name="Rectangle 2"/>
          <p:cNvSpPr>
            <a:spLocks noGrp="1" noChangeArrowheads="1"/>
          </p:cNvSpPr>
          <p:nvPr>
            <p:ph type="title"/>
          </p:nvPr>
        </p:nvSpPr>
        <p:spPr>
          <a:xfrm>
            <a:off x="501535" y="116632"/>
            <a:ext cx="8207375" cy="1152525"/>
          </a:xfrm>
        </p:spPr>
        <p:txBody>
          <a:bodyPr/>
          <a:lstStyle/>
          <a:p>
            <a:r>
              <a:rPr lang="de-AT" sz="3200" dirty="0" smtClean="0">
                <a:latin typeface="+mn-lt"/>
              </a:rPr>
              <a:t>Landwirtschaft in Österreich</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539552" y="1048828"/>
            <a:ext cx="8635999" cy="3747386"/>
          </a:xfrm>
        </p:spPr>
        <p:txBody>
          <a:bodyPr/>
          <a:lstStyle/>
          <a:p>
            <a:pPr marL="0" indent="0">
              <a:buNone/>
            </a:pPr>
            <a:r>
              <a:rPr lang="de-DE" sz="2000" dirty="0"/>
              <a:t>Zur Landwirtschaft gehören Bauernhöfe.</a:t>
            </a:r>
          </a:p>
          <a:p>
            <a:pPr marL="0" indent="0">
              <a:buNone/>
            </a:pPr>
            <a:r>
              <a:rPr lang="de-DE" sz="2000" dirty="0"/>
              <a:t>Diese werden meist von Familien geführt. </a:t>
            </a:r>
            <a:endParaRPr lang="de-AT" sz="2000" dirty="0"/>
          </a:p>
          <a:p>
            <a:pPr marL="0" indent="0">
              <a:buNone/>
            </a:pPr>
            <a:r>
              <a:rPr lang="de-DE" sz="2000" dirty="0"/>
              <a:t>In Österreich gibt es heute nicht mehr so viele bäuerliche Betriebe wie </a:t>
            </a:r>
            <a:r>
              <a:rPr lang="de-DE" sz="2000"/>
              <a:t>vor </a:t>
            </a:r>
            <a:r>
              <a:rPr lang="de-DE" sz="2000" dirty="0"/>
              <a:t/>
            </a:r>
            <a:br>
              <a:rPr lang="de-DE" sz="2000" dirty="0"/>
            </a:br>
            <a:r>
              <a:rPr lang="de-DE" sz="2000"/>
              <a:t>50 </a:t>
            </a:r>
            <a:r>
              <a:rPr lang="de-DE" sz="2000" dirty="0"/>
              <a:t>Jahren. Vor allem seit dem Beitritt zur EU 1995 nahm ihre Anzahl ab.</a:t>
            </a:r>
            <a:br>
              <a:rPr lang="de-DE" sz="2000" dirty="0"/>
            </a:br>
            <a:r>
              <a:rPr lang="de-DE" sz="2000" dirty="0"/>
              <a:t> </a:t>
            </a:r>
            <a:endParaRPr lang="de-AT" sz="2000" dirty="0"/>
          </a:p>
          <a:p>
            <a:pPr marL="0" indent="0">
              <a:buNone/>
            </a:pPr>
            <a:r>
              <a:rPr lang="de-DE" sz="2000" dirty="0"/>
              <a:t>Heute gibt es bäuerliche Betriebe </a:t>
            </a:r>
            <a:endParaRPr lang="de-AT" sz="2000" dirty="0"/>
          </a:p>
          <a:p>
            <a:r>
              <a:rPr lang="de-DE" sz="2000" dirty="0"/>
              <a:t>nur mit Ackerbau (ohne Vieh) – </a:t>
            </a:r>
            <a:r>
              <a:rPr lang="de-AT" sz="2000" dirty="0"/>
              <a:t>umgangssprachlich </a:t>
            </a:r>
            <a:r>
              <a:rPr lang="de-DE" sz="2000" dirty="0"/>
              <a:t>„Körndlbauern“ </a:t>
            </a:r>
            <a:endParaRPr lang="de-AT" sz="2000" dirty="0"/>
          </a:p>
          <a:p>
            <a:r>
              <a:rPr lang="de-DE" sz="2000" dirty="0"/>
              <a:t>nur mit Vieh &amp; Weidewirtschaft (viel oder wenig Vieh), mit kleinen oder großen Weideflächen – </a:t>
            </a:r>
            <a:r>
              <a:rPr lang="de-AT" sz="2000" dirty="0"/>
              <a:t>umgangssprachlich </a:t>
            </a:r>
            <a:r>
              <a:rPr lang="de-DE" sz="2000" dirty="0"/>
              <a:t>„Hörndlbauern“ </a:t>
            </a:r>
            <a:br>
              <a:rPr lang="de-DE" sz="2000" dirty="0"/>
            </a:br>
            <a:r>
              <a:rPr lang="de-DE" sz="2000" i="1" dirty="0"/>
              <a:t>oder</a:t>
            </a:r>
            <a:endParaRPr lang="de-AT" sz="2000" i="1" dirty="0"/>
          </a:p>
          <a:p>
            <a:r>
              <a:rPr lang="de-DE" sz="2000" dirty="0"/>
              <a:t>Mischformen davon. </a:t>
            </a:r>
            <a:endParaRPr lang="de-AT" sz="2000" dirty="0"/>
          </a:p>
          <a:p>
            <a:pPr marL="3657600" lvl="8" indent="0">
              <a:buNone/>
            </a:pPr>
            <a:endParaRPr lang="de-DE" sz="1400" dirty="0"/>
          </a:p>
          <a:p>
            <a:pPr>
              <a:buFont typeface="Wingdings" pitchFamily="2" charset="2"/>
              <a:buNone/>
            </a:pPr>
            <a:endParaRPr lang="de-DE" sz="2600" dirty="0"/>
          </a:p>
        </p:txBody>
      </p:sp>
      <p:sp>
        <p:nvSpPr>
          <p:cNvPr id="3" name="Textfeld 2"/>
          <p:cNvSpPr txBox="1"/>
          <p:nvPr/>
        </p:nvSpPr>
        <p:spPr>
          <a:xfrm>
            <a:off x="179512" y="5733256"/>
            <a:ext cx="45719" cy="369332"/>
          </a:xfrm>
          <a:prstGeom prst="rect">
            <a:avLst/>
          </a:prstGeom>
          <a:noFill/>
        </p:spPr>
        <p:txBody>
          <a:bodyPr wrap="square" rtlCol="0">
            <a:spAutoFit/>
          </a:bodyPr>
          <a:lstStyle/>
          <a:p>
            <a:endParaRPr lang="de-AT"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t>Landwirtschaft in Österreich</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smtClean="0"/>
          </a:p>
          <a:p>
            <a:r>
              <a:rPr lang="de-AT" sz="2000" dirty="0"/>
              <a:t>Ca.</a:t>
            </a:r>
            <a:r>
              <a:rPr lang="de-DE" sz="2000" dirty="0"/>
              <a:t> 87 % der Landesfläche Österreichs werden land- und forstwirtschaftlich genutzt. </a:t>
            </a:r>
            <a:endParaRPr lang="de-AT" sz="2000" dirty="0"/>
          </a:p>
          <a:p>
            <a:r>
              <a:rPr lang="de-AT" sz="2000" dirty="0" smtClean="0"/>
              <a:t>Mehr </a:t>
            </a:r>
            <a:r>
              <a:rPr lang="de-AT" sz="2000" dirty="0"/>
              <a:t>als die Hälfte der Bauern in Österreich </a:t>
            </a:r>
            <a:r>
              <a:rPr lang="de-AT" sz="2000" dirty="0" smtClean="0"/>
              <a:t>betreibt </a:t>
            </a:r>
            <a:r>
              <a:rPr lang="de-AT" sz="2000" dirty="0"/>
              <a:t>die Landwirtschaft „nebenbei“ </a:t>
            </a:r>
            <a:r>
              <a:rPr lang="de-AT" sz="2000" dirty="0" smtClean="0"/>
              <a:t>und hat noch einen zusätzlichen Beruf. </a:t>
            </a:r>
          </a:p>
          <a:p>
            <a:r>
              <a:rPr lang="de-AT" sz="2000" dirty="0" smtClean="0"/>
              <a:t>In </a:t>
            </a:r>
            <a:r>
              <a:rPr lang="de-AT" sz="2000" dirty="0"/>
              <a:t>Österreich überwiegen „Milchbauern“, gefolgt von forstwirtschaftlichen Betrieben, Getreideanbau und Mischwirtschaft. Nur wenige Bauern leben vom Obst-, Gemüse- und Weinbau.</a:t>
            </a:r>
          </a:p>
          <a:p>
            <a:pPr marL="0" indent="0">
              <a:buNone/>
            </a:pPr>
            <a:endParaRPr lang="de-DE" sz="2600" dirty="0" smtClean="0"/>
          </a:p>
        </p:txBody>
      </p:sp>
      <p:graphicFrame>
        <p:nvGraphicFramePr>
          <p:cNvPr id="7" name="Diagramm 6"/>
          <p:cNvGraphicFramePr>
            <a:graphicFrameLocks/>
          </p:cNvGraphicFramePr>
          <p:nvPr>
            <p:extLst>
              <p:ext uri="{D42A27DB-BD31-4B8C-83A1-F6EECF244321}">
                <p14:modId xmlns:p14="http://schemas.microsoft.com/office/powerpoint/2010/main" val="1760308774"/>
              </p:ext>
            </p:extLst>
          </p:nvPr>
        </p:nvGraphicFramePr>
        <p:xfrm>
          <a:off x="827584" y="3460328"/>
          <a:ext cx="6696744"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267700"/>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t>Landwirtschaft in Österreich</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7200800" cy="4392488"/>
          </a:xfrm>
        </p:spPr>
        <p:txBody>
          <a:bodyPr/>
          <a:lstStyle/>
          <a:p>
            <a:pPr marL="0" indent="0">
              <a:buNone/>
            </a:pPr>
            <a:endParaRPr lang="de-AT" sz="2000" dirty="0" smtClean="0"/>
          </a:p>
          <a:p>
            <a:pPr marL="0" indent="0">
              <a:buNone/>
            </a:pPr>
            <a:r>
              <a:rPr lang="de-DE" sz="2000" dirty="0"/>
              <a:t>Unterschiedliche Formen und </a:t>
            </a:r>
            <a:r>
              <a:rPr lang="de-DE" sz="2000" dirty="0" smtClean="0"/>
              <a:t>Merkmale</a:t>
            </a:r>
            <a:br>
              <a:rPr lang="de-DE" sz="2000" dirty="0" smtClean="0"/>
            </a:br>
            <a:r>
              <a:rPr lang="de-DE" sz="2000" dirty="0" smtClean="0"/>
              <a:t>von </a:t>
            </a:r>
            <a:r>
              <a:rPr lang="de-DE" sz="2000" dirty="0"/>
              <a:t>Landwirtschaft in Österreich</a:t>
            </a:r>
            <a:r>
              <a:rPr lang="de-DE" sz="2000" dirty="0" smtClean="0"/>
              <a:t>:</a:t>
            </a:r>
            <a:br>
              <a:rPr lang="de-DE" sz="2000" dirty="0" smtClean="0"/>
            </a:br>
            <a:endParaRPr lang="de-AT" sz="2000" dirty="0"/>
          </a:p>
          <a:p>
            <a:r>
              <a:rPr lang="de-DE" sz="2000" dirty="0"/>
              <a:t>Ackerbau</a:t>
            </a:r>
            <a:endParaRPr lang="de-AT" sz="2000" dirty="0"/>
          </a:p>
          <a:p>
            <a:r>
              <a:rPr lang="de-DE" sz="2000" dirty="0"/>
              <a:t>Weinbau</a:t>
            </a:r>
            <a:endParaRPr lang="de-AT" sz="2000" dirty="0"/>
          </a:p>
          <a:p>
            <a:r>
              <a:rPr lang="de-DE" sz="2000" dirty="0"/>
              <a:t>Obst-  und Gemüsebau</a:t>
            </a:r>
            <a:endParaRPr lang="de-AT" sz="2000" dirty="0"/>
          </a:p>
          <a:p>
            <a:r>
              <a:rPr lang="de-DE" sz="2000" dirty="0"/>
              <a:t>Tierhaltung</a:t>
            </a:r>
            <a:endParaRPr lang="de-AT" sz="2000" dirty="0"/>
          </a:p>
          <a:p>
            <a:r>
              <a:rPr lang="de-DE" sz="2000" dirty="0"/>
              <a:t>Bergbauern </a:t>
            </a:r>
            <a:endParaRPr lang="de-AT" sz="2000" dirty="0"/>
          </a:p>
          <a:p>
            <a:r>
              <a:rPr lang="de-DE" sz="2000" dirty="0"/>
              <a:t>Biologische Landwirtschaft </a:t>
            </a:r>
            <a:endParaRPr lang="de-AT" sz="2000" dirty="0"/>
          </a:p>
          <a:p>
            <a:r>
              <a:rPr lang="de-DE" sz="2000" dirty="0"/>
              <a:t>Forstwirtschaft</a:t>
            </a:r>
            <a:endParaRPr lang="de-AT" sz="2000" dirty="0"/>
          </a:p>
          <a:p>
            <a:r>
              <a:rPr lang="de-DE" sz="2000" dirty="0"/>
              <a:t>Gewässer / Fischzucht</a:t>
            </a:r>
            <a:endParaRPr lang="de-AT" sz="2000" dirty="0"/>
          </a:p>
          <a:p>
            <a:pPr marL="0" indent="0">
              <a:buNone/>
            </a:pPr>
            <a:r>
              <a:rPr lang="de-AT" sz="2000" dirty="0" smtClean="0"/>
              <a:t/>
            </a:r>
            <a:br>
              <a:rPr lang="de-AT" sz="2000" dirty="0" smtClean="0"/>
            </a:br>
            <a:endParaRPr lang="de-DE" sz="2000" dirty="0" smtClean="0"/>
          </a:p>
          <a:p>
            <a:pPr>
              <a:buFont typeface="Wingdings" pitchFamily="2" charset="2"/>
              <a:buNone/>
            </a:pPr>
            <a:endParaRPr lang="de-DE" sz="2600" dirty="0" smtClean="0"/>
          </a:p>
        </p:txBody>
      </p:sp>
    </p:spTree>
    <p:extLst>
      <p:ext uri="{BB962C8B-B14F-4D97-AF65-F5344CB8AC3E}">
        <p14:creationId xmlns:p14="http://schemas.microsoft.com/office/powerpoint/2010/main" val="2662558729"/>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4005064"/>
            <a:ext cx="7777162" cy="864096"/>
          </a:xfrm>
        </p:spPr>
        <p:txBody>
          <a:bodyPr/>
          <a:lstStyle/>
          <a:p>
            <a:pPr eaLnBrk="1" hangingPunct="1"/>
            <a:r>
              <a:rPr lang="de-DE" sz="4000" dirty="0" smtClean="0"/>
              <a:t/>
            </a:r>
            <a:br>
              <a:rPr lang="de-DE" sz="4000" dirty="0" smtClean="0"/>
            </a:br>
            <a:r>
              <a:rPr lang="de-DE" sz="4000" dirty="0"/>
              <a:t>Landwirtschaft gestern und heute</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66783070"/>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1196</Words>
  <Application>Microsoft Office PowerPoint</Application>
  <PresentationFormat>Bildschirmpräsentation (4:3)</PresentationFormat>
  <Paragraphs>182</Paragraphs>
  <Slides>33</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33</vt:i4>
      </vt:variant>
    </vt:vector>
  </HeadingPairs>
  <TitlesOfParts>
    <vt:vector size="37" baseType="lpstr">
      <vt:lpstr>Arial</vt:lpstr>
      <vt:lpstr>Calibri</vt:lpstr>
      <vt:lpstr>Wingdings</vt:lpstr>
      <vt:lpstr>1_Wasserzeichen</vt:lpstr>
      <vt:lpstr>   Landwirtschaft  einst und jetzt </vt:lpstr>
      <vt:lpstr>Mehr Information auf: www.demokratiewebstatt.at </vt:lpstr>
      <vt:lpstr>Was ist Landwirtschaft?</vt:lpstr>
      <vt:lpstr>Was ist Landwirtschaft ?</vt:lpstr>
      <vt:lpstr>Übung I: Überlege bzw. findet in Partner- bzw. Gruppenarbeit heraus …</vt:lpstr>
      <vt:lpstr>Landwirtschaft in Österreich</vt:lpstr>
      <vt:lpstr>Landwirtschaft in Österreich</vt:lpstr>
      <vt:lpstr>Landwirtschaft in Österreich</vt:lpstr>
      <vt:lpstr> Landwirtschaft gestern und heute</vt:lpstr>
      <vt:lpstr>Landwirtschaft gestern – von den Wurzeln … </vt:lpstr>
      <vt:lpstr>Landwirtschaft gestern – ... in die Moderne </vt:lpstr>
      <vt:lpstr>Landwirtschaft heute </vt:lpstr>
      <vt:lpstr>Landwirtschaft heute und morgen</vt:lpstr>
      <vt:lpstr>Landwirtschaft morgen - Herausforderungen</vt:lpstr>
      <vt:lpstr>Landwirtschaft morgen - Herausforderungen</vt:lpstr>
      <vt:lpstr>Landwirtschaft morgen - Herausforderungen</vt:lpstr>
      <vt:lpstr>Landwirtschaft morgen - Herausforderungen</vt:lpstr>
      <vt:lpstr>Landwirtschaft morgen - Herausforderungen</vt:lpstr>
      <vt:lpstr>Übung II: Diskutiere …</vt:lpstr>
      <vt:lpstr> Landwirtschaft und Politik</vt:lpstr>
      <vt:lpstr>Landwirtschaft und Politik</vt:lpstr>
      <vt:lpstr>Landwirtschaft und Politik</vt:lpstr>
      <vt:lpstr>Landwirtschaft und Politik</vt:lpstr>
      <vt:lpstr> Moderne Arten von Landwirtschaft in der Stadt</vt:lpstr>
      <vt:lpstr>Landwirtschaft in der Stadt</vt:lpstr>
      <vt:lpstr>Landwirtschaft in der Stadt</vt:lpstr>
      <vt:lpstr> Was hat Landwirtschaft  mit mir zu tun?</vt:lpstr>
      <vt:lpstr>Hast du dich schon einmal gefragt …</vt:lpstr>
      <vt:lpstr>Hast du dich schon einmal gefragt …</vt:lpstr>
      <vt:lpstr>Hast du dich schon einmal gefragt …</vt:lpstr>
      <vt:lpstr>Hast du dich schon einmal gefragt …</vt:lpstr>
      <vt:lpstr>Hast du dich schon einmal gefragt …</vt:lpstr>
      <vt:lpstr>Übung III: Beobachte und überlege …</vt:lpstr>
    </vt:vector>
  </TitlesOfParts>
  <Company>machessa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Harald Prosch</cp:lastModifiedBy>
  <cp:revision>1171</cp:revision>
  <cp:lastPrinted>2015-06-18T09:43:02Z</cp:lastPrinted>
  <dcterms:created xsi:type="dcterms:W3CDTF">2009-03-03T21:28:50Z</dcterms:created>
  <dcterms:modified xsi:type="dcterms:W3CDTF">2015-06-22T11:32:06Z</dcterms:modified>
</cp:coreProperties>
</file>