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8" r:id="rId3"/>
    <p:sldId id="276" r:id="rId4"/>
    <p:sldId id="273" r:id="rId5"/>
    <p:sldId id="311" r:id="rId6"/>
    <p:sldId id="309" r:id="rId7"/>
    <p:sldId id="313" r:id="rId8"/>
    <p:sldId id="315" r:id="rId9"/>
    <p:sldId id="314" r:id="rId10"/>
    <p:sldId id="296" r:id="rId11"/>
    <p:sldId id="297" r:id="rId12"/>
    <p:sldId id="298" r:id="rId13"/>
    <p:sldId id="299" r:id="rId14"/>
    <p:sldId id="300" r:id="rId15"/>
    <p:sldId id="278" r:id="rId16"/>
    <p:sldId id="302" r:id="rId17"/>
    <p:sldId id="308" r:id="rId18"/>
    <p:sldId id="303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>
        <p:scale>
          <a:sx n="103" d="100"/>
          <a:sy n="103" d="100"/>
        </p:scale>
        <p:origin x="-480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xmlns="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kinder.univie.ac.at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jung-und-alt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s://www.demokratiewebstatt.at/thema/jung-und-alt/miteinander-gross-werden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miteinander-gross-werden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miteinander-gross-werden/generation-was-ist-das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miteinander-gross-werden/my-generation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miteinander-gross-werden/my-generation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9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5" Type="http://schemas.openxmlformats.org/officeDocument/2006/relationships/hyperlink" Target="https://www.demokratiewebstatt.at/thema/jung-und-alt/fuereinander-statt-gegeneinander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fuereinander-statt-gegeneinander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fuereinander-statt-gegeneinand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5" Type="http://schemas.openxmlformats.org/officeDocument/2006/relationships/hyperlink" Target="https://www.demokratiewebstatt.at/thema/jung-und-alt/gleichzeitig-jung-und-alt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jung-und-alt/gleichzeitig-jung-und-alt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von-0-1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hyperlink" Target="https://www.demokratiewebstatt.at/thema/jung-und-alt/von-0-10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von-0-1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g"/><Relationship Id="rId5" Type="http://schemas.openxmlformats.org/officeDocument/2006/relationships/hyperlink" Target="https://www.statistik.at/web_de/downloads/webkarto/bev_prognose_neu/#!y=2020" TargetMode="External"/><Relationship Id="rId4" Type="http://schemas.openxmlformats.org/officeDocument/2006/relationships/hyperlink" Target="https://www.demokratiewebstatt.at/thema/jung-und-alt/von-0-1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von-0-100/wer-braucht-w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von-0-100/wer-braucht-w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jung-und-alt/von-0-100/wer-braucht-w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3"/>
              </a:rPr>
              <a:t>Jung und Alt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rgbClr val="2190AB"/>
                </a:solidFill>
              </a:rPr>
              <a:t>Großeltern, Eltern, Kinder - </a:t>
            </a:r>
            <a:br>
              <a:rPr lang="de-DE" sz="2000" dirty="0" smtClean="0">
                <a:solidFill>
                  <a:srgbClr val="2190AB"/>
                </a:solidFill>
              </a:rPr>
            </a:br>
            <a:r>
              <a:rPr lang="de-DE" sz="2000" dirty="0" smtClean="0">
                <a:solidFill>
                  <a:srgbClr val="2190AB"/>
                </a:solidFill>
              </a:rPr>
              <a:t>Wie jede Generation von der anderen lernen kann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5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Miteinander groß werden</a:t>
            </a:r>
          </a:p>
        </p:txBody>
      </p:sp>
      <p:pic>
        <p:nvPicPr>
          <p:cNvPr id="3074" name="Picture 2" descr="Z:\Parlament\DemokratieWEBstatt\#Bilder\Großfamilie am Strand Drei Generationen sml © Clipdealer Sean P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2" y="1613356"/>
            <a:ext cx="2669997" cy="20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43906" y="4162986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5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5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67122" y="3721731"/>
            <a:ext cx="1489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© Clipdealer / Sean Prior</a:t>
            </a:r>
          </a:p>
        </p:txBody>
      </p:sp>
    </p:spTree>
    <p:extLst>
      <p:ext uri="{BB962C8B-B14F-4D97-AF65-F5344CB8AC3E}">
        <p14:creationId xmlns:p14="http://schemas.microsoft.com/office/powerpoint/2010/main" val="46791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Verschiedene Generationen, verschiedene Bedürfnisse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/>
              <a:t>Jede Generation </a:t>
            </a:r>
            <a:r>
              <a:rPr lang="de-AT" sz="1600" dirty="0" smtClean="0"/>
              <a:t>hat </a:t>
            </a:r>
            <a:r>
              <a:rPr lang="de-AT" sz="1600" dirty="0"/>
              <a:t>ihre Besonderheiten und eigenen Wünsche, Ideen und Wertvorstellungen. </a:t>
            </a:r>
            <a:endParaRPr lang="de-AT" sz="1600" dirty="0" smtClean="0"/>
          </a:p>
          <a:p>
            <a:r>
              <a:rPr lang="de-AT" sz="1600" dirty="0" smtClean="0"/>
              <a:t>Es gibt Meinungsverschiedenheiten </a:t>
            </a:r>
            <a:r>
              <a:rPr lang="de-AT" sz="1600" dirty="0"/>
              <a:t>zwischen den </a:t>
            </a:r>
            <a:r>
              <a:rPr lang="de-AT" sz="1600" dirty="0" smtClean="0"/>
              <a:t>Generationen, gleichzeitig </a:t>
            </a:r>
            <a:r>
              <a:rPr lang="de-AT" sz="1600" dirty="0"/>
              <a:t>können die verschiedenen Generationen aber auch viel voneinander profitieren. </a:t>
            </a:r>
            <a:endParaRPr lang="de-AT" sz="1600" dirty="0" smtClean="0"/>
          </a:p>
          <a:p>
            <a:r>
              <a:rPr lang="de-AT" sz="1600" dirty="0" smtClean="0"/>
              <a:t>Vor </a:t>
            </a:r>
            <a:r>
              <a:rPr lang="de-AT" sz="1600" dirty="0"/>
              <a:t>50 Jahren war es noch </a:t>
            </a:r>
            <a:r>
              <a:rPr lang="de-AT" sz="1600" dirty="0" smtClean="0"/>
              <a:t>selbstverständlich</a:t>
            </a:r>
            <a:r>
              <a:rPr lang="de-AT" sz="1600" dirty="0"/>
              <a:t>, dass mehrere Generationen im gleichen Haus </a:t>
            </a:r>
            <a:r>
              <a:rPr lang="de-AT" sz="1600" dirty="0" smtClean="0"/>
              <a:t>leben</a:t>
            </a:r>
            <a:r>
              <a:rPr lang="de-AT" sz="1600" dirty="0"/>
              <a:t> </a:t>
            </a:r>
            <a:r>
              <a:rPr lang="de-AT" sz="1600" dirty="0" smtClean="0"/>
              <a:t>– heute schaut die Realität anders aus.  </a:t>
            </a:r>
          </a:p>
          <a:p>
            <a:r>
              <a:rPr lang="de-AT" sz="1600" dirty="0"/>
              <a:t>Viele Familien sind auf verschiedene Orte oder sogar Länder </a:t>
            </a:r>
            <a:r>
              <a:rPr lang="de-AT" sz="1600" dirty="0" smtClean="0"/>
              <a:t>verstreut, Kinder und </a:t>
            </a:r>
            <a:r>
              <a:rPr lang="de-AT" sz="1600" dirty="0"/>
              <a:t>ihre Großeltern </a:t>
            </a:r>
            <a:r>
              <a:rPr lang="de-AT" sz="1600" dirty="0" smtClean="0"/>
              <a:t>sehen sich nicht regelmäßig. </a:t>
            </a:r>
          </a:p>
          <a:p>
            <a:endParaRPr lang="de-AT" sz="16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Was bedeutet „Generation“?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05532"/>
            <a:ext cx="7892620" cy="3078866"/>
          </a:xfrm>
        </p:spPr>
        <p:txBody>
          <a:bodyPr/>
          <a:lstStyle/>
          <a:p>
            <a:r>
              <a:rPr lang="de-AT" sz="1600" i="1" dirty="0" smtClean="0"/>
              <a:t>„</a:t>
            </a:r>
            <a:r>
              <a:rPr lang="de-AT" sz="1600" i="1" dirty="0"/>
              <a:t>Generation</a:t>
            </a:r>
            <a:r>
              <a:rPr lang="de-AT" sz="1600" i="1" dirty="0" smtClean="0"/>
              <a:t>“ (lat.): </a:t>
            </a:r>
            <a:r>
              <a:rPr lang="de-AT" sz="1600" dirty="0" smtClean="0"/>
              <a:t>Alle </a:t>
            </a:r>
            <a:r>
              <a:rPr lang="de-AT" sz="1600" dirty="0"/>
              <a:t>Menschen, die in einem bestimmten Zeitabschnitt geboren wurden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Generationenvertrag: Die </a:t>
            </a:r>
            <a:r>
              <a:rPr lang="de-AT" sz="1600" dirty="0"/>
              <a:t>Idee, </a:t>
            </a:r>
            <a:r>
              <a:rPr lang="de-AT" sz="1600" dirty="0" smtClean="0"/>
              <a:t>dass </a:t>
            </a:r>
            <a:r>
              <a:rPr lang="de-AT" sz="1600" dirty="0"/>
              <a:t>Gerechtigkeit zwischen den Generationen herrscht und sich die verschiedenen Generationen gegenseitig unterstützen. </a:t>
            </a:r>
            <a:endParaRPr lang="de-AT" sz="1600" dirty="0" smtClean="0"/>
          </a:p>
          <a:p>
            <a:r>
              <a:rPr lang="de-AT" sz="1600" dirty="0" smtClean="0"/>
              <a:t>Die </a:t>
            </a:r>
            <a:r>
              <a:rPr lang="de-AT" sz="1600" dirty="0"/>
              <a:t>jüngere Generation </a:t>
            </a:r>
            <a:r>
              <a:rPr lang="de-AT" sz="1600" dirty="0" smtClean="0"/>
              <a:t>sorgt für die ältere Generation und zahlt indirekt ihre Pensionen.</a:t>
            </a:r>
          </a:p>
          <a:p>
            <a:r>
              <a:rPr lang="de-DE" sz="1600" dirty="0" smtClean="0"/>
              <a:t>Zukünftig: Verhältnis zwischen Menschen </a:t>
            </a:r>
            <a:r>
              <a:rPr lang="de-DE" sz="1600" dirty="0"/>
              <a:t>im erwerbsfähigen </a:t>
            </a:r>
            <a:r>
              <a:rPr lang="de-DE" sz="1600" dirty="0" smtClean="0"/>
              <a:t>Alter und Menschen </a:t>
            </a:r>
            <a:r>
              <a:rPr lang="de-DE" sz="1600" dirty="0"/>
              <a:t>im </a:t>
            </a:r>
            <a:r>
              <a:rPr lang="de-DE" sz="1600" dirty="0" smtClean="0"/>
              <a:t>Pensionsalter verändert sich, der Anteil der älteren Menschen nimmt zu -&gt; Generationenvertrag </a:t>
            </a:r>
            <a:r>
              <a:rPr lang="de-DE" sz="1600" dirty="0"/>
              <a:t>funktioniert </a:t>
            </a:r>
            <a:r>
              <a:rPr lang="de-DE" sz="1600" dirty="0" smtClean="0"/>
              <a:t>nicht mehr in </a:t>
            </a:r>
            <a:r>
              <a:rPr lang="de-DE" sz="1600" dirty="0"/>
              <a:t>seiner bisherigen </a:t>
            </a:r>
            <a:r>
              <a:rPr lang="de-DE" sz="1600" dirty="0" smtClean="0"/>
              <a:t>Form.</a:t>
            </a:r>
          </a:p>
          <a:p>
            <a:r>
              <a:rPr lang="de-DE" sz="1600" dirty="0"/>
              <a:t>Verschiedene Lösungsansätze: </a:t>
            </a:r>
            <a:r>
              <a:rPr lang="de-DE" sz="1600" dirty="0" smtClean="0"/>
              <a:t>Pensionsantrittsalter anheben</a:t>
            </a:r>
            <a:r>
              <a:rPr lang="de-AT" sz="1600" dirty="0" smtClean="0"/>
              <a:t>, </a:t>
            </a:r>
            <a:r>
              <a:rPr lang="de-DE" sz="1600" dirty="0" smtClean="0"/>
              <a:t>Modelle </a:t>
            </a:r>
            <a:r>
              <a:rPr lang="de-DE" sz="1600" dirty="0"/>
              <a:t>der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betrieblichen </a:t>
            </a:r>
            <a:r>
              <a:rPr lang="de-DE" sz="1600" dirty="0"/>
              <a:t>und privaten Pensionsvorsorge ausbauen</a:t>
            </a:r>
          </a:p>
          <a:p>
            <a:endParaRPr lang="de-AT" sz="1600" dirty="0"/>
          </a:p>
          <a:p>
            <a:endParaRPr lang="de-AT" sz="1600" dirty="0"/>
          </a:p>
          <a:p>
            <a:pPr marL="0" indent="0">
              <a:buNone/>
            </a:pPr>
            <a:r>
              <a:rPr lang="de-AT" sz="1600" dirty="0" smtClean="0"/>
              <a:t> 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Was ist meine Generation?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53038"/>
            <a:ext cx="7848000" cy="2752512"/>
          </a:xfrm>
        </p:spPr>
        <p:txBody>
          <a:bodyPr/>
          <a:lstStyle/>
          <a:p>
            <a:r>
              <a:rPr lang="de-DE" sz="1600" dirty="0"/>
              <a:t>Eine </a:t>
            </a:r>
            <a:r>
              <a:rPr lang="de-DE" sz="1600" i="1" dirty="0"/>
              <a:t>Generation</a:t>
            </a:r>
            <a:r>
              <a:rPr lang="de-DE" sz="1600" dirty="0"/>
              <a:t> definiert sich </a:t>
            </a:r>
            <a:r>
              <a:rPr lang="de-DE" sz="1600" dirty="0" smtClean="0"/>
              <a:t>auch z.B. über </a:t>
            </a:r>
            <a:r>
              <a:rPr lang="de-DE" sz="1600" dirty="0"/>
              <a:t>ihren Musikgeschmack, die Lebensweise oder </a:t>
            </a:r>
            <a:r>
              <a:rPr lang="de-DE" sz="1600" dirty="0" smtClean="0"/>
              <a:t>über </a:t>
            </a:r>
            <a:r>
              <a:rPr lang="de-DE" sz="1600" dirty="0"/>
              <a:t>gemeinsame Erlebnisse und Erfahrungen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Auch </a:t>
            </a:r>
            <a:r>
              <a:rPr lang="de-DE" sz="1600" dirty="0"/>
              <a:t>politische und gesellschaftliche Veränderungen prägen eine </a:t>
            </a:r>
            <a:r>
              <a:rPr lang="de-DE" sz="1600" i="1" dirty="0"/>
              <a:t>Generation </a:t>
            </a:r>
            <a:r>
              <a:rPr lang="de-DE" sz="1600" dirty="0"/>
              <a:t>und schaffen ein </a:t>
            </a:r>
            <a:r>
              <a:rPr lang="de-DE" sz="1600" dirty="0" smtClean="0"/>
              <a:t>Zusammengehörigkeitsgefühl</a:t>
            </a:r>
            <a:r>
              <a:rPr lang="de-DE" sz="1600" dirty="0"/>
              <a:t> </a:t>
            </a:r>
            <a:r>
              <a:rPr lang="de-DE" sz="1600" dirty="0" smtClean="0"/>
              <a:t>(z.B. die „</a:t>
            </a:r>
            <a:r>
              <a:rPr lang="de-DE" sz="1600" dirty="0" err="1" smtClean="0"/>
              <a:t>Fridays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Future“-</a:t>
            </a:r>
            <a:r>
              <a:rPr lang="de-DE" sz="1600" dirty="0" smtClean="0"/>
              <a:t>Bewegung).</a:t>
            </a:r>
          </a:p>
          <a:p>
            <a:r>
              <a:rPr lang="de-DE" sz="1600" dirty="0"/>
              <a:t>Jeder Mensch gehört aber nicht nur einer </a:t>
            </a:r>
            <a:r>
              <a:rPr lang="de-DE" sz="1600" dirty="0" smtClean="0"/>
              <a:t>Generation </a:t>
            </a:r>
            <a:r>
              <a:rPr lang="de-DE" sz="1600" dirty="0"/>
              <a:t>an, sondern kann sich in mehreren Generationen wiederfinden. Man kann also gleichzeitig Kind und selbst Mutter oder Vater </a:t>
            </a:r>
            <a:r>
              <a:rPr lang="de-DE" sz="1600" dirty="0" smtClean="0"/>
              <a:t>sein.</a:t>
            </a:r>
          </a:p>
          <a:p>
            <a:r>
              <a:rPr lang="de-DE" sz="1600" dirty="0" smtClean="0"/>
              <a:t>Auch </a:t>
            </a:r>
            <a:r>
              <a:rPr lang="de-DE" sz="1600" dirty="0"/>
              <a:t>innerhalb einer Generation sind nicht alle </a:t>
            </a:r>
            <a:r>
              <a:rPr lang="de-DE" sz="1600" dirty="0" smtClean="0"/>
              <a:t>gleich, </a:t>
            </a:r>
            <a:r>
              <a:rPr lang="de-DE" sz="1600" dirty="0"/>
              <a:t>u</a:t>
            </a:r>
            <a:r>
              <a:rPr lang="de-DE" sz="1600" dirty="0" smtClean="0"/>
              <a:t>nd </a:t>
            </a:r>
            <a:r>
              <a:rPr lang="de-DE" sz="1600" dirty="0"/>
              <a:t>zwischen den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Generationen </a:t>
            </a:r>
            <a:r>
              <a:rPr lang="de-DE" sz="1600" dirty="0"/>
              <a:t>gibt es oft mehr Gemeinsamkeiten als man denkt. </a:t>
            </a:r>
            <a:br>
              <a:rPr lang="de-DE" sz="1600" dirty="0"/>
            </a:br>
            <a:endParaRPr lang="de-AT" sz="1600" dirty="0"/>
          </a:p>
          <a:p>
            <a:endParaRPr lang="de-AT" sz="16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92000"/>
            <a:ext cx="7128000" cy="612000"/>
          </a:xfrm>
        </p:spPr>
        <p:txBody>
          <a:bodyPr/>
          <a:lstStyle/>
          <a:p>
            <a:pPr algn="ctr"/>
            <a:r>
              <a:rPr lang="de-DE" sz="1600" dirty="0" smtClean="0">
                <a:solidFill>
                  <a:srgbClr val="2190AB"/>
                </a:solidFill>
                <a:hlinkClick r:id="rId3"/>
              </a:rPr>
              <a:t>Schaubild zur Einteilung der Generationen</a:t>
            </a:r>
            <a:endParaRPr lang="de-DE" sz="16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241837"/>
            <a:ext cx="7000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Füreinander statt Gegeneinander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 descr="Z:\Parlament\DemokratieWEBstatt\#Bilder\Senior mit Kind Buch lesen © orangeline Clipdea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97" y="1599412"/>
            <a:ext cx="2830664" cy="18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59124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5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5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81351" y="3608892"/>
            <a:ext cx="1489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© Clipdealer / Sean Prior</a:t>
            </a:r>
          </a:p>
        </p:txBody>
      </p:sp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07834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Generationen lernen voneinander, miteinander und übereinander</a:t>
            </a:r>
            <a:r>
              <a:rPr lang="de-DE" sz="2350" dirty="0" smtClean="0">
                <a:solidFill>
                  <a:srgbClr val="2190AB"/>
                </a:solidFill>
              </a:rPr>
              <a:t/>
            </a:r>
            <a:br>
              <a:rPr lang="de-DE" sz="2350" dirty="0" smtClean="0">
                <a:solidFill>
                  <a:srgbClr val="2190AB"/>
                </a:solidFill>
              </a:rPr>
            </a:br>
            <a:endParaRPr lang="de-DE" sz="23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 smtClean="0"/>
              <a:t>Jede </a:t>
            </a:r>
            <a:r>
              <a:rPr lang="de-AT" sz="1600" dirty="0"/>
              <a:t>Generation kann von der anderen lernen, und je mehr wir übereinander wissen, desto mehr bereichert das unsere eigene Lebenswelt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„</a:t>
            </a:r>
            <a:r>
              <a:rPr lang="de-AT" sz="1600" b="1" dirty="0" smtClean="0"/>
              <a:t>Generationenübergreifende Projekte</a:t>
            </a:r>
            <a:r>
              <a:rPr lang="de-AT" sz="1600" dirty="0" smtClean="0"/>
              <a:t>“</a:t>
            </a:r>
            <a:r>
              <a:rPr lang="de-AT" sz="1600" b="1" dirty="0" smtClean="0"/>
              <a:t>:</a:t>
            </a:r>
            <a:r>
              <a:rPr lang="de-AT" sz="1600" dirty="0" smtClean="0"/>
              <a:t> Verschiedene Generationen sollen miteinander in Kontakt kommen.</a:t>
            </a:r>
          </a:p>
          <a:p>
            <a:r>
              <a:rPr lang="de-DE" sz="1600" dirty="0"/>
              <a:t>In solchen Projekten können Jung und Alt etwas </a:t>
            </a:r>
            <a:r>
              <a:rPr lang="de-DE" sz="1600" b="1" dirty="0" smtClean="0"/>
              <a:t>übereinander,</a:t>
            </a:r>
            <a:r>
              <a:rPr lang="de-DE" sz="1600" dirty="0" smtClean="0"/>
              <a:t> </a:t>
            </a:r>
            <a:r>
              <a:rPr lang="de-DE" sz="1600" b="1" dirty="0" smtClean="0"/>
              <a:t>voneinander</a:t>
            </a:r>
            <a:r>
              <a:rPr lang="de-DE" sz="1600" dirty="0" smtClean="0"/>
              <a:t> und </a:t>
            </a:r>
            <a:r>
              <a:rPr lang="de-DE" sz="1600" b="1" dirty="0"/>
              <a:t>miteinander </a:t>
            </a:r>
            <a:r>
              <a:rPr lang="de-DE" sz="1600" dirty="0" smtClean="0"/>
              <a:t>lernen</a:t>
            </a:r>
            <a:r>
              <a:rPr lang="de-DE" sz="1600" dirty="0"/>
              <a:t>, z.B. bei </a:t>
            </a:r>
            <a:r>
              <a:rPr lang="de-DE" sz="1600" dirty="0" smtClean="0"/>
              <a:t>Erzählcafés, Technik- oder </a:t>
            </a:r>
            <a:r>
              <a:rPr lang="de-DE" sz="1600" dirty="0"/>
              <a:t>Handarbeits-Kursen, oder bei Angeboten zur </a:t>
            </a:r>
            <a:r>
              <a:rPr lang="de-DE" sz="1600" dirty="0" smtClean="0"/>
              <a:t>Lernunterstützung.</a:t>
            </a:r>
          </a:p>
          <a:p>
            <a:r>
              <a:rPr lang="de-DE" sz="1600" dirty="0" smtClean="0"/>
              <a:t>Eine Liste mit </a:t>
            </a:r>
            <a:r>
              <a:rPr lang="de-AT" sz="1600" dirty="0" smtClean="0"/>
              <a:t>generationenübergreifenden Projekten findest du auf der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u="sng" dirty="0" smtClean="0">
                <a:hlinkClick r:id="rId4"/>
              </a:rPr>
              <a:t>DemokratieWEBstatt</a:t>
            </a:r>
            <a:r>
              <a:rPr lang="de-AT" sz="1600" dirty="0" smtClean="0"/>
              <a:t>. </a:t>
            </a:r>
            <a:endParaRPr lang="de-AT" sz="16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821406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Gleichzeitig Jung und Alt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 descr="Z:\Parlament\DemokratieWEBstatt\#Bilder\Cowboystiefel klein groß Jung und Alt © Clipdealer mj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4" y="1361406"/>
            <a:ext cx="3018229" cy="22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59124" y="4147776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5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5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81351" y="3725625"/>
            <a:ext cx="1489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© Clipdealer / Sean Prior</a:t>
            </a:r>
          </a:p>
        </p:txBody>
      </p:sp>
    </p:spTree>
    <p:extLst>
      <p:ext uri="{BB962C8B-B14F-4D97-AF65-F5344CB8AC3E}">
        <p14:creationId xmlns:p14="http://schemas.microsoft.com/office/powerpoint/2010/main" val="193879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Stereotype und Vorurteile über das Alter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smtClean="0"/>
              <a:t>Stereotype und Vorurteile darüber, wie </a:t>
            </a:r>
            <a:r>
              <a:rPr lang="de-DE" sz="1600" dirty="0"/>
              <a:t>jüngere und ältere Menschen sind und was sie machen</a:t>
            </a:r>
            <a:r>
              <a:rPr lang="de-DE" sz="1600" dirty="0" smtClean="0"/>
              <a:t>.</a:t>
            </a:r>
          </a:p>
          <a:p>
            <a:r>
              <a:rPr lang="de-AT" sz="1600" dirty="0"/>
              <a:t>Es gibt </a:t>
            </a:r>
            <a:r>
              <a:rPr lang="de-AT" sz="1600" dirty="0" smtClean="0"/>
              <a:t>beide Fälle: Ältere </a:t>
            </a:r>
            <a:r>
              <a:rPr lang="de-AT" sz="1600" dirty="0"/>
              <a:t>Menschen, die körperlich sehr aktiv </a:t>
            </a:r>
            <a:r>
              <a:rPr lang="de-AT" sz="1600" dirty="0" smtClean="0"/>
              <a:t>sind, und solche, </a:t>
            </a:r>
            <a:r>
              <a:rPr lang="de-AT" sz="1600" dirty="0"/>
              <a:t>die sich nur schwer bewegen </a:t>
            </a:r>
            <a:r>
              <a:rPr lang="de-AT" sz="1600" dirty="0" smtClean="0"/>
              <a:t>können. Jüngere Menschen, die körperlich fit sind, und andere, die körperliche Probleme </a:t>
            </a:r>
            <a:r>
              <a:rPr lang="de-AT" sz="1600" dirty="0"/>
              <a:t>haben</a:t>
            </a:r>
            <a:r>
              <a:rPr lang="de-AT" sz="1600" dirty="0" smtClean="0"/>
              <a:t>.</a:t>
            </a:r>
            <a:endParaRPr lang="de-AT" sz="1600" dirty="0"/>
          </a:p>
          <a:p>
            <a:r>
              <a:rPr lang="de-AT" sz="1600" dirty="0" smtClean="0"/>
              <a:t>Die </a:t>
            </a:r>
            <a:r>
              <a:rPr lang="de-AT" sz="1600" dirty="0"/>
              <a:t>Vorstellung darüber, was jung und was alt ist, hängt auch mit dem eigenen Alter </a:t>
            </a:r>
            <a:r>
              <a:rPr lang="de-AT" sz="1600" dirty="0" smtClean="0"/>
              <a:t>zusammen: Je </a:t>
            </a:r>
            <a:r>
              <a:rPr lang="de-AT" sz="1600" dirty="0"/>
              <a:t>jünger man ist, desto eher bezeichnet man andere Menschen als „alt“. </a:t>
            </a:r>
            <a:endParaRPr lang="de-AT" sz="1600" dirty="0" smtClean="0"/>
          </a:p>
          <a:p>
            <a:r>
              <a:rPr lang="de-AT" sz="1600" dirty="0" smtClean="0"/>
              <a:t>Ob Menschen die „schönen Seiten“ des Alters genießen können, hängt </a:t>
            </a:r>
            <a:r>
              <a:rPr lang="de-DE" sz="1600" dirty="0"/>
              <a:t>stark von </a:t>
            </a:r>
            <a:r>
              <a:rPr lang="de-DE" sz="1600" dirty="0" smtClean="0"/>
              <a:t>ihren finanziellen Möglichkeiten ab. </a:t>
            </a:r>
            <a:endParaRPr lang="de-AT" sz="1600" dirty="0"/>
          </a:p>
          <a:p>
            <a:endParaRPr lang="de-DE" sz="1600" dirty="0" smtClean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14980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Diskussionsfragen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89933"/>
            <a:ext cx="7848000" cy="3078866"/>
          </a:xfrm>
        </p:spPr>
        <p:txBody>
          <a:bodyPr/>
          <a:lstStyle/>
          <a:p>
            <a:r>
              <a:rPr lang="de-DE" sz="1600" dirty="0" smtClean="0"/>
              <a:t>Welche Bilder hast du im Kopf, wenn du an ältere Menschen denkst, z.B. an deine Großeltern oder an ältere </a:t>
            </a:r>
            <a:r>
              <a:rPr lang="de-DE" sz="1600" dirty="0" err="1" smtClean="0"/>
              <a:t>NachbarInnen</a:t>
            </a:r>
            <a:r>
              <a:rPr lang="de-DE" sz="1600" dirty="0" smtClean="0"/>
              <a:t>? Vergleicht eure Eindrücke: Wo ähneln sie sich, wo sind sie verschieden? </a:t>
            </a:r>
            <a:br>
              <a:rPr lang="de-DE" sz="1600" dirty="0" smtClean="0"/>
            </a:br>
            <a:r>
              <a:rPr lang="de-DE" sz="1600" dirty="0" smtClean="0"/>
              <a:t>Diskutiert darüber, wie jüngere Menschen charakterisiert werden: Was entspricht eurer Meinung nach der Realität? Wie möchtet ihr als junge Menschen gesehen werden?</a:t>
            </a:r>
          </a:p>
          <a:p>
            <a:r>
              <a:rPr lang="de-AT" sz="1600" dirty="0" smtClean="0"/>
              <a:t>„Ein Mensch ist so alt, wie er sich fühlt.“ </a:t>
            </a:r>
            <a:br>
              <a:rPr lang="de-AT" sz="1600" dirty="0" smtClean="0"/>
            </a:br>
            <a:r>
              <a:rPr lang="de-AT" sz="1600" dirty="0" smtClean="0"/>
              <a:t>Was steckt hinter dieser Aussage? Warum freuen sich jüngere Menschen auf das Älterwerden (z.B. dass sie volljährig werden), ältere Menschen dagegen weniger?</a:t>
            </a:r>
            <a:br>
              <a:rPr lang="de-AT" sz="1600" dirty="0" smtClean="0"/>
            </a:br>
            <a:r>
              <a:rPr lang="de-AT" sz="1600" dirty="0" smtClean="0"/>
              <a:t>Diskutiert darüber, wie in unserer Gesellschaft mit dem Thema „Alter“ </a:t>
            </a:r>
            <a:br>
              <a:rPr lang="de-AT" sz="1600" dirty="0" smtClean="0"/>
            </a:br>
            <a:r>
              <a:rPr lang="de-AT" sz="1600" dirty="0" smtClean="0"/>
              <a:t>umgegangen wird: In welchem Zusammenhang wird das Alter als „positiv“ </a:t>
            </a:r>
            <a:br>
              <a:rPr lang="de-AT" sz="1600" dirty="0" smtClean="0"/>
            </a:br>
            <a:r>
              <a:rPr lang="de-AT" sz="1600" dirty="0" smtClean="0"/>
              <a:t>angesehen?</a:t>
            </a:r>
          </a:p>
          <a:p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1026" name="Picture 2" descr="Z:\Parlament\DemokratieWEBstatt\#Bilder\Teaser Thema Jung und Alt Powerpo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0" y="470737"/>
            <a:ext cx="4389038" cy="38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„Jung und Alt“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dirty="0" smtClean="0">
                <a:hlinkClick r:id="rId4"/>
              </a:rPr>
              <a:t>„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Zum 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Kapitel auf der </a:t>
            </a:r>
            <a:r>
              <a:rPr lang="de-DE" sz="14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“</a:t>
            </a:r>
            <a:endParaRPr lang="de-DE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</a:t>
            </a:r>
            <a:r>
              <a:rPr lang="de-DE" sz="1400" dirty="0" smtClean="0"/>
              <a:t> </a:t>
            </a:r>
            <a:r>
              <a:rPr lang="de-DE" sz="1400" i="1" dirty="0" smtClean="0">
                <a:solidFill>
                  <a:srgbClr val="2190AB"/>
                </a:solidFill>
                <a:hlinkClick r:id="rId4"/>
              </a:rPr>
              <a:t>„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Demografie 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und demografischer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Wandel</a:t>
            </a:r>
            <a:r>
              <a:rPr lang="de-DE" sz="1400" i="1" dirty="0" smtClean="0">
                <a:solidFill>
                  <a:srgbClr val="2190AB"/>
                </a:solidFill>
                <a:hlinkClick r:id="rId4"/>
              </a:rPr>
              <a:t>“</a:t>
            </a:r>
            <a:endParaRPr lang="de-DE" sz="1400" dirty="0" smtClean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Von Null bis Hundert</a:t>
            </a:r>
          </a:p>
        </p:txBody>
      </p:sp>
      <p:pic>
        <p:nvPicPr>
          <p:cNvPr id="2050" name="Picture 2" descr="Z:\Parlament\DemokratieWEBstatt\#Bilder\Großfamilie Weltkugel Thema Jung und Alt sml © Clipdealer Sean P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27" y="1613356"/>
            <a:ext cx="2903744" cy="21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05537" y="3876893"/>
            <a:ext cx="1489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© Clipdealer / Sean Prior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99302" y="426377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5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5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4"/>
              </a:rPr>
              <a:t>„Demografie und demografischer Wandel“ 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AT" sz="1600" b="1" dirty="0" smtClean="0"/>
              <a:t>Demografie: </a:t>
            </a:r>
            <a:r>
              <a:rPr lang="de-AT" sz="1600" dirty="0" smtClean="0"/>
              <a:t>Beschäftigt sich mit</a:t>
            </a:r>
            <a:r>
              <a:rPr lang="de-AT" sz="1600" b="1" dirty="0" smtClean="0"/>
              <a:t> </a:t>
            </a:r>
            <a:r>
              <a:rPr lang="de-AT" sz="1600" dirty="0" smtClean="0"/>
              <a:t>Daten </a:t>
            </a:r>
            <a:r>
              <a:rPr lang="de-AT" sz="1600" dirty="0"/>
              <a:t>und Fakten, wie sich die Bevölkerung </a:t>
            </a:r>
            <a:r>
              <a:rPr lang="de-AT" sz="1600" dirty="0" smtClean="0"/>
              <a:t>entwickelt, z.B. Geburten, Todesfällen, Zu- und Abwanderung, Eheschließungen</a:t>
            </a:r>
          </a:p>
          <a:p>
            <a:r>
              <a:rPr lang="de-AT" sz="1600" dirty="0"/>
              <a:t>Entwicklung der europäischen </a:t>
            </a:r>
            <a:r>
              <a:rPr lang="de-AT" sz="1600" dirty="0" smtClean="0"/>
              <a:t>Bevölkerung (und in Österreich): Die </a:t>
            </a:r>
            <a:r>
              <a:rPr lang="de-AT" sz="1600" dirty="0"/>
              <a:t>Menschen </a:t>
            </a:r>
            <a:r>
              <a:rPr lang="de-AT" sz="1600" dirty="0" smtClean="0"/>
              <a:t>werden </a:t>
            </a:r>
            <a:r>
              <a:rPr lang="de-AT" sz="1600" dirty="0"/>
              <a:t>immer </a:t>
            </a:r>
            <a:r>
              <a:rPr lang="de-AT" sz="1600" dirty="0" smtClean="0"/>
              <a:t>älter, gleich</a:t>
            </a:r>
            <a:r>
              <a:rPr lang="de-DE" sz="1600" dirty="0"/>
              <a:t>zeitig bleibt die Geburtenrate niedrig. </a:t>
            </a:r>
            <a:r>
              <a:rPr lang="de-DE" sz="1600" dirty="0" smtClean="0"/>
              <a:t>Der Anteil </a:t>
            </a:r>
            <a:r>
              <a:rPr lang="de-AT" sz="1600" dirty="0"/>
              <a:t>der jungen Menschen an der Gesamtbevölkerung sinkt, während jener der älteren Menschen </a:t>
            </a:r>
            <a:r>
              <a:rPr lang="de-AT" sz="1600" dirty="0" smtClean="0"/>
              <a:t>ansteigt.</a:t>
            </a:r>
          </a:p>
          <a:p>
            <a:r>
              <a:rPr lang="de-DE" sz="1600" dirty="0" smtClean="0"/>
              <a:t>M</a:t>
            </a:r>
            <a:r>
              <a:rPr lang="de-AT" sz="1600" dirty="0"/>
              <a:t>an spricht von einem </a:t>
            </a:r>
            <a:r>
              <a:rPr lang="de-AT" sz="1600" b="1" dirty="0"/>
              <a:t>„demografischen Wandel</a:t>
            </a:r>
            <a:r>
              <a:rPr lang="de-AT" sz="1600" b="1" dirty="0" smtClean="0"/>
              <a:t>“</a:t>
            </a:r>
            <a:r>
              <a:rPr lang="de-AT" sz="1600" dirty="0" smtClean="0"/>
              <a:t>.</a:t>
            </a:r>
          </a:p>
          <a:p>
            <a:r>
              <a:rPr lang="de-AT" sz="1600" dirty="0" smtClean="0"/>
              <a:t>In Österreich gibt es jährlich etwa </a:t>
            </a:r>
            <a:r>
              <a:rPr lang="de-AT" sz="1600" dirty="0"/>
              <a:t>gleich viele Geburten wie Todesfälle, Zunahme der Bevölkerungszahl durch </a:t>
            </a:r>
            <a:r>
              <a:rPr lang="de-AT" sz="1600" dirty="0" smtClean="0"/>
              <a:t>Zuwanderung; </a:t>
            </a:r>
          </a:p>
          <a:p>
            <a:r>
              <a:rPr lang="de-AT" sz="1600" dirty="0" smtClean="0"/>
              <a:t>Stadt-Land-Gefälle (Menschen in der Stadt durchschnittlich jünger)</a:t>
            </a:r>
            <a:endParaRPr lang="de-AT" sz="1600" dirty="0"/>
          </a:p>
          <a:p>
            <a:endParaRPr lang="de-AT" sz="1600" dirty="0" smtClean="0"/>
          </a:p>
          <a:p>
            <a:endParaRPr lang="de-AT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Bevölkerungspyramiden und Folgen des demografischen Wandels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 smtClean="0"/>
              <a:t>„</a:t>
            </a:r>
            <a:r>
              <a:rPr lang="de-AT" sz="1600" dirty="0"/>
              <a:t>Bevölkerungspyramiden“ sind Diagramme, um die Altersverteilung in der Bevölkerung grafisch </a:t>
            </a:r>
            <a:r>
              <a:rPr lang="de-AT" sz="1600" dirty="0" smtClean="0"/>
              <a:t>darzustellen </a:t>
            </a:r>
            <a:r>
              <a:rPr lang="de-AT" sz="1600" dirty="0"/>
              <a:t>(</a:t>
            </a:r>
            <a:r>
              <a:rPr lang="de-AT" sz="1600" dirty="0" smtClean="0">
                <a:hlinkClick r:id="rId5"/>
              </a:rPr>
              <a:t>Hier</a:t>
            </a:r>
            <a:r>
              <a:rPr lang="de-AT" sz="1600" dirty="0" smtClean="0"/>
              <a:t> am Beispiel der österreichischen Bevölkerung).</a:t>
            </a:r>
          </a:p>
          <a:p>
            <a:r>
              <a:rPr lang="de-AT" sz="1600" dirty="0" smtClean="0"/>
              <a:t>Folgen des demografischen Wandels:</a:t>
            </a:r>
          </a:p>
          <a:p>
            <a:pPr lvl="1"/>
            <a:r>
              <a:rPr lang="de-AT" sz="1600" dirty="0" smtClean="0"/>
              <a:t>F</a:t>
            </a:r>
            <a:r>
              <a:rPr lang="de-DE" sz="1600" dirty="0" err="1" smtClean="0"/>
              <a:t>ehlende</a:t>
            </a:r>
            <a:r>
              <a:rPr lang="de-DE" sz="1600" dirty="0" smtClean="0"/>
              <a:t> Arbeitskräfte im </a:t>
            </a:r>
            <a:r>
              <a:rPr lang="de-DE" sz="1600" dirty="0"/>
              <a:t>„erwerbsfähigen Alter</a:t>
            </a:r>
            <a:r>
              <a:rPr lang="de-DE" sz="1600" dirty="0" smtClean="0"/>
              <a:t>“</a:t>
            </a:r>
          </a:p>
          <a:p>
            <a:pPr lvl="1"/>
            <a:r>
              <a:rPr lang="de-DE" sz="1600" dirty="0" smtClean="0"/>
              <a:t>Finanzielle </a:t>
            </a:r>
            <a:r>
              <a:rPr lang="de-DE" sz="1600" dirty="0"/>
              <a:t>Herausforderungen für den Staat durch die steigende Anzahl der </a:t>
            </a:r>
            <a:r>
              <a:rPr lang="de-DE" sz="1600" dirty="0" err="1" smtClean="0"/>
              <a:t>PensionsbezieherInnen</a:t>
            </a:r>
            <a:r>
              <a:rPr lang="de-DE" sz="1600" dirty="0" smtClean="0"/>
              <a:t> sowie für die medizinische </a:t>
            </a:r>
            <a:r>
              <a:rPr lang="de-DE" sz="1600" dirty="0"/>
              <a:t>Versorgung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und </a:t>
            </a:r>
            <a:r>
              <a:rPr lang="de-DE" sz="1600" dirty="0"/>
              <a:t>Pflege älterer </a:t>
            </a:r>
            <a:r>
              <a:rPr lang="de-DE" sz="1600" dirty="0" smtClean="0"/>
              <a:t>Menschen.</a:t>
            </a: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7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Wer braucht was?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smtClean="0"/>
              <a:t>Alle </a:t>
            </a:r>
            <a:r>
              <a:rPr lang="de-DE" sz="1600" dirty="0"/>
              <a:t>Menschen brauchen eine Infrastruktur, damit sie gut leben </a:t>
            </a:r>
            <a:r>
              <a:rPr lang="de-DE" sz="1600" dirty="0" smtClean="0"/>
              <a:t>können, z.B. </a:t>
            </a:r>
            <a:r>
              <a:rPr lang="de-DE" sz="1600" dirty="0"/>
              <a:t>Straßen, Strom- und Wasserleitungen, öffentliche Verkehrsmittel und </a:t>
            </a:r>
            <a:r>
              <a:rPr lang="de-DE" sz="1600" dirty="0" smtClean="0"/>
              <a:t>Parkplätze, Kindergärten</a:t>
            </a:r>
            <a:r>
              <a:rPr lang="de-DE" sz="1600" dirty="0"/>
              <a:t>, Schulen, Universitäten, Krankenhäuser und </a:t>
            </a:r>
            <a:r>
              <a:rPr lang="de-DE" sz="1600" dirty="0" smtClean="0"/>
              <a:t>Seniorenheime. </a:t>
            </a:r>
          </a:p>
          <a:p>
            <a:r>
              <a:rPr lang="de-DE" sz="1600" dirty="0" smtClean="0"/>
              <a:t>Der Staat sorgt für diese Infrastruktur, zusätzlich decken NGOs </a:t>
            </a:r>
            <a:r>
              <a:rPr lang="de-DE" sz="1600" dirty="0"/>
              <a:t>und Privatpersonen </a:t>
            </a:r>
            <a:r>
              <a:rPr lang="de-DE" sz="1600" dirty="0" smtClean="0"/>
              <a:t>weitere </a:t>
            </a:r>
            <a:r>
              <a:rPr lang="de-DE" sz="1600" dirty="0"/>
              <a:t>Bedürfnisse </a:t>
            </a:r>
            <a:r>
              <a:rPr lang="de-DE" sz="1600" dirty="0" smtClean="0"/>
              <a:t>ab (z.B. </a:t>
            </a:r>
            <a:r>
              <a:rPr lang="de-DE" sz="1600" dirty="0"/>
              <a:t>durch zusätzliche Angebote zur </a:t>
            </a:r>
            <a:r>
              <a:rPr lang="de-DE" sz="1600" dirty="0" smtClean="0"/>
              <a:t>Kinderbetreuung, Pflege durch Angehörige) </a:t>
            </a:r>
          </a:p>
          <a:p>
            <a:r>
              <a:rPr lang="de-DE" sz="1600" dirty="0" smtClean="0"/>
              <a:t>Eigene Räume für unterschiedliche Bedürfnisse der Jüngeren und der Älteren, aber auch öffentliche </a:t>
            </a:r>
            <a:r>
              <a:rPr lang="de-DE" sz="1600" dirty="0"/>
              <a:t>Räume, </a:t>
            </a:r>
            <a:r>
              <a:rPr lang="de-DE" sz="1600" dirty="0" smtClean="0"/>
              <a:t>die </a:t>
            </a:r>
            <a:r>
              <a:rPr lang="de-DE" sz="1600" dirty="0"/>
              <a:t>allen gemeinsam „gehören</a:t>
            </a:r>
            <a:r>
              <a:rPr lang="de-DE" sz="1600" dirty="0" smtClean="0"/>
              <a:t>“ oder Initiativen wie Nachbarschaftsvereine.</a:t>
            </a:r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5806" y="385442"/>
            <a:ext cx="7128000" cy="612000"/>
          </a:xfrm>
        </p:spPr>
        <p:txBody>
          <a:bodyPr/>
          <a:lstStyle/>
          <a:p>
            <a:pPr algn="ctr"/>
            <a:r>
              <a:rPr lang="de-DE" sz="1600" dirty="0" smtClean="0">
                <a:solidFill>
                  <a:srgbClr val="2190AB"/>
                </a:solidFill>
                <a:hlinkClick r:id="rId4"/>
              </a:rPr>
              <a:t>Schaubild zu den Bedürfnissen jüngerer und älterer Menschen</a:t>
            </a:r>
            <a:endParaRPr lang="de-DE" sz="1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  <p:pic>
        <p:nvPicPr>
          <p:cNvPr id="6" name="Grafik 5" descr="Y:\Parlament\DemokratieWEBstatt\#Bilder\Schaubild Bedürfnisse jüngerer älterer Menschen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0" y="819646"/>
            <a:ext cx="5855543" cy="359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14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Unterschiedliche Voraussetzungen zwischen Stadt und Land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/>
              <a:t>Die Möglichkeiten der Menschen unterscheiden sich auch, ob sie in der Stadt oder im ländlichen Raum wohnen. </a:t>
            </a:r>
            <a:endParaRPr lang="de-DE" sz="1600" dirty="0" smtClean="0"/>
          </a:p>
          <a:p>
            <a:r>
              <a:rPr lang="de-DE" sz="1600" dirty="0" smtClean="0"/>
              <a:t>Am </a:t>
            </a:r>
            <a:r>
              <a:rPr lang="de-DE" sz="1600" dirty="0"/>
              <a:t>Land </a:t>
            </a:r>
            <a:r>
              <a:rPr lang="de-DE" sz="1600" dirty="0" smtClean="0"/>
              <a:t>ist es schwieriger, „mobil“ zu sein </a:t>
            </a:r>
            <a:r>
              <a:rPr lang="de-DE" sz="1600" dirty="0"/>
              <a:t>als in der Stadt: Die öffentlichen Verkehrsmittel sind zumeist nicht so gut ausgebaut, viele Menschen sind auf das Auto angewiesen. </a:t>
            </a:r>
            <a:endParaRPr lang="de-DE" sz="1600" dirty="0" smtClean="0"/>
          </a:p>
          <a:p>
            <a:r>
              <a:rPr lang="de-DE" sz="1600" dirty="0" smtClean="0"/>
              <a:t>Infrastruktur </a:t>
            </a:r>
            <a:r>
              <a:rPr lang="de-DE" sz="1600" dirty="0"/>
              <a:t>am Land in manchen Gemeinden </a:t>
            </a:r>
            <a:r>
              <a:rPr lang="de-DE" sz="1600" dirty="0" smtClean="0"/>
              <a:t>verschlechtert sich: Immer </a:t>
            </a:r>
            <a:r>
              <a:rPr lang="de-DE" sz="1600" dirty="0"/>
              <a:t>mehr (jüngere) Menschen </a:t>
            </a:r>
            <a:r>
              <a:rPr lang="de-DE" sz="1600" dirty="0" smtClean="0"/>
              <a:t>ziehen weg, Gasthäuser</a:t>
            </a:r>
            <a:r>
              <a:rPr lang="de-DE" sz="1600" dirty="0"/>
              <a:t>, Geschäfte und </a:t>
            </a:r>
            <a:r>
              <a:rPr lang="de-DE" sz="1600" dirty="0" smtClean="0"/>
              <a:t>Arztpraxen </a:t>
            </a:r>
            <a:r>
              <a:rPr lang="de-DE" sz="1600" dirty="0"/>
              <a:t>schließen </a:t>
            </a:r>
            <a:r>
              <a:rPr lang="de-DE" sz="1600" dirty="0" smtClean="0"/>
              <a:t>.</a:t>
            </a:r>
            <a:endParaRPr lang="de-AT" sz="1600" dirty="0"/>
          </a:p>
          <a:p>
            <a:r>
              <a:rPr lang="de-DE" sz="1600" dirty="0"/>
              <a:t>Um die medizinische Versorgung </a:t>
            </a:r>
            <a:r>
              <a:rPr lang="de-DE" sz="1600" dirty="0" smtClean="0"/>
              <a:t>aufrecht zu erhalten, werden Telemedizin </a:t>
            </a:r>
            <a:r>
              <a:rPr lang="de-DE" sz="1600" dirty="0"/>
              <a:t>oder </a:t>
            </a:r>
            <a:r>
              <a:rPr lang="de-DE" sz="1600" dirty="0" smtClean="0"/>
              <a:t>sogenannte mobile Arztpraxen eingesetzt.</a:t>
            </a:r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1423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Bildschirmpräsentation (16:9)</PresentationFormat>
  <Paragraphs>107</Paragraphs>
  <Slides>19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„Demografie und demografischer Wandel“ </vt:lpstr>
      <vt:lpstr>Bevölkerungspyramiden und Folgen des demografischen Wandels</vt:lpstr>
      <vt:lpstr>Wer braucht was?</vt:lpstr>
      <vt:lpstr>Schaubild zu den Bedürfnissen jüngerer und älterer Menschen</vt:lpstr>
      <vt:lpstr>Unterschiedliche Voraussetzungen zwischen Stadt und Land</vt:lpstr>
      <vt:lpstr>PowerPoint-Präsentation</vt:lpstr>
      <vt:lpstr>Verschiedene Generationen, verschiedene Bedürfnisse</vt:lpstr>
      <vt:lpstr>Was bedeutet „Generation“?</vt:lpstr>
      <vt:lpstr>Was ist meine Generation?</vt:lpstr>
      <vt:lpstr>Schaubild zur Einteilung der Generationen</vt:lpstr>
      <vt:lpstr>PowerPoint-Präsentation</vt:lpstr>
      <vt:lpstr>Generationen lernen voneinander, miteinander und übereinander </vt:lpstr>
      <vt:lpstr>PowerPoint-Präsentation</vt:lpstr>
      <vt:lpstr>Stereotype und Vorurteile über das Alter</vt:lpstr>
      <vt:lpstr>Diskussionsfragen</vt:lpstr>
    </vt:vector>
  </TitlesOfParts>
  <Company>Universitaet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Harald Prosch</cp:lastModifiedBy>
  <cp:revision>180</cp:revision>
  <dcterms:created xsi:type="dcterms:W3CDTF">2019-11-13T13:23:08Z</dcterms:created>
  <dcterms:modified xsi:type="dcterms:W3CDTF">2020-05-05T10:35:14Z</dcterms:modified>
</cp:coreProperties>
</file>