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heme/themeOverride1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34" r:id="rId2"/>
    <p:sldId id="345" r:id="rId3"/>
    <p:sldId id="276" r:id="rId4"/>
    <p:sldId id="273" r:id="rId5"/>
    <p:sldId id="311" r:id="rId6"/>
    <p:sldId id="339" r:id="rId7"/>
    <p:sldId id="346" r:id="rId8"/>
    <p:sldId id="347" r:id="rId9"/>
    <p:sldId id="309" r:id="rId10"/>
    <p:sldId id="352" r:id="rId11"/>
    <p:sldId id="316" r:id="rId12"/>
    <p:sldId id="340" r:id="rId13"/>
    <p:sldId id="341" r:id="rId14"/>
    <p:sldId id="342" r:id="rId15"/>
    <p:sldId id="324" r:id="rId16"/>
    <p:sldId id="329" r:id="rId17"/>
    <p:sldId id="348" r:id="rId18"/>
    <p:sldId id="349" r:id="rId19"/>
    <p:sldId id="297" r:id="rId20"/>
    <p:sldId id="338" r:id="rId21"/>
    <p:sldId id="351" r:id="rId22"/>
    <p:sldId id="278" r:id="rId23"/>
    <p:sldId id="343" r:id="rId24"/>
    <p:sldId id="344" r:id="rId25"/>
    <p:sldId id="350" r:id="rId26"/>
    <p:sldId id="292" r:id="rId27"/>
  </p:sldIdLst>
  <p:sldSz cx="9144000" cy="5143500" type="screen16x9"/>
  <p:notesSz cx="7099300" cy="10234613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ra Kamelger" initials="KK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90AB"/>
    <a:srgbClr val="4A828F"/>
    <a:srgbClr val="0091B2"/>
    <a:srgbClr val="3F8493"/>
    <a:srgbClr val="0A94B3"/>
    <a:srgbClr val="19C3C3"/>
    <a:srgbClr val="00A3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32" autoAdjust="0"/>
    <p:restoredTop sz="94720" autoAdjust="0"/>
  </p:normalViewPr>
  <p:slideViewPr>
    <p:cSldViewPr snapToGrid="0" snapToObjects="1">
      <p:cViewPr varScale="1">
        <p:scale>
          <a:sx n="154" d="100"/>
          <a:sy n="154" d="100"/>
        </p:scale>
        <p:origin x="588" y="13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76" d="100"/>
          <a:sy n="76" d="100"/>
        </p:scale>
        <p:origin x="246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550B6B79-8AEE-6D4B-BAF2-A3E2557ED5FB}" type="datetimeFigureOut">
              <a:rPr lang="de-DE" smtClean="0"/>
              <a:pPr/>
              <a:t>09.02.2023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F830AC73-18F7-9644-9595-28FC9FCB06A0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46771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51985D2-3BEB-444C-BCD2-07EEBCCA7FBB}" type="datetimeFigureOut">
              <a:rPr lang="de-DE" smtClean="0"/>
              <a:pPr/>
              <a:t>09.02.2023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C62EE26-8F8E-0241-BA93-EBDD1D23096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71852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Mehr dazu findest du im Kapitel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62EE26-8F8E-0241-BA93-EBDD1D230968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12550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Mehr dazu findest du im Kapitel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62EE26-8F8E-0241-BA93-EBDD1D230968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9716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Mehr dazu findest du im Kapitel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62EE26-8F8E-0241-BA93-EBDD1D230968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54172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Mehr dazu findest du im Kapitel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62EE26-8F8E-0241-BA93-EBDD1D230968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5972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Mehr dazu findest du im Kapitel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62EE26-8F8E-0241-BA93-EBDD1D230968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55049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Mehr dazu findest du im Kapitel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62EE26-8F8E-0241-BA93-EBDD1D230968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1786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Mehr dazu findest du im Kapitel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62EE26-8F8E-0241-BA93-EBDD1D230968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32886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Mehr dazu findest du im Kapitel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62EE26-8F8E-0241-BA93-EBDD1D230968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62645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Mehr dazu findest du im Kapitel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62EE26-8F8E-0241-BA93-EBDD1D230968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34438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Mehr dazu findest du im Kapitel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62EE26-8F8E-0241-BA93-EBDD1D230968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67797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Mehr dazu findest du im Kapitel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62EE26-8F8E-0241-BA93-EBDD1D230968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8589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Mehr dazu findest du im Kapitel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62EE26-8F8E-0241-BA93-EBDD1D230968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5079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Mehr dazu findest du im Kapitel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62EE26-8F8E-0241-BA93-EBDD1D230968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3817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Mehr dazu findest du im Kapitel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62EE26-8F8E-0241-BA93-EBDD1D230968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0196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Mehr dazu findest du im Kapitel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62EE26-8F8E-0241-BA93-EBDD1D230968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2505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Mehr dazu findest du im Kapitel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62EE26-8F8E-0241-BA93-EBDD1D230968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5417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Mehr dazu findest du im Kapitel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62EE26-8F8E-0241-BA93-EBDD1D230968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4790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Mehr dazu findest du im Kapitel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62EE26-8F8E-0241-BA93-EBDD1D230968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6827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Mehr dazu findest du im Kapitel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62EE26-8F8E-0241-BA93-EBDD1D230968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6234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- V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0290B3F4-8C57-2A4A-96A6-A3A84C6425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9700" y="-14068"/>
            <a:ext cx="8864600" cy="3746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92000" y="1656000"/>
            <a:ext cx="7560000" cy="1260000"/>
          </a:xfrm>
        </p:spPr>
        <p:txBody>
          <a:bodyPr/>
          <a:lstStyle>
            <a:lvl1pPr>
              <a:lnSpc>
                <a:spcPts val="4300"/>
              </a:lnSpc>
              <a:defRPr lang="de-DE" sz="4800" b="1" i="0" u="none" strike="noStrike" baseline="0" smtClean="0"/>
            </a:lvl1pPr>
          </a:lstStyle>
          <a:p>
            <a:r>
              <a:rPr lang="de-DE" dirty="0"/>
              <a:t>Kinderbetreuung</a:t>
            </a:r>
            <a:br>
              <a:rPr lang="de-DE" dirty="0"/>
            </a:br>
            <a:r>
              <a:rPr lang="de-DE" dirty="0"/>
              <a:t>anders gedacht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92000" y="2934000"/>
            <a:ext cx="7560000" cy="54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lang="de-DE" sz="2400" b="1" i="0" u="none" strike="noStrike" baseline="0" smtClean="0"/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z="2400" b="1" i="0" u="none" strike="noStrike" baseline="0" dirty="0">
                <a:solidFill>
                  <a:srgbClr val="221E1F"/>
                </a:solidFill>
                <a:latin typeface="+mn-lt"/>
              </a:rPr>
              <a:t>Flexible Kinderbetreuung </a:t>
            </a:r>
            <a:endParaRPr lang="de-DE" dirty="0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792000" y="4068000"/>
            <a:ext cx="5400000" cy="720000"/>
          </a:xfrm>
        </p:spPr>
        <p:txBody>
          <a:bodyPr/>
          <a:lstStyle>
            <a:lvl1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 b="0" i="0"/>
            </a:lvl1pPr>
          </a:lstStyle>
          <a:p>
            <a:r>
              <a:rPr lang="de-DE" sz="18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Mag</a:t>
            </a:r>
            <a:r>
              <a:rPr lang="de-DE" sz="1800" b="0" i="0" u="none" strike="noStrike" kern="1200" baseline="30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de-DE" sz="1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Karoline </a:t>
            </a:r>
            <a:r>
              <a:rPr lang="de-DE" sz="18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Iber</a:t>
            </a:r>
            <a:r>
              <a:rPr lang="de-DE" sz="1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8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Mag</a:t>
            </a:r>
            <a:r>
              <a:rPr lang="de-DE" sz="1800" b="0" i="0" u="none" strike="noStrike" kern="1200" baseline="30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de-DE" sz="1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Ruth </a:t>
            </a:r>
            <a:r>
              <a:rPr lang="de-DE" sz="18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Lhotzky-Willnauer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4133686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 - V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B1822BB6-6A6F-6644-9FF9-868E8EB3D0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9700" y="-21102"/>
            <a:ext cx="8864600" cy="1270000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2880000" cy="612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Textplatzhalter 14"/>
          <p:cNvSpPr>
            <a:spLocks noGrp="1"/>
          </p:cNvSpPr>
          <p:nvPr>
            <p:ph type="body" sz="quarter" idx="12"/>
          </p:nvPr>
        </p:nvSpPr>
        <p:spPr>
          <a:xfrm>
            <a:off x="647999" y="2070000"/>
            <a:ext cx="7848000" cy="1440000"/>
          </a:xfrm>
        </p:spPr>
        <p:txBody>
          <a:bodyPr anchor="ctr" anchorCtr="0"/>
          <a:lstStyle>
            <a:lvl1pPr marL="0" indent="0" algn="ctr">
              <a:lnSpc>
                <a:spcPts val="3000"/>
              </a:lnSpc>
              <a:spcBef>
                <a:spcPts val="0"/>
              </a:spcBef>
              <a:buFontTx/>
              <a:buNone/>
              <a:defRPr lang="de-DE" sz="2600" b="1" i="0" smtClean="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2200"/>
            </a:lvl2pPr>
            <a:lvl3pPr>
              <a:buFontTx/>
              <a:buNone/>
              <a:defRPr sz="2200"/>
            </a:lvl3pPr>
            <a:lvl4pPr marL="1371600" indent="0">
              <a:buFontTx/>
              <a:buNone/>
              <a:defRPr sz="2200"/>
            </a:lvl4pPr>
            <a:lvl5pPr marL="1828800" indent="0">
              <a:buFontTx/>
              <a:buNone/>
              <a:defRPr sz="2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E1CF1D1D-0E9A-F245-9A9A-3210B7201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05711" y="4446000"/>
            <a:ext cx="1688289" cy="360000"/>
          </a:xfrm>
        </p:spPr>
        <p:txBody>
          <a:bodyPr/>
          <a:lstStyle>
            <a:lvl1pPr>
              <a:defRPr>
                <a:solidFill>
                  <a:srgbClr val="00A3DB"/>
                </a:solidFill>
              </a:defRPr>
            </a:lvl1pPr>
          </a:lstStyle>
          <a:p>
            <a:r>
              <a:rPr lang="de-DE" dirty="0"/>
              <a:t>http://</a:t>
            </a:r>
            <a:r>
              <a:rPr lang="de-DE" dirty="0" err="1"/>
              <a:t>kinderbuero-uniwien.at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4747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 - V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A29F0F61-BBE8-554B-BC5B-170156AACA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9700" y="-21102"/>
            <a:ext cx="8864600" cy="1270000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2880000" cy="612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Textplatzhalter 14"/>
          <p:cNvSpPr>
            <a:spLocks noGrp="1"/>
          </p:cNvSpPr>
          <p:nvPr>
            <p:ph type="body" sz="quarter" idx="12"/>
          </p:nvPr>
        </p:nvSpPr>
        <p:spPr>
          <a:xfrm>
            <a:off x="647999" y="2070000"/>
            <a:ext cx="7848000" cy="1440000"/>
          </a:xfrm>
        </p:spPr>
        <p:txBody>
          <a:bodyPr anchor="ctr" anchorCtr="0"/>
          <a:lstStyle>
            <a:lvl1pPr marL="0" indent="0" algn="ctr">
              <a:lnSpc>
                <a:spcPts val="3000"/>
              </a:lnSpc>
              <a:spcBef>
                <a:spcPts val="0"/>
              </a:spcBef>
              <a:buFontTx/>
              <a:buNone/>
              <a:defRPr lang="de-DE" sz="2600" b="1" i="0" smtClean="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2200"/>
            </a:lvl2pPr>
            <a:lvl3pPr>
              <a:buFontTx/>
              <a:buNone/>
              <a:defRPr sz="2200"/>
            </a:lvl3pPr>
            <a:lvl4pPr marL="1371600" indent="0">
              <a:buFontTx/>
              <a:buNone/>
              <a:defRPr sz="2200"/>
            </a:lvl4pPr>
            <a:lvl5pPr marL="1828800" indent="0">
              <a:buFontTx/>
              <a:buNone/>
              <a:defRPr sz="2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79C7ABB9-48A9-CC43-88C3-738024B9D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05711" y="4446000"/>
            <a:ext cx="1688289" cy="360000"/>
          </a:xfrm>
        </p:spPr>
        <p:txBody>
          <a:bodyPr/>
          <a:lstStyle>
            <a:lvl1pPr>
              <a:defRPr>
                <a:solidFill>
                  <a:srgbClr val="00A3DB"/>
                </a:solidFill>
              </a:defRPr>
            </a:lvl1pPr>
          </a:lstStyle>
          <a:p>
            <a:r>
              <a:rPr lang="de-DE" dirty="0"/>
              <a:t>http://</a:t>
            </a:r>
            <a:r>
              <a:rPr lang="de-DE" dirty="0" err="1"/>
              <a:t>kinderbuero-uniwien.at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7848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- V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07416AA2-BB5B-2541-A983-7F1970AF29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9700" y="-14068"/>
            <a:ext cx="8864600" cy="3746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92000" y="1656000"/>
            <a:ext cx="7560000" cy="1260000"/>
          </a:xfrm>
        </p:spPr>
        <p:txBody>
          <a:bodyPr/>
          <a:lstStyle>
            <a:lvl1pPr>
              <a:lnSpc>
                <a:spcPts val="4300"/>
              </a:lnSpc>
              <a:defRPr lang="de-DE" sz="4800" b="1" i="0" u="none" strike="noStrike" baseline="0" smtClean="0"/>
            </a:lvl1pPr>
          </a:lstStyle>
          <a:p>
            <a:r>
              <a:rPr lang="de-DE" dirty="0"/>
              <a:t>Kinderbetreuung</a:t>
            </a:r>
            <a:br>
              <a:rPr lang="de-DE" dirty="0"/>
            </a:br>
            <a:r>
              <a:rPr lang="de-DE" dirty="0"/>
              <a:t>anders gedacht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92000" y="2934000"/>
            <a:ext cx="7560000" cy="54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lang="de-DE" sz="2400" b="1" i="0" u="none" strike="noStrike" baseline="0" smtClean="0"/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z="2400" b="1" i="0" u="none" strike="noStrike" baseline="0" dirty="0">
                <a:solidFill>
                  <a:srgbClr val="221E1F"/>
                </a:solidFill>
                <a:latin typeface="+mn-lt"/>
              </a:rPr>
              <a:t>Flexible Kinderbetreuung </a:t>
            </a:r>
            <a:endParaRPr lang="de-DE" dirty="0"/>
          </a:p>
        </p:txBody>
      </p:sp>
      <p:sp>
        <p:nvSpPr>
          <p:cNvPr id="9" name="Textplatzhalt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792000" y="4068000"/>
            <a:ext cx="5400000" cy="720000"/>
          </a:xfrm>
        </p:spPr>
        <p:txBody>
          <a:bodyPr/>
          <a:lstStyle>
            <a:lvl1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 b="0" i="0"/>
            </a:lvl1pPr>
          </a:lstStyle>
          <a:p>
            <a:r>
              <a:rPr lang="de-DE" sz="18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Mag</a:t>
            </a:r>
            <a:r>
              <a:rPr lang="de-DE" sz="1800" b="0" i="0" u="none" strike="noStrike" kern="1200" baseline="30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de-DE" sz="1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Karoline </a:t>
            </a:r>
            <a:r>
              <a:rPr lang="de-DE" sz="18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Iber</a:t>
            </a:r>
            <a:r>
              <a:rPr lang="de-DE" sz="1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8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Mag</a:t>
            </a:r>
            <a:r>
              <a:rPr lang="de-DE" sz="1800" b="0" i="0" u="none" strike="noStrike" kern="1200" baseline="30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de-DE" sz="1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Ruth </a:t>
            </a:r>
            <a:r>
              <a:rPr lang="de-DE" sz="18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Lhotzky-Willnauer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480272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llgemein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BA37BD9C-EE7A-554E-9D1C-ABF8A875E1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9700" y="-21102"/>
            <a:ext cx="8864600" cy="1270000"/>
          </a:xfrm>
          <a:prstGeom prst="rect">
            <a:avLst/>
          </a:prstGeom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005711" y="4446000"/>
            <a:ext cx="1688289" cy="360000"/>
          </a:xfrm>
        </p:spPr>
        <p:txBody>
          <a:bodyPr/>
          <a:lstStyle>
            <a:lvl1pPr>
              <a:defRPr>
                <a:solidFill>
                  <a:srgbClr val="00A3DB"/>
                </a:solidFill>
              </a:defRPr>
            </a:lvl1pPr>
          </a:lstStyle>
          <a:p>
            <a:r>
              <a:rPr lang="de-DE" dirty="0"/>
              <a:t>http://</a:t>
            </a:r>
            <a:r>
              <a:rPr lang="de-DE" dirty="0" err="1"/>
              <a:t>kinderbuero-uniwien.at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200"/>
            </a:lvl1pPr>
            <a:lvl2pPr marL="800100" indent="-342900">
              <a:buClr>
                <a:schemeClr val="tx1"/>
              </a:buClr>
              <a:buFont typeface="Lucida Grande"/>
              <a:buChar char="›"/>
              <a:defRPr sz="2200"/>
            </a:lvl2pPr>
            <a:lvl3pPr>
              <a:defRPr sz="2200"/>
            </a:lvl3pPr>
            <a:lvl4pPr marL="1371600" indent="0">
              <a:buNone/>
              <a:defRPr sz="2200"/>
            </a:lvl4pPr>
            <a:lvl5pPr>
              <a:defRPr sz="22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54560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lgemein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53FF3794-2EB3-164E-B1E3-EA2575C39F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9700" y="-21102"/>
            <a:ext cx="8864600" cy="127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tr-TR" sz="3800" b="1" i="0" u="none" strike="noStrike" baseline="0" smtClean="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2"/>
          </p:nvPr>
        </p:nvSpPr>
        <p:spPr>
          <a:xfrm>
            <a:off x="647999" y="1548000"/>
            <a:ext cx="5472000" cy="2952000"/>
          </a:xfrm>
        </p:spPr>
        <p:txBody>
          <a:bodyPr/>
          <a:lstStyle>
            <a:lvl1pPr marL="0" indent="0">
              <a:lnSpc>
                <a:spcPts val="2700"/>
              </a:lnSpc>
              <a:spcBef>
                <a:spcPts val="600"/>
              </a:spcBef>
              <a:buFontTx/>
              <a:buNone/>
              <a:defRPr lang="de-DE" sz="2200" b="1" i="0" u="none" strike="noStrike" baseline="0" smtClean="0"/>
            </a:lvl1pPr>
            <a:lvl2pPr marL="457200" indent="0">
              <a:buFontTx/>
              <a:buNone/>
              <a:defRPr sz="2200"/>
            </a:lvl2pPr>
            <a:lvl3pPr>
              <a:buFontTx/>
              <a:buNone/>
              <a:defRPr sz="2200"/>
            </a:lvl3pPr>
            <a:lvl4pPr marL="1371600" indent="0">
              <a:buFontTx/>
              <a:buNone/>
              <a:defRPr sz="2200"/>
            </a:lvl4pPr>
            <a:lvl5pPr marL="1828800" indent="0">
              <a:buFontTx/>
              <a:buNone/>
              <a:defRPr sz="2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4" name="Textplatzhalt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246000" y="1638000"/>
            <a:ext cx="2682000" cy="2880000"/>
          </a:xfrm>
        </p:spPr>
        <p:txBody>
          <a:bodyPr/>
          <a:lstStyle>
            <a:lvl1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400" b="1" i="1">
                <a:solidFill>
                  <a:srgbClr val="00A3DB"/>
                </a:solidFill>
              </a:defRPr>
            </a:lvl1pPr>
          </a:lstStyle>
          <a:p>
            <a:r>
              <a:rPr lang="de-DE" dirty="0"/>
              <a:t>„Text...“</a:t>
            </a:r>
          </a:p>
          <a:p>
            <a:pPr marL="126000" indent="-126000">
              <a:buClr>
                <a:schemeClr val="tx1"/>
              </a:buClr>
              <a:buFont typeface="Symbol" charset="2"/>
              <a:buChar char="-"/>
            </a:pPr>
            <a:r>
              <a:rPr lang="de-DE" b="0" i="0" dirty="0">
                <a:solidFill>
                  <a:schemeClr val="tx1"/>
                </a:solidFill>
              </a:rPr>
              <a:t>Text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5BB168FF-726D-7443-93E7-C33C6CCDB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05711" y="4446000"/>
            <a:ext cx="1688289" cy="360000"/>
          </a:xfrm>
        </p:spPr>
        <p:txBody>
          <a:bodyPr/>
          <a:lstStyle>
            <a:lvl1pPr>
              <a:defRPr>
                <a:solidFill>
                  <a:srgbClr val="00A3DB"/>
                </a:solidFill>
              </a:defRPr>
            </a:lvl1pPr>
          </a:lstStyle>
          <a:p>
            <a:r>
              <a:rPr lang="de-DE" dirty="0"/>
              <a:t>http://</a:t>
            </a:r>
            <a:r>
              <a:rPr lang="de-DE" dirty="0" err="1"/>
              <a:t>kinderbuero-uniwien.at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8548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lgemein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376976AC-8A0A-284E-8E59-6895513207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9700" y="-21102"/>
            <a:ext cx="8864600" cy="127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DE" sz="3800" b="1" i="0" u="none" strike="noStrike" baseline="0" smtClean="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2"/>
          </p:nvPr>
        </p:nvSpPr>
        <p:spPr>
          <a:xfrm>
            <a:off x="647999" y="1548000"/>
            <a:ext cx="6192000" cy="2952000"/>
          </a:xfrm>
        </p:spPr>
        <p:txBody>
          <a:bodyPr/>
          <a:lstStyle>
            <a:lvl1pPr marL="288000" indent="-288000">
              <a:lnSpc>
                <a:spcPts val="2800"/>
              </a:lnSpc>
              <a:spcBef>
                <a:spcPts val="1000"/>
              </a:spcBef>
              <a:buFont typeface="Arial"/>
              <a:buChar char="•"/>
              <a:defRPr lang="de-DE" sz="2600" b="1" i="0" smtClean="0">
                <a:solidFill>
                  <a:srgbClr val="00A3DB"/>
                </a:solidFill>
              </a:defRPr>
            </a:lvl1pPr>
            <a:lvl2pPr marL="576000" indent="-288000">
              <a:lnSpc>
                <a:spcPts val="2400"/>
              </a:lnSpc>
              <a:spcBef>
                <a:spcPts val="500"/>
              </a:spcBef>
              <a:buClr>
                <a:schemeClr val="tx1"/>
              </a:buClr>
              <a:buFont typeface="Lucida Grande"/>
              <a:buChar char="›"/>
              <a:defRPr sz="2200" b="0" i="0"/>
            </a:lvl2pPr>
            <a:lvl3pPr>
              <a:buFontTx/>
              <a:buNone/>
              <a:defRPr sz="2200"/>
            </a:lvl3pPr>
            <a:lvl4pPr marL="1371600" indent="0">
              <a:buFontTx/>
              <a:buNone/>
              <a:defRPr sz="2200"/>
            </a:lvl4pPr>
            <a:lvl5pPr marL="1828800" indent="0">
              <a:buFontTx/>
              <a:buNone/>
              <a:defRPr sz="2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0" name="Bildplatzhalter 12"/>
          <p:cNvSpPr>
            <a:spLocks noGrp="1"/>
          </p:cNvSpPr>
          <p:nvPr>
            <p:ph type="pic" sz="quarter" idx="13"/>
          </p:nvPr>
        </p:nvSpPr>
        <p:spPr>
          <a:xfrm>
            <a:off x="6966000" y="1620000"/>
            <a:ext cx="1710000" cy="1296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1" name="Bildplatzhalter 12"/>
          <p:cNvSpPr>
            <a:spLocks noGrp="1"/>
          </p:cNvSpPr>
          <p:nvPr>
            <p:ph type="pic" sz="quarter" idx="14"/>
          </p:nvPr>
        </p:nvSpPr>
        <p:spPr>
          <a:xfrm>
            <a:off x="6966000" y="3096000"/>
            <a:ext cx="1710000" cy="1296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3371AACC-C8CB-0E42-9BEA-8E8BB7B79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05711" y="4446000"/>
            <a:ext cx="1688289" cy="360000"/>
          </a:xfrm>
        </p:spPr>
        <p:txBody>
          <a:bodyPr/>
          <a:lstStyle>
            <a:lvl1pPr>
              <a:defRPr>
                <a:solidFill>
                  <a:srgbClr val="00A3DB"/>
                </a:solidFill>
              </a:defRPr>
            </a:lvl1pPr>
          </a:lstStyle>
          <a:p>
            <a:r>
              <a:rPr lang="de-DE" dirty="0"/>
              <a:t>http://</a:t>
            </a:r>
            <a:r>
              <a:rPr lang="de-DE" dirty="0" err="1"/>
              <a:t>kinderbuero-uniwien.at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3775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lgemein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E4F97CFA-0AFE-D642-8C92-1049BCE9CD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9700" y="-21102"/>
            <a:ext cx="8864600" cy="127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DE" sz="3800" b="1" i="0" u="none" strike="noStrike" baseline="0" smtClean="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2"/>
          </p:nvPr>
        </p:nvSpPr>
        <p:spPr>
          <a:xfrm>
            <a:off x="647999" y="1548000"/>
            <a:ext cx="3780000" cy="2952000"/>
          </a:xfrm>
        </p:spPr>
        <p:txBody>
          <a:bodyPr/>
          <a:lstStyle>
            <a:lvl1pPr marL="288000" indent="-288000">
              <a:lnSpc>
                <a:spcPts val="2200"/>
              </a:lnSpc>
              <a:spcBef>
                <a:spcPts val="500"/>
              </a:spcBef>
              <a:buClr>
                <a:schemeClr val="tx1"/>
              </a:buClr>
              <a:buFont typeface="Lucida Grande"/>
              <a:buChar char="›"/>
              <a:defRPr lang="de-DE" sz="2200" b="0" i="0" smtClean="0">
                <a:solidFill>
                  <a:schemeClr val="tx1"/>
                </a:solidFill>
              </a:defRPr>
            </a:lvl1pPr>
            <a:lvl2pPr marL="576000" indent="-288000">
              <a:lnSpc>
                <a:spcPts val="2400"/>
              </a:lnSpc>
              <a:spcBef>
                <a:spcPts val="500"/>
              </a:spcBef>
              <a:buClr>
                <a:schemeClr val="tx1"/>
              </a:buClr>
              <a:buFont typeface="Lucida Grande"/>
              <a:buChar char="›"/>
              <a:defRPr sz="2200" b="0" i="0"/>
            </a:lvl2pPr>
            <a:lvl3pPr>
              <a:buFontTx/>
              <a:buNone/>
              <a:defRPr sz="2200"/>
            </a:lvl3pPr>
            <a:lvl4pPr marL="1371600" indent="0">
              <a:buFontTx/>
              <a:buNone/>
              <a:defRPr sz="2200"/>
            </a:lvl4pPr>
            <a:lvl5pPr marL="1828800" indent="0">
              <a:buFontTx/>
              <a:buNone/>
              <a:defRPr sz="2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4716000" y="1548000"/>
            <a:ext cx="3780000" cy="2952000"/>
          </a:xfrm>
        </p:spPr>
        <p:txBody>
          <a:bodyPr/>
          <a:lstStyle>
            <a:lvl1pPr marL="288000" indent="-288000">
              <a:lnSpc>
                <a:spcPts val="2200"/>
              </a:lnSpc>
              <a:spcBef>
                <a:spcPts val="500"/>
              </a:spcBef>
              <a:buClr>
                <a:schemeClr val="tx1"/>
              </a:buClr>
              <a:buFont typeface="Lucida Grande"/>
              <a:buChar char="›"/>
              <a:defRPr lang="de-DE" sz="2200" b="0" i="0" smtClean="0">
                <a:solidFill>
                  <a:schemeClr val="tx1"/>
                </a:solidFill>
              </a:defRPr>
            </a:lvl1pPr>
            <a:lvl2pPr marL="576000" indent="-288000">
              <a:lnSpc>
                <a:spcPts val="2400"/>
              </a:lnSpc>
              <a:spcBef>
                <a:spcPts val="500"/>
              </a:spcBef>
              <a:buClr>
                <a:schemeClr val="tx1"/>
              </a:buClr>
              <a:buFont typeface="Lucida Grande"/>
              <a:buChar char="›"/>
              <a:defRPr sz="2200" b="0" i="0"/>
            </a:lvl2pPr>
            <a:lvl3pPr>
              <a:buFontTx/>
              <a:buNone/>
              <a:defRPr sz="2200"/>
            </a:lvl3pPr>
            <a:lvl4pPr marL="1371600" indent="0">
              <a:buFontTx/>
              <a:buNone/>
              <a:defRPr sz="2200"/>
            </a:lvl4pPr>
            <a:lvl5pPr marL="1828800" indent="0">
              <a:buFontTx/>
              <a:buNone/>
              <a:defRPr sz="2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3CE1A890-988B-A64B-A225-1F8D2993B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05711" y="4446000"/>
            <a:ext cx="1688289" cy="360000"/>
          </a:xfrm>
        </p:spPr>
        <p:txBody>
          <a:bodyPr/>
          <a:lstStyle>
            <a:lvl1pPr>
              <a:defRPr>
                <a:solidFill>
                  <a:srgbClr val="00A3DB"/>
                </a:solidFill>
              </a:defRPr>
            </a:lvl1pPr>
          </a:lstStyle>
          <a:p>
            <a:r>
              <a:rPr lang="de-DE" dirty="0"/>
              <a:t>http://</a:t>
            </a:r>
            <a:r>
              <a:rPr lang="de-DE" dirty="0" err="1"/>
              <a:t>kinderbuero-uniwien.at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4971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ressionen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AC1B5345-82FF-9147-97EC-D993A1E920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9700" y="-21102"/>
            <a:ext cx="8864600" cy="127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2"/>
          </p:nvPr>
        </p:nvSpPr>
        <p:spPr>
          <a:xfrm>
            <a:off x="647999" y="1620000"/>
            <a:ext cx="4428000" cy="2880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4" name="Bildplatzhalter 12"/>
          <p:cNvSpPr>
            <a:spLocks noGrp="1"/>
          </p:cNvSpPr>
          <p:nvPr>
            <p:ph type="pic" sz="quarter" idx="13"/>
          </p:nvPr>
        </p:nvSpPr>
        <p:spPr>
          <a:xfrm>
            <a:off x="5166000" y="1620000"/>
            <a:ext cx="2124000" cy="1404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5" name="Bildplatzhalter 12"/>
          <p:cNvSpPr>
            <a:spLocks noGrp="1"/>
          </p:cNvSpPr>
          <p:nvPr>
            <p:ph type="pic" sz="quarter" idx="14"/>
          </p:nvPr>
        </p:nvSpPr>
        <p:spPr>
          <a:xfrm>
            <a:off x="5166000" y="3096000"/>
            <a:ext cx="2124000" cy="1404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8D152646-C646-C244-BA6D-4CEE0153D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05711" y="4446000"/>
            <a:ext cx="1688289" cy="360000"/>
          </a:xfrm>
        </p:spPr>
        <p:txBody>
          <a:bodyPr/>
          <a:lstStyle>
            <a:lvl1pPr>
              <a:defRPr>
                <a:solidFill>
                  <a:srgbClr val="00A3DB"/>
                </a:solidFill>
              </a:defRPr>
            </a:lvl1pPr>
          </a:lstStyle>
          <a:p>
            <a:r>
              <a:rPr lang="de-DE" dirty="0"/>
              <a:t>http://</a:t>
            </a:r>
            <a:r>
              <a:rPr lang="de-DE" dirty="0" err="1"/>
              <a:t>kinderbuero-uniwien.at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488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ressionen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D0A583D1-BBB5-974B-9A49-8CB63EF7A6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9700" y="-21102"/>
            <a:ext cx="8864600" cy="127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2"/>
          </p:nvPr>
        </p:nvSpPr>
        <p:spPr>
          <a:xfrm>
            <a:off x="2862000" y="1620000"/>
            <a:ext cx="4428000" cy="2880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4" name="Bildplatzhalter 12"/>
          <p:cNvSpPr>
            <a:spLocks noGrp="1"/>
          </p:cNvSpPr>
          <p:nvPr>
            <p:ph type="pic" sz="quarter" idx="13"/>
          </p:nvPr>
        </p:nvSpPr>
        <p:spPr>
          <a:xfrm>
            <a:off x="648000" y="1620000"/>
            <a:ext cx="2124000" cy="1404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5" name="Bildplatzhalter 12"/>
          <p:cNvSpPr>
            <a:spLocks noGrp="1"/>
          </p:cNvSpPr>
          <p:nvPr>
            <p:ph type="pic" sz="quarter" idx="14"/>
          </p:nvPr>
        </p:nvSpPr>
        <p:spPr>
          <a:xfrm>
            <a:off x="648000" y="3096000"/>
            <a:ext cx="2124000" cy="1404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479F9A6-2EA0-E141-8AC1-25A60F4FA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05711" y="4446000"/>
            <a:ext cx="1688289" cy="360000"/>
          </a:xfrm>
        </p:spPr>
        <p:txBody>
          <a:bodyPr/>
          <a:lstStyle>
            <a:lvl1pPr>
              <a:defRPr>
                <a:solidFill>
                  <a:srgbClr val="00A3DB"/>
                </a:solidFill>
              </a:defRPr>
            </a:lvl1pPr>
          </a:lstStyle>
          <a:p>
            <a:r>
              <a:rPr lang="de-DE" dirty="0"/>
              <a:t>http://</a:t>
            </a:r>
            <a:r>
              <a:rPr lang="de-DE" dirty="0" err="1"/>
              <a:t>kinderbuero-uniwien.at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1070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n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85FEC6E7-42ED-DF4A-8073-27F8FEBE63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9700" y="-21102"/>
            <a:ext cx="8864600" cy="127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tr-TR" sz="3800" b="1" i="0" u="none" strike="noStrike" baseline="0" smtClean="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2"/>
          </p:nvPr>
        </p:nvSpPr>
        <p:spPr>
          <a:xfrm>
            <a:off x="647999" y="1746049"/>
            <a:ext cx="7848000" cy="1440000"/>
          </a:xfrm>
        </p:spPr>
        <p:txBody>
          <a:bodyPr/>
          <a:lstStyle>
            <a:lvl1pPr marL="0" indent="0">
              <a:lnSpc>
                <a:spcPts val="3000"/>
              </a:lnSpc>
              <a:spcBef>
                <a:spcPts val="0"/>
              </a:spcBef>
              <a:buFontTx/>
              <a:buNone/>
              <a:defRPr lang="de-DE" sz="2600" b="0" i="1" smtClean="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2200"/>
            </a:lvl2pPr>
            <a:lvl3pPr>
              <a:buFontTx/>
              <a:buNone/>
              <a:defRPr sz="2200"/>
            </a:lvl3pPr>
            <a:lvl4pPr marL="1371600" indent="0">
              <a:buFontTx/>
              <a:buNone/>
              <a:defRPr sz="2200"/>
            </a:lvl4pPr>
            <a:lvl5pPr marL="1828800" indent="0">
              <a:buFontTx/>
              <a:buNone/>
              <a:defRPr sz="2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648000" y="3520800"/>
            <a:ext cx="7848000" cy="504000"/>
          </a:xfrm>
        </p:spPr>
        <p:txBody>
          <a:bodyPr/>
          <a:lstStyle>
            <a:lvl1pPr marL="0" indent="0">
              <a:lnSpc>
                <a:spcPts val="3000"/>
              </a:lnSpc>
              <a:spcBef>
                <a:spcPts val="0"/>
              </a:spcBef>
              <a:buFontTx/>
              <a:buNone/>
              <a:defRPr lang="de-DE" sz="2200" b="1" i="0" smtClean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200"/>
            </a:lvl2pPr>
            <a:lvl3pPr>
              <a:buFontTx/>
              <a:buNone/>
              <a:defRPr sz="2200"/>
            </a:lvl3pPr>
            <a:lvl4pPr marL="1371600" indent="0">
              <a:buFontTx/>
              <a:buNone/>
              <a:defRPr sz="2200"/>
            </a:lvl4pPr>
            <a:lvl5pPr marL="1828800" indent="0">
              <a:buFontTx/>
              <a:buNone/>
              <a:defRPr sz="2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4" name="Bild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8000" y="3420000"/>
            <a:ext cx="7721600" cy="50800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600" y="4068000"/>
            <a:ext cx="7721600" cy="50800"/>
          </a:xfrm>
          <a:prstGeom prst="rect">
            <a:avLst/>
          </a:prstGeom>
        </p:spPr>
      </p:pic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800F7413-78DD-9E48-903C-38FACD148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05711" y="4446000"/>
            <a:ext cx="1688289" cy="360000"/>
          </a:xfrm>
        </p:spPr>
        <p:txBody>
          <a:bodyPr/>
          <a:lstStyle>
            <a:lvl1pPr>
              <a:defRPr>
                <a:solidFill>
                  <a:srgbClr val="00A3DB"/>
                </a:solidFill>
              </a:defRPr>
            </a:lvl1pPr>
          </a:lstStyle>
          <a:p>
            <a:r>
              <a:rPr lang="de-DE" dirty="0"/>
              <a:t>http://</a:t>
            </a:r>
            <a:r>
              <a:rPr lang="de-DE" dirty="0" err="1"/>
              <a:t>kinderbuero-uniwien.at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9900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7128000" cy="61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AT" dirty="0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48000" y="1548000"/>
            <a:ext cx="7848000" cy="295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AT" dirty="0"/>
              <a:t>Mastertextformat bearbeiten</a:t>
            </a:r>
          </a:p>
          <a:p>
            <a:pPr lvl="1"/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7254000" y="4446000"/>
            <a:ext cx="144000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 b="1" i="0">
                <a:solidFill>
                  <a:schemeClr val="tx2"/>
                </a:solidFill>
              </a:defRPr>
            </a:lvl1pPr>
          </a:lstStyle>
          <a:p>
            <a:r>
              <a:rPr lang="de-DE"/>
              <a:t>http://kinderbuero-uniwien.at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4847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57" r:id="rId4"/>
    <p:sldLayoutId id="2147483659" r:id="rId5"/>
    <p:sldLayoutId id="2147483660" r:id="rId6"/>
    <p:sldLayoutId id="2147483652" r:id="rId7"/>
    <p:sldLayoutId id="2147483658" r:id="rId8"/>
    <p:sldLayoutId id="2147483661" r:id="rId9"/>
    <p:sldLayoutId id="2147483655" r:id="rId10"/>
    <p:sldLayoutId id="2147483662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457200" rtl="0" eaLnBrk="1" latinLnBrk="0" hangingPunct="1">
        <a:lnSpc>
          <a:spcPts val="2600"/>
        </a:lnSpc>
        <a:spcBef>
          <a:spcPts val="500"/>
        </a:spcBef>
        <a:buClr>
          <a:schemeClr val="tx2"/>
        </a:buClr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00" indent="-288000" algn="l" defTabSz="457200" rtl="0" eaLnBrk="1" latinLnBrk="0" hangingPunct="1">
        <a:lnSpc>
          <a:spcPts val="2400"/>
        </a:lnSpc>
        <a:spcBef>
          <a:spcPts val="500"/>
        </a:spcBef>
        <a:buClr>
          <a:schemeClr val="tx1"/>
        </a:buClr>
        <a:buSzPct val="100000"/>
        <a:buFont typeface="Lucida Grande"/>
        <a:buChar char="›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Clr>
          <a:schemeClr val="tx2"/>
        </a:buClr>
        <a:buFont typeface="Lucida Grande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demokratiewebstatt.at/thema/thema-globalisierung/weltweit-gemeinsam-entscheiden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demokratiewebstatt.at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ttac.at/" TargetMode="External"/><Relationship Id="rId3" Type="http://schemas.openxmlformats.org/officeDocument/2006/relationships/notesSlide" Target="../notesSlides/notesSlide7.xml"/><Relationship Id="rId7" Type="http://schemas.openxmlformats.org/officeDocument/2006/relationships/hyperlink" Target="https://greenpeace.at/" TargetMode="Externa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9.xml"/><Relationship Id="rId6" Type="http://schemas.openxmlformats.org/officeDocument/2006/relationships/hyperlink" Target="https://www.suedwind.at/" TargetMode="External"/><Relationship Id="rId11" Type="http://schemas.openxmlformats.org/officeDocument/2006/relationships/hyperlink" Target="http://www.demokratiewebstatt.at/" TargetMode="External"/><Relationship Id="rId5" Type="http://schemas.openxmlformats.org/officeDocument/2006/relationships/hyperlink" Target="https://www.fairtrade.at/" TargetMode="External"/><Relationship Id="rId10" Type="http://schemas.openxmlformats.org/officeDocument/2006/relationships/image" Target="../media/image5.jpeg"/><Relationship Id="rId4" Type="http://schemas.openxmlformats.org/officeDocument/2006/relationships/hyperlink" Target="https://www.demokratiewebstatt.at/thema/thema-globalisierung/was-bedeutet-globalisierung/globalisierung-gestalten" TargetMode="External"/><Relationship Id="rId9" Type="http://schemas.openxmlformats.org/officeDocument/2006/relationships/hyperlink" Target="http://weltsozialforum.org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mokratiewebstatt.at/thema/thema-globalisierung/weltweit-produzieren-handeln-und-transportieren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0.xml"/><Relationship Id="rId6" Type="http://schemas.openxmlformats.org/officeDocument/2006/relationships/hyperlink" Target="http://www.demokratiewebstatt.at/" TargetMode="External"/><Relationship Id="rId5" Type="http://schemas.openxmlformats.org/officeDocument/2006/relationships/image" Target="../media/image5.jpeg"/><Relationship Id="rId4" Type="http://schemas.openxmlformats.org/officeDocument/2006/relationships/hyperlink" Target="https://www.demokratiewebstatt.at/thema/thema-globalisierung/weltweit-produzieren-handeln-und-transportieren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hyperlink" Target="http://www.demokratiewebstatt.at/" TargetMode="Externa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1.xml"/><Relationship Id="rId6" Type="http://schemas.openxmlformats.org/officeDocument/2006/relationships/hyperlink" Target="https://www.demokratiewebstatt.at/thema/lebensbereiche/thema-ernaehrung/was-wir-essen" TargetMode="External"/><Relationship Id="rId5" Type="http://schemas.openxmlformats.org/officeDocument/2006/relationships/image" Target="../media/image5.jpeg"/><Relationship Id="rId4" Type="http://schemas.openxmlformats.org/officeDocument/2006/relationships/hyperlink" Target="https://www.demokratiewebstatt.at/thema/thema-globalisierung/weltweit-produzieren-handeln-und-transportieren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mokratiewebstatt.at/thema/thema-globalisierung/weltweit-produzieren-handeln-und-transportieren/weltweit-transportieren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demokratiewebstatt.at/" TargetMode="External"/><Relationship Id="rId5" Type="http://schemas.openxmlformats.org/officeDocument/2006/relationships/image" Target="../media/image5.jpeg"/><Relationship Id="rId4" Type="http://schemas.openxmlformats.org/officeDocument/2006/relationships/hyperlink" Target="https://www.demokratiewebstatt.at/thema/thema-globalisierung/weltweit-erforschen-und-erleben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mokratiewebstatt.at/thema/thema-globalisierung/weltweit-produzieren-handeln-und-transportieren/freihandel-und-protektionismu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demokratiewebstatt.at/" TargetMode="External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mokratiewebstatt.at/thema/thema-globalisierung/weltweit-produzieren-handeln-und-transportieren/unsichtbares-geld-wo-ist-mein-geld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demokratiewebstatt.at/" TargetMode="External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mokratiewebstatt.at/thema/thema-globalisierung/weltweit-produzieren-handeln-und-transportieren/unsichtbares-geld-wo-ist-mein-geld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demokratiewebstatt.at/" TargetMode="External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mokratiewebstatt.at/thema/thema-globalisierung/weltweit-produzieren-handeln-und-transportieren/unsichtbares-geld-wo-ist-mein-geld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demokratiewebstatt.at/" TargetMode="External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mokratiewebstatt.at/thema/thema-globalisierung/weltweit-erforschen-und-erleben" TargetMode="Externa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9.jpg"/><Relationship Id="rId5" Type="http://schemas.openxmlformats.org/officeDocument/2006/relationships/hyperlink" Target="https://www.demokratiewebstatt.at/thema/lebensbereiche/thema-wirtschaft/was-die-wirtschaft-alles-schafft" TargetMode="Externa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6.png"/><Relationship Id="rId4" Type="http://schemas.openxmlformats.org/officeDocument/2006/relationships/hyperlink" Target="http://www.demokratiewebstatt.at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mokratiewebstatt.at/thema/thema-globalisierung/weltweit-erforschen-und-erleben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demokratiewebstatt.at/" TargetMode="External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mokratiewebstatt.at/thema/thema-globalisierung/weltweit-erforschen-und-erleben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demokratiewebstatt.at/" TargetMode="External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10.jpg"/><Relationship Id="rId5" Type="http://schemas.openxmlformats.org/officeDocument/2006/relationships/hyperlink" Target="https://www.demokratiewebstatt.at/thema/lebensbereiche/thema-wirtschaft/wirtschaft-und-oekologie" TargetMode="External"/><Relationship Id="rId4" Type="http://schemas.openxmlformats.org/officeDocument/2006/relationships/hyperlink" Target="https://www.demokratiewebstatt.at/thema/thema-globalisierung/weltweit-gemeinsam-entscheiden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mokratiewebstatt.at/thema/thema-globalisierung/weltweit-gemeinsam-entscheiden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demokratiewebstatt.at/" TargetMode="External"/><Relationship Id="rId5" Type="http://schemas.openxmlformats.org/officeDocument/2006/relationships/image" Target="../media/image5.jpeg"/><Relationship Id="rId4" Type="http://schemas.openxmlformats.org/officeDocument/2006/relationships/hyperlink" Target="https://www.demokratiewebstatt.at/europa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mokratiewebstatt.at/thema/thema-globalisierung/weltweit-gemeinsam-entscheiden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demokratiewebstatt.at/" TargetMode="External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mokratiewebstatt.at/thema/thema-globalisierung/weltweit-gemeinsam-entscheiden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demokratiewebstatt.at/" TargetMode="External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4.xml"/><Relationship Id="rId4" Type="http://schemas.openxmlformats.org/officeDocument/2006/relationships/hyperlink" Target="http://www.demokratiewebstatt.at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.xml"/><Relationship Id="rId5" Type="http://schemas.openxmlformats.org/officeDocument/2006/relationships/hyperlink" Target="http://www.demokratiewebstatt.at/" TargetMode="Externa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7.jpg"/><Relationship Id="rId5" Type="http://schemas.openxmlformats.org/officeDocument/2006/relationships/hyperlink" Target="https://www.demokratiewebstatt.at/thema/thema-globalisierung/was-bedeutet-globalisierung" TargetMode="External"/><Relationship Id="rId4" Type="http://schemas.openxmlformats.org/officeDocument/2006/relationships/hyperlink" Target="https://www.demokratiewebstatt.at/thema/thema-globalisierung/was-bedeutet-globalisierung/globalisierung-gestalten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4.xml"/><Relationship Id="rId6" Type="http://schemas.openxmlformats.org/officeDocument/2006/relationships/hyperlink" Target="http://www.demokratiewebstatt.at/" TargetMode="External"/><Relationship Id="rId5" Type="http://schemas.openxmlformats.org/officeDocument/2006/relationships/hyperlink" Target="https://www.demokratiewebstatt.at/thema/lebensbereiche/thema-ernaehrung/was-wir-essen" TargetMode="Externa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hyperlink" Target="http://www.demokratiewebstatt.at/" TargetMode="Externa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5.xml"/><Relationship Id="rId6" Type="http://schemas.openxmlformats.org/officeDocument/2006/relationships/hyperlink" Target="https://www.demokratiewebstatt.at/thema/lebensbereiche/thema-ernaehrung/was-wir-essen" TargetMode="External"/><Relationship Id="rId5" Type="http://schemas.openxmlformats.org/officeDocument/2006/relationships/image" Target="../media/image5.jpeg"/><Relationship Id="rId4" Type="http://schemas.openxmlformats.org/officeDocument/2006/relationships/hyperlink" Target="https://www.demokratiewebstatt.at/thema/thema-globalisierung/was-bedeutet-globalisierun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hyperlink" Target="http://www.demokratiewebstatt.at/" TargetMode="Externa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6.xml"/><Relationship Id="rId6" Type="http://schemas.openxmlformats.org/officeDocument/2006/relationships/hyperlink" Target="https://www.demokratiewebstatt.at/thema/lebensbereiche/thema-ernaehrung/was-wir-essen" TargetMode="External"/><Relationship Id="rId5" Type="http://schemas.openxmlformats.org/officeDocument/2006/relationships/image" Target="../media/image5.jpeg"/><Relationship Id="rId4" Type="http://schemas.openxmlformats.org/officeDocument/2006/relationships/hyperlink" Target="https://www.demokratiewebstatt.at/thema/thema-globalisierung/was-bedeutet-globalisierun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hyperlink" Target="http://www.demokratiewebstatt.at/" TargetMode="Externa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7.xml"/><Relationship Id="rId6" Type="http://schemas.openxmlformats.org/officeDocument/2006/relationships/hyperlink" Target="https://www.demokratiewebstatt.at/thema/lebensbereiche/thema-ernaehrung/was-wir-essen" TargetMode="External"/><Relationship Id="rId5" Type="http://schemas.openxmlformats.org/officeDocument/2006/relationships/image" Target="../media/image5.jpeg"/><Relationship Id="rId4" Type="http://schemas.openxmlformats.org/officeDocument/2006/relationships/hyperlink" Target="https://www.demokratiewebstatt.at/thema/thema-globalisierung/was-bedeutet-globalisierung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emokratiewebstatt.at/" TargetMode="External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8.xml"/><Relationship Id="rId6" Type="http://schemas.openxmlformats.org/officeDocument/2006/relationships/hyperlink" Target="https://www.demokratiewebstatt.at/thema/thema-entwicklungszusammenarbeit" TargetMode="External"/><Relationship Id="rId5" Type="http://schemas.openxmlformats.org/officeDocument/2006/relationships/hyperlink" Target="https://www.demokratiewebstatt.at/thema/thema-sustainable-development-goals" TargetMode="External"/><Relationship Id="rId4" Type="http://schemas.openxmlformats.org/officeDocument/2006/relationships/hyperlink" Target="https://www.demokratiewebstatt.at/thema/thema-globalisierung/was-bedeutet-globalisierung/globalisierung-gestalte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57759" y="1019572"/>
            <a:ext cx="6618240" cy="540000"/>
          </a:xfrm>
        </p:spPr>
        <p:txBody>
          <a:bodyPr/>
          <a:lstStyle/>
          <a:p>
            <a:pPr algn="ctr"/>
            <a:r>
              <a:rPr lang="de-DE" sz="3200" dirty="0" smtClean="0">
                <a:solidFill>
                  <a:srgbClr val="2190AB"/>
                </a:solidFill>
                <a:cs typeface="Arial" panose="020B0604020202020204" pitchFamily="34" charset="0"/>
                <a:hlinkClick r:id="rId2"/>
              </a:rPr>
              <a:t>Globalisierung</a:t>
            </a:r>
            <a:endParaRPr lang="de-DE" sz="2800" dirty="0">
              <a:solidFill>
                <a:srgbClr val="2190AB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506" y="3602514"/>
            <a:ext cx="2137108" cy="1264518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648000" y="855447"/>
            <a:ext cx="7128000" cy="61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ts val="4300"/>
              </a:lnSpc>
              <a:spcBef>
                <a:spcPct val="0"/>
              </a:spcBef>
              <a:buNone/>
              <a:defRPr lang="de-DE" sz="4800" b="1" i="0" u="none" strike="noStrike" kern="1200" baseline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er</a:t>
            </a:r>
          </a:p>
        </p:txBody>
      </p:sp>
      <p:sp>
        <p:nvSpPr>
          <p:cNvPr id="7" name="Untertitel 2"/>
          <p:cNvSpPr txBox="1">
            <a:spLocks/>
          </p:cNvSpPr>
          <p:nvPr/>
        </p:nvSpPr>
        <p:spPr>
          <a:xfrm>
            <a:off x="1071786" y="1809447"/>
            <a:ext cx="6790186" cy="54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ts val="2600"/>
              </a:lnSpc>
              <a:spcBef>
                <a:spcPts val="0"/>
              </a:spcBef>
              <a:buClr>
                <a:schemeClr val="tx2"/>
              </a:buClr>
              <a:buFont typeface="Arial"/>
              <a:buNone/>
              <a:defRPr lang="de-DE" sz="2400" b="1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lnSpc>
                <a:spcPts val="240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Lucida Grande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Lucida Grande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AT" sz="2000" dirty="0" smtClean="0">
                <a:solidFill>
                  <a:srgbClr val="2190AB"/>
                </a:solidFill>
              </a:rPr>
              <a:t>Wie wirkt sich die weltweite Vernetzung auf unseren Alltag aus?</a:t>
            </a:r>
            <a:endParaRPr lang="de-DE" sz="1400" dirty="0">
              <a:solidFill>
                <a:srgbClr val="2190AB"/>
              </a:solidFill>
              <a:cs typeface="Arial" panose="020B0604020202020204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286000" y="2710379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sz="1600" dirty="0"/>
              <a:t>Materialien zur Politischen Bildung von Kindern und Jugendlichen</a:t>
            </a:r>
            <a:endParaRPr lang="de-AT" sz="1600" dirty="0"/>
          </a:p>
        </p:txBody>
      </p:sp>
      <p:sp>
        <p:nvSpPr>
          <p:cNvPr id="9" name="Rechteck 8"/>
          <p:cNvSpPr/>
          <p:nvPr/>
        </p:nvSpPr>
        <p:spPr>
          <a:xfrm>
            <a:off x="3035334" y="3971961"/>
            <a:ext cx="2863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00A3DB"/>
                </a:solidFill>
                <a:hlinkClick r:id="rId4"/>
              </a:rPr>
              <a:t>www.demokratiewebstatt.at</a:t>
            </a:r>
            <a:endParaRPr lang="de-DE" dirty="0">
              <a:solidFill>
                <a:srgbClr val="00A3D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04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20000" y="576000"/>
            <a:ext cx="7128000" cy="612000"/>
          </a:xfrm>
        </p:spPr>
        <p:txBody>
          <a:bodyPr/>
          <a:lstStyle/>
          <a:p>
            <a:r>
              <a:rPr lang="de-DE" sz="2000" dirty="0" smtClean="0">
                <a:solidFill>
                  <a:srgbClr val="2190AB"/>
                </a:solidFill>
                <a:hlinkClick r:id="rId4"/>
              </a:rPr>
              <a:t>Globalisierungskritik: Organisationen und Vereine</a:t>
            </a:r>
            <a:endParaRPr lang="de-DE" sz="1100" dirty="0">
              <a:solidFill>
                <a:srgbClr val="2190AB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700389" y="1011581"/>
            <a:ext cx="7920000" cy="3240000"/>
          </a:xfrm>
        </p:spPr>
        <p:txBody>
          <a:bodyPr/>
          <a:lstStyle/>
          <a:p>
            <a:pPr marL="0" indent="0">
              <a:buNone/>
            </a:pPr>
            <a:r>
              <a:rPr lang="de-AT" sz="1500" dirty="0" smtClean="0"/>
              <a:t>Viele </a:t>
            </a:r>
            <a:r>
              <a:rPr lang="de-AT" sz="1500" dirty="0"/>
              <a:t>Menschen weltweit möchten etwas gegen die negativen Entwicklungen der Globalisierung unternehmen. </a:t>
            </a:r>
            <a:r>
              <a:rPr lang="de-AT" sz="1500" dirty="0" smtClean="0"/>
              <a:t>Sie üben v.a. Kritik an wirtschaftlichen </a:t>
            </a:r>
            <a:r>
              <a:rPr lang="de-AT" sz="1500" dirty="0"/>
              <a:t>Ungerechtigkeiten und </a:t>
            </a:r>
            <a:r>
              <a:rPr lang="de-AT" sz="1500" dirty="0" smtClean="0"/>
              <a:t>Umweltschäden, die durch </a:t>
            </a:r>
            <a:r>
              <a:rPr lang="de-AT" sz="1500" dirty="0"/>
              <a:t>die Globalisierung </a:t>
            </a:r>
            <a:r>
              <a:rPr lang="de-AT" sz="1500" dirty="0" smtClean="0"/>
              <a:t>entstehen.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sz="1500" dirty="0" smtClean="0"/>
              <a:t>Beispiele</a:t>
            </a:r>
            <a:r>
              <a:rPr lang="de-AT" sz="1500" dirty="0"/>
              <a:t> </a:t>
            </a:r>
            <a:r>
              <a:rPr lang="de-AT" sz="1500" dirty="0" smtClean="0"/>
              <a:t>für globalisierungskritische Organisationen in Österreich:</a:t>
            </a:r>
            <a:endParaRPr lang="de-AT" sz="15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de-AT" sz="1500" dirty="0" smtClean="0">
                <a:hlinkClick r:id="rId5"/>
              </a:rPr>
              <a:t>FAIRTRADE </a:t>
            </a:r>
            <a:endParaRPr lang="de-AT" sz="15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de-AT" sz="1500" dirty="0" smtClean="0">
                <a:hlinkClick r:id="rId6"/>
              </a:rPr>
              <a:t>Südwind </a:t>
            </a:r>
            <a:endParaRPr lang="de-AT" sz="15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de-AT" sz="1500" dirty="0" smtClean="0">
                <a:hlinkClick r:id="rId7"/>
              </a:rPr>
              <a:t>Greenpeace </a:t>
            </a:r>
            <a:endParaRPr lang="de-AT" sz="15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de-AT" sz="1500" dirty="0" smtClean="0">
                <a:hlinkClick r:id="rId8"/>
              </a:rPr>
              <a:t>Attac</a:t>
            </a:r>
            <a:endParaRPr lang="de-AT" sz="15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de-AT" sz="1500" dirty="0" smtClean="0">
                <a:hlinkClick r:id="rId9"/>
              </a:rPr>
              <a:t>Weltsozialforum</a:t>
            </a:r>
            <a:endParaRPr lang="de-AT" sz="15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698" y="3971846"/>
            <a:ext cx="1512916" cy="895186"/>
          </a:xfrm>
          <a:prstGeom prst="rect">
            <a:avLst/>
          </a:prstGeom>
        </p:spPr>
      </p:pic>
      <p:sp>
        <p:nvSpPr>
          <p:cNvPr id="6" name="Inhaltsplatzhalter 3"/>
          <p:cNvSpPr txBox="1">
            <a:spLocks/>
          </p:cNvSpPr>
          <p:nvPr/>
        </p:nvSpPr>
        <p:spPr>
          <a:xfrm>
            <a:off x="541505" y="3265434"/>
            <a:ext cx="7795609" cy="11842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8000" indent="-288000" algn="l" defTabSz="457200" rtl="0" eaLnBrk="1" latinLnBrk="0" hangingPunct="1">
              <a:lnSpc>
                <a:spcPts val="2600"/>
              </a:lnSpc>
              <a:spcBef>
                <a:spcPts val="500"/>
              </a:spcBef>
              <a:buClr>
                <a:schemeClr val="tx2"/>
              </a:buClr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457200" rtl="0" eaLnBrk="1" latinLnBrk="0" hangingPunct="1">
              <a:lnSpc>
                <a:spcPts val="240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Lucida Grande"/>
              <a:buChar char="›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Lucida Grande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 sz="1600" dirty="0"/>
          </a:p>
        </p:txBody>
      </p:sp>
      <p:sp>
        <p:nvSpPr>
          <p:cNvPr id="7" name="Rechteck 6"/>
          <p:cNvSpPr/>
          <p:nvPr/>
        </p:nvSpPr>
        <p:spPr>
          <a:xfrm>
            <a:off x="3225544" y="4420794"/>
            <a:ext cx="19729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  <a:hlinkClick r:id="rId11"/>
              </a:rPr>
              <a:t>www.demokratiewebstatt.at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383032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698" y="3971846"/>
            <a:ext cx="1512916" cy="895186"/>
          </a:xfrm>
          <a:prstGeom prst="rect">
            <a:avLst/>
          </a:prstGeom>
        </p:spPr>
      </p:pic>
      <p:sp>
        <p:nvSpPr>
          <p:cNvPr id="6" name="Untertitel 2"/>
          <p:cNvSpPr txBox="1">
            <a:spLocks/>
          </p:cNvSpPr>
          <p:nvPr/>
        </p:nvSpPr>
        <p:spPr>
          <a:xfrm>
            <a:off x="1043813" y="956161"/>
            <a:ext cx="6618240" cy="5620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8000" indent="-288000" algn="l" defTabSz="457200" rtl="0" eaLnBrk="1" latinLnBrk="0" hangingPunct="1">
              <a:lnSpc>
                <a:spcPts val="2600"/>
              </a:lnSpc>
              <a:spcBef>
                <a:spcPts val="500"/>
              </a:spcBef>
              <a:buClr>
                <a:schemeClr val="tx2"/>
              </a:buClr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457200" rtl="0" eaLnBrk="1" latinLnBrk="0" hangingPunct="1">
              <a:lnSpc>
                <a:spcPts val="240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Lucida Grande"/>
              <a:buChar char="›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Lucida Grande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AT" sz="2800" b="1" dirty="0">
                <a:solidFill>
                  <a:srgbClr val="2190AB"/>
                </a:solidFill>
              </a:rPr>
              <a:t>  </a:t>
            </a:r>
            <a:endParaRPr lang="de-DE" sz="2600" b="1" dirty="0">
              <a:solidFill>
                <a:srgbClr val="2190AB"/>
              </a:solidFill>
              <a:latin typeface="+mj-lt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920355" y="3398304"/>
            <a:ext cx="22152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dirty="0"/>
              <a:t>©</a:t>
            </a:r>
            <a:r>
              <a:rPr lang="de-AT" sz="1050" dirty="0"/>
              <a:t> istock.com / </a:t>
            </a:r>
            <a:r>
              <a:rPr lang="de-AT" sz="1050" dirty="0" err="1"/>
              <a:t>AvigatorPhotographer</a:t>
            </a:r>
            <a:endParaRPr lang="de-AT" sz="1050" dirty="0"/>
          </a:p>
        </p:txBody>
      </p:sp>
      <p:sp>
        <p:nvSpPr>
          <p:cNvPr id="3" name="Textfeld 2"/>
          <p:cNvSpPr txBox="1"/>
          <p:nvPr/>
        </p:nvSpPr>
        <p:spPr>
          <a:xfrm>
            <a:off x="2880000" y="4320000"/>
            <a:ext cx="28253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200" dirty="0">
                <a:solidFill>
                  <a:srgbClr val="2190AB"/>
                </a:solidFill>
                <a:hlinkClick r:id="rId3"/>
              </a:rPr>
              <a:t>Zum Kapitel auf der </a:t>
            </a:r>
            <a:r>
              <a:rPr lang="de-AT" sz="1200" dirty="0" err="1">
                <a:solidFill>
                  <a:srgbClr val="2190AB"/>
                </a:solidFill>
                <a:hlinkClick r:id="rId3"/>
              </a:rPr>
              <a:t>DemokratieWEBstatt</a:t>
            </a:r>
            <a:endParaRPr lang="de-AT" sz="1200" dirty="0">
              <a:solidFill>
                <a:srgbClr val="2190AB"/>
              </a:solidFill>
            </a:endParaRPr>
          </a:p>
        </p:txBody>
      </p:sp>
      <p:sp>
        <p:nvSpPr>
          <p:cNvPr id="7" name="Untertitel 2"/>
          <p:cNvSpPr txBox="1">
            <a:spLocks/>
          </p:cNvSpPr>
          <p:nvPr/>
        </p:nvSpPr>
        <p:spPr>
          <a:xfrm>
            <a:off x="1745153" y="720000"/>
            <a:ext cx="4565694" cy="9798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8000" indent="-288000" algn="l" defTabSz="457200" rtl="0" eaLnBrk="1" latinLnBrk="0" hangingPunct="1">
              <a:lnSpc>
                <a:spcPts val="2600"/>
              </a:lnSpc>
              <a:spcBef>
                <a:spcPts val="500"/>
              </a:spcBef>
              <a:buClr>
                <a:schemeClr val="tx2"/>
              </a:buClr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457200" rtl="0" eaLnBrk="1" latinLnBrk="0" hangingPunct="1">
              <a:lnSpc>
                <a:spcPts val="240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Lucida Grande"/>
              <a:buChar char="›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Lucida Grande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b="1" dirty="0" smtClean="0">
                <a:solidFill>
                  <a:srgbClr val="2190AB"/>
                </a:solidFill>
              </a:rPr>
              <a:t>Weltweit produzieren, handeln und transportieren</a:t>
            </a:r>
            <a:endParaRPr lang="de-DE" b="1" dirty="0">
              <a:solidFill>
                <a:srgbClr val="2190AB"/>
              </a:solidFill>
              <a:latin typeface="+mj-lt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0" y="1655986"/>
            <a:ext cx="2296001" cy="129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8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20000" y="576000"/>
            <a:ext cx="7128000" cy="612000"/>
          </a:xfrm>
        </p:spPr>
        <p:txBody>
          <a:bodyPr/>
          <a:lstStyle/>
          <a:p>
            <a:r>
              <a:rPr lang="de-DE" sz="2000" dirty="0" smtClean="0">
                <a:solidFill>
                  <a:srgbClr val="2190AB"/>
                </a:solidFill>
              </a:rPr>
              <a:t>Wirtschaftswachstum: Massenproduktion und Auslagerung</a:t>
            </a:r>
            <a:endParaRPr lang="de-DE" sz="1100" dirty="0">
              <a:solidFill>
                <a:srgbClr val="2190AB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648000" y="995490"/>
            <a:ext cx="7920000" cy="3240000"/>
          </a:xfrm>
        </p:spPr>
        <p:txBody>
          <a:bodyPr/>
          <a:lstStyle/>
          <a:p>
            <a:r>
              <a:rPr lang="de-AT" sz="1600" dirty="0" smtClean="0"/>
              <a:t>Ab </a:t>
            </a:r>
            <a:r>
              <a:rPr lang="de-AT" sz="1600" dirty="0"/>
              <a:t>den 1960er </a:t>
            </a:r>
            <a:r>
              <a:rPr lang="de-AT" sz="1600" dirty="0" smtClean="0"/>
              <a:t>Jahren setzte ein immer </a:t>
            </a:r>
            <a:r>
              <a:rPr lang="de-AT" sz="1600" dirty="0"/>
              <a:t>schneller werdendes Wachstum der Wirtschaft ein</a:t>
            </a:r>
            <a:r>
              <a:rPr lang="de-AT" sz="1600" dirty="0" smtClean="0"/>
              <a:t>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AT" sz="1500" dirty="0" smtClean="0"/>
              <a:t>Weltweit </a:t>
            </a:r>
            <a:r>
              <a:rPr lang="de-AT" sz="1500" dirty="0"/>
              <a:t>wurde auf </a:t>
            </a:r>
            <a:r>
              <a:rPr lang="de-AT" sz="1500" b="1" dirty="0"/>
              <a:t>Massenproduktion</a:t>
            </a:r>
            <a:r>
              <a:rPr lang="de-AT" sz="1500" dirty="0"/>
              <a:t> am Fließband </a:t>
            </a:r>
            <a:r>
              <a:rPr lang="de-AT" sz="1500" dirty="0" smtClean="0"/>
              <a:t>umgestellt.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AT" sz="1500" dirty="0"/>
              <a:t>In der Produktion werden häufig verschiedene Arbeitsschritte in mehrere verschiedene Firmen und in verschiedene Länder </a:t>
            </a:r>
            <a:r>
              <a:rPr lang="de-AT" sz="1500" b="1" dirty="0" smtClean="0"/>
              <a:t>ausgelagert</a:t>
            </a:r>
            <a:r>
              <a:rPr lang="de-AT" sz="1500" dirty="0" smtClean="0"/>
              <a:t>.</a:t>
            </a:r>
            <a:endParaRPr lang="de-AT" sz="1500" dirty="0" smtClean="0">
              <a:solidFill>
                <a:srgbClr val="000000"/>
              </a:solidFill>
            </a:endParaRPr>
          </a:p>
          <a:p>
            <a:r>
              <a:rPr lang="de-AT" sz="1500" dirty="0"/>
              <a:t>Die globale (wirtschaftliche) Zusammenarbeit bringt viele Vorteile mit sich. Sie belastet aber auch die Umwelt und schafft gegenseitige wirtschaftliche und soziale Abhängigkeiten der Länder</a:t>
            </a:r>
            <a:r>
              <a:rPr lang="de-AT" sz="1500" dirty="0" smtClean="0"/>
              <a:t>. </a:t>
            </a:r>
          </a:p>
          <a:p>
            <a:r>
              <a:rPr lang="de-AT" sz="1500" b="1" dirty="0"/>
              <a:t>Arbeitsmigration</a:t>
            </a:r>
            <a:r>
              <a:rPr lang="de-AT" sz="1500" dirty="0"/>
              <a:t>: Schnell wachsende Wirtschaftsstandorte locken Menschen an, die in ihrem Land kaum Arbeit finden. Sie wandern aus und versuchen dort Arbeit zu </a:t>
            </a:r>
            <a:r>
              <a:rPr lang="de-AT" sz="1500" dirty="0" smtClean="0"/>
              <a:t>finden.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AT" sz="1400" i="1" dirty="0" smtClean="0">
                <a:solidFill>
                  <a:srgbClr val="2190AB"/>
                </a:solidFill>
                <a:hlinkClick r:id="rId4"/>
              </a:rPr>
              <a:t>Mehr zu Vorteilen und Schattenseiten der Massenproduktion und Auslagerung</a:t>
            </a:r>
            <a:endParaRPr lang="de-AT" sz="1400" i="1" dirty="0" smtClean="0">
              <a:solidFill>
                <a:srgbClr val="2190AB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698" y="3971846"/>
            <a:ext cx="1512916" cy="895186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3225544" y="4511867"/>
            <a:ext cx="19729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  <a:hlinkClick r:id="rId6"/>
              </a:rPr>
              <a:t>www.demokratiewebstatt.at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67822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20000" y="576000"/>
            <a:ext cx="7128000" cy="612000"/>
          </a:xfrm>
        </p:spPr>
        <p:txBody>
          <a:bodyPr/>
          <a:lstStyle/>
          <a:p>
            <a:r>
              <a:rPr lang="de-DE" sz="2000" dirty="0" smtClean="0">
                <a:solidFill>
                  <a:srgbClr val="2190AB"/>
                </a:solidFill>
                <a:hlinkClick r:id="rId4"/>
              </a:rPr>
              <a:t>Weltweit </a:t>
            </a:r>
            <a:r>
              <a:rPr lang="de-DE" sz="2000" dirty="0">
                <a:solidFill>
                  <a:srgbClr val="2190AB"/>
                </a:solidFill>
                <a:hlinkClick r:id="rId4"/>
              </a:rPr>
              <a:t>handeln</a:t>
            </a:r>
            <a:endParaRPr lang="de-DE" sz="2000" dirty="0">
              <a:solidFill>
                <a:srgbClr val="2190AB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648000" y="988030"/>
            <a:ext cx="7920000" cy="3240000"/>
          </a:xfrm>
        </p:spPr>
        <p:txBody>
          <a:bodyPr/>
          <a:lstStyle/>
          <a:p>
            <a:pPr lvl="0">
              <a:buClr>
                <a:srgbClr val="2190AB"/>
              </a:buClr>
            </a:pPr>
            <a:r>
              <a:rPr lang="de-AT" sz="1600" dirty="0"/>
              <a:t>„</a:t>
            </a:r>
            <a:r>
              <a:rPr lang="de-AT" sz="1600" b="1" dirty="0"/>
              <a:t>Global </a:t>
            </a:r>
            <a:r>
              <a:rPr lang="de-AT" sz="1600" b="1" dirty="0" smtClean="0"/>
              <a:t>Player</a:t>
            </a:r>
            <a:r>
              <a:rPr lang="de-AT" sz="1600" dirty="0" smtClean="0"/>
              <a:t>“: Unternehmen </a:t>
            </a:r>
            <a:r>
              <a:rPr lang="de-AT" sz="1600" dirty="0"/>
              <a:t>und Konzerne, die auf der ganzen Welt tätig sind und produzieren, Handel treiben und </a:t>
            </a:r>
            <a:r>
              <a:rPr lang="de-AT" sz="1600" dirty="0" smtClean="0"/>
              <a:t>Waren </a:t>
            </a:r>
            <a:r>
              <a:rPr lang="de-AT" sz="1600" dirty="0"/>
              <a:t>kaufen oder verkaufen, </a:t>
            </a:r>
            <a:r>
              <a:rPr lang="de-AT" sz="1600" dirty="0" smtClean="0"/>
              <a:t>z.B. große </a:t>
            </a:r>
            <a:r>
              <a:rPr lang="de-AT" sz="1600" dirty="0"/>
              <a:t>IT-Unternehmen und Autohersteller</a:t>
            </a:r>
            <a:r>
              <a:rPr lang="de-AT" sz="1600" dirty="0" smtClean="0"/>
              <a:t>.</a:t>
            </a:r>
          </a:p>
          <a:p>
            <a:r>
              <a:rPr lang="de-AT" sz="1600" b="1" dirty="0" smtClean="0"/>
              <a:t>Monopol</a:t>
            </a:r>
            <a:r>
              <a:rPr lang="de-AT" sz="1600" dirty="0" smtClean="0"/>
              <a:t>: Wenn nur ein Unternehmen oder eine Unternehmensgruppe ein bestimmtes Produkt anbietet (</a:t>
            </a:r>
            <a:r>
              <a:rPr lang="de-AT" sz="1600" dirty="0" err="1"/>
              <a:t>griech</a:t>
            </a:r>
            <a:r>
              <a:rPr lang="de-AT" sz="1600" dirty="0"/>
              <a:t>. „</a:t>
            </a:r>
            <a:r>
              <a:rPr lang="de-AT" sz="1600" dirty="0" err="1"/>
              <a:t>monos</a:t>
            </a:r>
            <a:r>
              <a:rPr lang="de-AT" sz="1600" dirty="0"/>
              <a:t>“ = „allein“; „</a:t>
            </a:r>
            <a:r>
              <a:rPr lang="de-AT" sz="1600" dirty="0" err="1"/>
              <a:t>polein</a:t>
            </a:r>
            <a:r>
              <a:rPr lang="de-AT" sz="1600" dirty="0"/>
              <a:t>“ = „verkaufen</a:t>
            </a:r>
            <a:r>
              <a:rPr lang="de-AT" sz="1600" dirty="0" smtClean="0"/>
              <a:t>“), z.B. Erdöl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AT" sz="1500" dirty="0" smtClean="0"/>
              <a:t>Diese </a:t>
            </a:r>
            <a:r>
              <a:rPr lang="de-AT" sz="1500" dirty="0"/>
              <a:t>kann dann festlegen, wie viel von dieser Ware überhaupt verkauft wird und zu welchem Preis. </a:t>
            </a:r>
            <a:endParaRPr lang="de-AT" sz="15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de-AT" sz="1500" dirty="0" smtClean="0"/>
              <a:t>Durch </a:t>
            </a:r>
            <a:r>
              <a:rPr lang="de-AT" sz="1500" dirty="0"/>
              <a:t>diese Macht können Konzerne weltweite Krisen und sogar Kriege</a:t>
            </a:r>
            <a:r>
              <a:rPr lang="de-AT" sz="1600" dirty="0"/>
              <a:t> </a:t>
            </a:r>
            <a:r>
              <a:rPr lang="de-AT" sz="1600" dirty="0" smtClean="0"/>
              <a:t>auslösen.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AT" sz="1400" i="1" dirty="0">
                <a:solidFill>
                  <a:srgbClr val="2190AB"/>
                </a:solidFill>
                <a:hlinkClick r:id="rId4"/>
              </a:rPr>
              <a:t>Mehr zu Vorteilen und Schattenseiten </a:t>
            </a:r>
            <a:r>
              <a:rPr lang="de-AT" sz="1400" i="1" dirty="0" smtClean="0">
                <a:solidFill>
                  <a:srgbClr val="2190AB"/>
                </a:solidFill>
                <a:hlinkClick r:id="rId4"/>
              </a:rPr>
              <a:t>des weltweiten Handels</a:t>
            </a:r>
            <a:endParaRPr lang="de-AT" sz="1400" i="1" dirty="0">
              <a:solidFill>
                <a:srgbClr val="2190AB"/>
              </a:solidFill>
            </a:endParaRPr>
          </a:p>
          <a:p>
            <a:pPr marL="457200" lvl="1" indent="0">
              <a:buClr>
                <a:srgbClr val="2190AB"/>
              </a:buClr>
              <a:buNone/>
            </a:pPr>
            <a:endParaRPr lang="de-AT" sz="16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698" y="3971846"/>
            <a:ext cx="1512916" cy="895186"/>
          </a:xfrm>
          <a:prstGeom prst="rect">
            <a:avLst/>
          </a:prstGeom>
        </p:spPr>
      </p:pic>
      <p:sp>
        <p:nvSpPr>
          <p:cNvPr id="2" name="Rechteck 1">
            <a:hlinkClick r:id="rId6"/>
          </p:cNvPr>
          <p:cNvSpPr/>
          <p:nvPr/>
        </p:nvSpPr>
        <p:spPr>
          <a:xfrm>
            <a:off x="3225544" y="4420794"/>
            <a:ext cx="19729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rgbClr val="2190AB"/>
                </a:solidFill>
                <a:latin typeface="+mj-lt"/>
                <a:ea typeface="+mj-ea"/>
                <a:cs typeface="+mj-cs"/>
                <a:hlinkClick r:id="rId7"/>
              </a:rPr>
              <a:t>www.demokratiewebstatt.at</a:t>
            </a:r>
            <a:endParaRPr lang="de-DE" sz="1200" dirty="0">
              <a:solidFill>
                <a:srgbClr val="2190AB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041141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20000" y="576000"/>
            <a:ext cx="7128000" cy="612000"/>
          </a:xfrm>
        </p:spPr>
        <p:txBody>
          <a:bodyPr/>
          <a:lstStyle/>
          <a:p>
            <a:r>
              <a:rPr lang="de-DE" sz="2000" dirty="0" smtClean="0">
                <a:solidFill>
                  <a:srgbClr val="2190AB"/>
                </a:solidFill>
                <a:hlinkClick r:id="rId3"/>
              </a:rPr>
              <a:t>Weltweit transportieren: Mobilität und blinde Passagiere</a:t>
            </a:r>
            <a:endParaRPr lang="de-DE" sz="2000" dirty="0">
              <a:solidFill>
                <a:srgbClr val="2190AB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720000" y="1080000"/>
            <a:ext cx="7920000" cy="3240000"/>
          </a:xfrm>
        </p:spPr>
        <p:txBody>
          <a:bodyPr/>
          <a:lstStyle/>
          <a:p>
            <a:r>
              <a:rPr lang="de-AT" sz="1600" dirty="0" smtClean="0"/>
              <a:t>Für </a:t>
            </a:r>
            <a:r>
              <a:rPr lang="de-AT" sz="1600" dirty="0"/>
              <a:t>den besseren und schnelleren Transport der Waren wurde auch das Verkehrsnetz immer mehr </a:t>
            </a:r>
            <a:r>
              <a:rPr lang="de-AT" sz="1600" dirty="0" smtClean="0"/>
              <a:t>erweitert (Ausbau von Autobahnen, Bahnstrecken </a:t>
            </a:r>
            <a:r>
              <a:rPr lang="de-AT" sz="1600" dirty="0"/>
              <a:t>für Güterzüge, </a:t>
            </a:r>
            <a:r>
              <a:rPr lang="de-AT" sz="1600" dirty="0" smtClean="0"/>
              <a:t>Flug- </a:t>
            </a:r>
            <a:r>
              <a:rPr lang="de-AT" sz="1600" dirty="0"/>
              <a:t>und </a:t>
            </a:r>
            <a:r>
              <a:rPr lang="de-AT" sz="1600" dirty="0" smtClean="0"/>
              <a:t>Schiffswegen).</a:t>
            </a:r>
          </a:p>
          <a:p>
            <a:r>
              <a:rPr lang="de-AT" sz="1600" dirty="0" smtClean="0"/>
              <a:t>Vor allem der </a:t>
            </a:r>
            <a:r>
              <a:rPr lang="de-AT" sz="1600" b="1" dirty="0" smtClean="0"/>
              <a:t>Container</a:t>
            </a:r>
            <a:r>
              <a:rPr lang="de-AT" sz="1600" dirty="0" smtClean="0"/>
              <a:t> </a:t>
            </a:r>
            <a:r>
              <a:rPr lang="de-AT" sz="1600" dirty="0"/>
              <a:t>revolutionierte den Transport</a:t>
            </a:r>
            <a:r>
              <a:rPr lang="de-AT" sz="1600" dirty="0" smtClean="0"/>
              <a:t>. </a:t>
            </a:r>
          </a:p>
          <a:p>
            <a:r>
              <a:rPr lang="de-AT" sz="1600" dirty="0" smtClean="0"/>
              <a:t>Durch die Globalisierung hat sich die Mobilität </a:t>
            </a:r>
            <a:r>
              <a:rPr lang="de-AT" sz="1600" dirty="0"/>
              <a:t>von Gütern und Personen </a:t>
            </a:r>
            <a:r>
              <a:rPr lang="de-AT" sz="1600" dirty="0" smtClean="0"/>
              <a:t>stark verbessert.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AT" sz="1400" i="1" dirty="0" smtClean="0">
                <a:solidFill>
                  <a:srgbClr val="2190AB"/>
                </a:solidFill>
                <a:hlinkClick r:id="rId4"/>
              </a:rPr>
              <a:t>(s. auch Kap. „Weltweit erforschen und (er)leben“).</a:t>
            </a:r>
            <a:endParaRPr lang="de-AT" sz="1400" i="1" dirty="0" smtClean="0">
              <a:solidFill>
                <a:srgbClr val="2190AB"/>
              </a:solidFill>
            </a:endParaRPr>
          </a:p>
          <a:p>
            <a:r>
              <a:rPr lang="de-AT" sz="1600" dirty="0" smtClean="0"/>
              <a:t>Es werden dabei aber ungewollt auch Pflanzen </a:t>
            </a:r>
            <a:r>
              <a:rPr lang="de-AT" sz="1600" dirty="0"/>
              <a:t>und Tiere </a:t>
            </a:r>
            <a:r>
              <a:rPr lang="de-AT" sz="1600" dirty="0" smtClean="0"/>
              <a:t>als „</a:t>
            </a:r>
            <a:r>
              <a:rPr lang="de-AT" sz="1600" b="1" dirty="0" smtClean="0"/>
              <a:t>blinde Passagiere</a:t>
            </a:r>
            <a:r>
              <a:rPr lang="de-AT" sz="1600" dirty="0" smtClean="0"/>
              <a:t>“ verschleppt. Oft </a:t>
            </a:r>
            <a:r>
              <a:rPr lang="de-AT" sz="1600" dirty="0"/>
              <a:t>ist das Auftreten dieser Lebewesen mit Problemen verbunden, da sie großen Schaden anrichten können und keine heimischen Feinde haben</a:t>
            </a:r>
            <a:r>
              <a:rPr lang="de-AT" sz="1600" dirty="0" smtClean="0"/>
              <a:t>.</a:t>
            </a:r>
            <a:endParaRPr lang="de-AT" sz="16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698" y="3971846"/>
            <a:ext cx="1512916" cy="895186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3225544" y="4420794"/>
            <a:ext cx="19729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  <a:hlinkClick r:id="rId6"/>
              </a:rPr>
              <a:t>www.demokratiewebstatt.at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657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20000" y="576000"/>
            <a:ext cx="7200000" cy="720000"/>
          </a:xfrm>
        </p:spPr>
        <p:txBody>
          <a:bodyPr/>
          <a:lstStyle/>
          <a:p>
            <a:r>
              <a:rPr lang="de-DE" sz="2000" dirty="0" smtClean="0">
                <a:solidFill>
                  <a:srgbClr val="2190AB"/>
                </a:solidFill>
                <a:hlinkClick r:id="rId3"/>
              </a:rPr>
              <a:t>Freihandel und Protektionismus</a:t>
            </a:r>
            <a:endParaRPr lang="de-DE" sz="2000" dirty="0">
              <a:solidFill>
                <a:srgbClr val="2190AB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720000" y="1080000"/>
            <a:ext cx="7920000" cy="3240000"/>
          </a:xfrm>
        </p:spPr>
        <p:txBody>
          <a:bodyPr/>
          <a:lstStyle/>
          <a:p>
            <a:pPr marL="0" indent="0">
              <a:buNone/>
            </a:pPr>
            <a:r>
              <a:rPr lang="de-AT" sz="1600" b="1" dirty="0" smtClean="0"/>
              <a:t>Freihandelsabkommen</a:t>
            </a:r>
            <a:r>
              <a:rPr lang="de-AT" sz="1600" dirty="0" smtClean="0"/>
              <a:t>:</a:t>
            </a:r>
            <a:endParaRPr lang="de-AT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de-AT" sz="1600" dirty="0" smtClean="0"/>
              <a:t>Ziel: Ein </a:t>
            </a:r>
            <a:r>
              <a:rPr lang="de-AT" sz="1600" dirty="0"/>
              <a:t>möglichst einfacher Handel von Waren und </a:t>
            </a:r>
            <a:r>
              <a:rPr lang="de-AT" sz="1600" dirty="0" smtClean="0"/>
              <a:t>Dienstleistungen </a:t>
            </a:r>
            <a:r>
              <a:rPr lang="de-AT" sz="1600" dirty="0"/>
              <a:t>ohne </a:t>
            </a:r>
            <a:r>
              <a:rPr lang="de-AT" sz="1600" dirty="0" smtClean="0"/>
              <a:t>Einschränkungen.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sz="1600" dirty="0" smtClean="0"/>
              <a:t>Handelsvertrag zwischen zwei </a:t>
            </a:r>
            <a:r>
              <a:rPr lang="de-AT" sz="1600" dirty="0"/>
              <a:t>oder </a:t>
            </a:r>
            <a:r>
              <a:rPr lang="de-AT" sz="1600" dirty="0" smtClean="0"/>
              <a:t>mehreren Staaten, der völkerrechtlich </a:t>
            </a:r>
            <a:r>
              <a:rPr lang="de-AT" sz="1600" dirty="0"/>
              <a:t>bindend ist</a:t>
            </a:r>
            <a:r>
              <a:rPr lang="de-AT" sz="1600" dirty="0" smtClean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sz="1600" dirty="0" smtClean="0"/>
              <a:t>In </a:t>
            </a:r>
            <a:r>
              <a:rPr lang="de-AT" sz="1600" dirty="0"/>
              <a:t>den Freihandelszonen fallen </a:t>
            </a:r>
            <a:r>
              <a:rPr lang="de-AT" sz="1600" b="1" dirty="0"/>
              <a:t>Zölle</a:t>
            </a:r>
            <a:r>
              <a:rPr lang="de-AT" sz="1600" dirty="0"/>
              <a:t> weg</a:t>
            </a:r>
            <a:r>
              <a:rPr lang="de-AT" sz="1600" dirty="0" smtClean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AT" sz="1500" dirty="0" smtClean="0"/>
              <a:t>Bsp. für Freihandelsabkommen mit der EU: </a:t>
            </a:r>
            <a:r>
              <a:rPr lang="de-AT" sz="1500" dirty="0" smtClean="0">
                <a:hlinkClick r:id="rId3"/>
              </a:rPr>
              <a:t>TTIP, </a:t>
            </a:r>
            <a:r>
              <a:rPr lang="de-AT" sz="1500" dirty="0" err="1" smtClean="0">
                <a:hlinkClick r:id="rId3"/>
              </a:rPr>
              <a:t>Mercorsur</a:t>
            </a:r>
            <a:r>
              <a:rPr lang="de-AT" sz="1500" dirty="0" smtClean="0">
                <a:hlinkClick r:id="rId3"/>
              </a:rPr>
              <a:t>, CETA, JEFTA</a:t>
            </a:r>
            <a:endParaRPr lang="de-AT" sz="15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de-AT" sz="1600" b="1" dirty="0" smtClean="0"/>
              <a:t>Protektionismus: </a:t>
            </a:r>
            <a:endParaRPr lang="de-AT" sz="16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de-AT" sz="1600" dirty="0" smtClean="0"/>
              <a:t>Schutzmaßnahmen (wie z.B. Einfuhrzölle) von Staaten, um ihre </a:t>
            </a:r>
            <a:r>
              <a:rPr lang="de-AT" sz="1600" dirty="0"/>
              <a:t>Wirtschaft vor der ausländischen Konkurrenz zu schützen und die eigene Wirtschaft zu </a:t>
            </a:r>
            <a:r>
              <a:rPr lang="de-AT" sz="1600" dirty="0" smtClean="0"/>
              <a:t>stärken.</a:t>
            </a:r>
          </a:p>
          <a:p>
            <a:pPr marL="457200" lvl="1" indent="0">
              <a:buNone/>
            </a:pPr>
            <a:endParaRPr lang="de-AT" sz="1600" dirty="0" smtClean="0"/>
          </a:p>
          <a:p>
            <a:pPr lvl="1">
              <a:buFont typeface="Arial" panose="020B0604020202020204" pitchFamily="34" charset="0"/>
              <a:buChar char="•"/>
            </a:pPr>
            <a:endParaRPr lang="de-AT" sz="1600" dirty="0" smtClean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698" y="3971846"/>
            <a:ext cx="1512916" cy="895186"/>
          </a:xfrm>
          <a:prstGeom prst="rect">
            <a:avLst/>
          </a:prstGeom>
        </p:spPr>
      </p:pic>
      <p:sp>
        <p:nvSpPr>
          <p:cNvPr id="7" name="Inhaltsplatzhalter 3"/>
          <p:cNvSpPr txBox="1">
            <a:spLocks/>
          </p:cNvSpPr>
          <p:nvPr/>
        </p:nvSpPr>
        <p:spPr>
          <a:xfrm>
            <a:off x="648000" y="2776794"/>
            <a:ext cx="7848000" cy="15826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8000" indent="-288000" algn="l" defTabSz="457200" rtl="0" eaLnBrk="1" latinLnBrk="0" hangingPunct="1">
              <a:lnSpc>
                <a:spcPts val="2600"/>
              </a:lnSpc>
              <a:spcBef>
                <a:spcPts val="500"/>
              </a:spcBef>
              <a:buClr>
                <a:schemeClr val="tx2"/>
              </a:buClr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457200" rtl="0" eaLnBrk="1" latinLnBrk="0" hangingPunct="1">
              <a:lnSpc>
                <a:spcPts val="240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Lucida Grande"/>
              <a:buChar char="›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Lucida Grande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 sz="1600" dirty="0"/>
          </a:p>
        </p:txBody>
      </p:sp>
      <p:sp>
        <p:nvSpPr>
          <p:cNvPr id="6" name="Rechteck 5"/>
          <p:cNvSpPr/>
          <p:nvPr/>
        </p:nvSpPr>
        <p:spPr>
          <a:xfrm>
            <a:off x="3225544" y="4420794"/>
            <a:ext cx="19729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  <a:hlinkClick r:id="rId5"/>
              </a:rPr>
              <a:t>www.demokratiewebstatt.at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73104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20000" y="576000"/>
            <a:ext cx="7233257" cy="612000"/>
          </a:xfrm>
        </p:spPr>
        <p:txBody>
          <a:bodyPr/>
          <a:lstStyle/>
          <a:p>
            <a:pPr lvl="0" hangingPunct="0"/>
            <a:r>
              <a:rPr lang="de-DE" sz="2000" dirty="0" smtClean="0">
                <a:solidFill>
                  <a:srgbClr val="2190AB"/>
                </a:solidFill>
                <a:hlinkClick r:id="rId3"/>
              </a:rPr>
              <a:t>Banken weltweit</a:t>
            </a:r>
            <a:endParaRPr lang="de-DE" sz="2000" dirty="0">
              <a:solidFill>
                <a:srgbClr val="2190AB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720000" y="1080000"/>
            <a:ext cx="7920000" cy="3240000"/>
          </a:xfrm>
        </p:spPr>
        <p:txBody>
          <a:bodyPr/>
          <a:lstStyle/>
          <a:p>
            <a:r>
              <a:rPr lang="de-AT" sz="1600" dirty="0" smtClean="0"/>
              <a:t>Banken „lassen das Geld „arbeiten“: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AT" sz="1500" dirty="0" smtClean="0"/>
              <a:t>legen es in </a:t>
            </a:r>
            <a:r>
              <a:rPr lang="de-AT" sz="1500" dirty="0"/>
              <a:t>Firmen aus dem In- und Ausland </a:t>
            </a:r>
            <a:r>
              <a:rPr lang="de-AT" sz="1500" dirty="0" smtClean="0"/>
              <a:t>an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AT" sz="1500" dirty="0" smtClean="0"/>
              <a:t>kaufen Grundstücken </a:t>
            </a:r>
            <a:r>
              <a:rPr lang="de-AT" sz="1500" dirty="0"/>
              <a:t>und Gebäude </a:t>
            </a:r>
            <a:r>
              <a:rPr lang="de-AT" sz="1500" dirty="0" smtClean="0"/>
              <a:t>(Immobilien)</a:t>
            </a:r>
            <a:endParaRPr lang="de-AT" sz="15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de-AT" sz="1500" dirty="0" smtClean="0"/>
              <a:t>Wenn </a:t>
            </a:r>
            <a:r>
              <a:rPr lang="de-AT" sz="1500" dirty="0"/>
              <a:t>die Firma erfolgreich ist, erhält die Bank schließlich mehr Geld zurück</a:t>
            </a:r>
            <a:r>
              <a:rPr lang="de-AT" sz="1500" dirty="0" smtClean="0"/>
              <a:t>.</a:t>
            </a:r>
            <a:endParaRPr lang="de-AT" sz="1500" dirty="0"/>
          </a:p>
          <a:p>
            <a:r>
              <a:rPr lang="de-AT" sz="1600" dirty="0" smtClean="0"/>
              <a:t>Weltweit vernetztes Bankensystem: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AT" sz="1500" dirty="0" smtClean="0"/>
              <a:t>Banken schließen untereinander Verträge ab: Rückversicherung, um sich Geld leihen zu können, </a:t>
            </a:r>
            <a:r>
              <a:rPr lang="de-AT" sz="1500" dirty="0"/>
              <a:t>falls plötzlich alle </a:t>
            </a:r>
            <a:r>
              <a:rPr lang="de-AT" sz="1500" dirty="0" err="1"/>
              <a:t>Sparer:innen</a:t>
            </a:r>
            <a:r>
              <a:rPr lang="de-AT" sz="1500" dirty="0"/>
              <a:t> ihr Geld zurück haben wollen. </a:t>
            </a:r>
            <a:endParaRPr lang="de-AT" sz="15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de-AT" sz="1500" dirty="0" smtClean="0"/>
              <a:t>Niemand </a:t>
            </a:r>
            <a:r>
              <a:rPr lang="de-AT" sz="1500" dirty="0"/>
              <a:t>kann mehr genau sagen, wo sich das eingezahlte Geld eigentlich gerade befindet.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698" y="3971846"/>
            <a:ext cx="1512916" cy="895186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3225544" y="4420794"/>
            <a:ext cx="19729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  <a:hlinkClick r:id="rId5"/>
              </a:rPr>
              <a:t>www.demokratiewebstatt.at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84564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20000" y="576000"/>
            <a:ext cx="7233257" cy="612000"/>
          </a:xfrm>
        </p:spPr>
        <p:txBody>
          <a:bodyPr/>
          <a:lstStyle/>
          <a:p>
            <a:pPr lvl="0" hangingPunct="0"/>
            <a:r>
              <a:rPr lang="de-DE" sz="2000" dirty="0" smtClean="0">
                <a:solidFill>
                  <a:srgbClr val="2190AB"/>
                </a:solidFill>
                <a:hlinkClick r:id="rId3"/>
              </a:rPr>
              <a:t>Unsichtbares Geld</a:t>
            </a:r>
            <a:endParaRPr lang="de-DE" sz="2000" dirty="0">
              <a:solidFill>
                <a:srgbClr val="2190AB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720000" y="1080000"/>
            <a:ext cx="7920000" cy="3240000"/>
          </a:xfrm>
        </p:spPr>
        <p:txBody>
          <a:bodyPr/>
          <a:lstStyle/>
          <a:p>
            <a:r>
              <a:rPr lang="de-AT" sz="1600" dirty="0" smtClean="0"/>
              <a:t>19</a:t>
            </a:r>
            <a:r>
              <a:rPr lang="de-AT" sz="1600" dirty="0"/>
              <a:t>. </a:t>
            </a:r>
            <a:r>
              <a:rPr lang="de-AT" sz="1600" dirty="0" smtClean="0"/>
              <a:t>Jahrhundert: Geschäfte </a:t>
            </a:r>
            <a:r>
              <a:rPr lang="de-AT" sz="1600" dirty="0"/>
              <a:t>oder Restaurants in den USA </a:t>
            </a:r>
            <a:r>
              <a:rPr lang="de-AT" sz="1600" dirty="0" smtClean="0"/>
              <a:t>geben Kundenkreditkarten </a:t>
            </a:r>
            <a:r>
              <a:rPr lang="de-AT" sz="1600" dirty="0"/>
              <a:t>an ihre </a:t>
            </a:r>
            <a:r>
              <a:rPr lang="de-AT" sz="1600" dirty="0" err="1"/>
              <a:t>Kund:innen</a:t>
            </a:r>
            <a:r>
              <a:rPr lang="de-AT" sz="1600" dirty="0"/>
              <a:t> </a:t>
            </a:r>
            <a:r>
              <a:rPr lang="de-AT" sz="1600" dirty="0" smtClean="0"/>
              <a:t>aus, </a:t>
            </a:r>
            <a:r>
              <a:rPr lang="de-AT" sz="1600" dirty="0"/>
              <a:t>mit denen man in ihrem Betrieb auf Kredit zahlen (also Schulden machen und später zurückzahlen) </a:t>
            </a:r>
            <a:r>
              <a:rPr lang="de-AT" sz="1600" dirty="0" smtClean="0"/>
              <a:t>konnte.</a:t>
            </a:r>
          </a:p>
          <a:p>
            <a:r>
              <a:rPr lang="de-AT" sz="1600" dirty="0" smtClean="0"/>
              <a:t>Ab </a:t>
            </a:r>
            <a:r>
              <a:rPr lang="de-AT" sz="1600" dirty="0"/>
              <a:t>den 1950er Jahren konnte man als Mitglied eines Kreditkarten-Clubs erstmals im In- und Ausland bezahlen. </a:t>
            </a:r>
            <a:endParaRPr lang="de-AT" sz="1600" dirty="0" smtClean="0"/>
          </a:p>
          <a:p>
            <a:r>
              <a:rPr lang="de-AT" sz="1600" dirty="0" smtClean="0"/>
              <a:t>Heute </a:t>
            </a:r>
            <a:r>
              <a:rPr lang="de-AT" sz="1600" dirty="0"/>
              <a:t>kann man Kreditkarten über Clubs, Banken oder über das Internet beziehen und damit weltweit </a:t>
            </a:r>
            <a:r>
              <a:rPr lang="de-AT" sz="1600" dirty="0" smtClean="0"/>
              <a:t>bezahlen. Vorteil: Man muss kein </a:t>
            </a:r>
            <a:r>
              <a:rPr lang="de-AT" sz="1600" dirty="0"/>
              <a:t>Bargeld </a:t>
            </a:r>
            <a:r>
              <a:rPr lang="de-AT" sz="1600" dirty="0" smtClean="0"/>
              <a:t>mitbringen, </a:t>
            </a:r>
            <a:r>
              <a:rPr lang="de-AT" sz="1600" dirty="0"/>
              <a:t>sondern nur eine </a:t>
            </a:r>
            <a:r>
              <a:rPr lang="de-AT" sz="1600" dirty="0" smtClean="0"/>
              <a:t>kleine Plastikkarte.</a:t>
            </a:r>
          </a:p>
          <a:p>
            <a:r>
              <a:rPr lang="de-AT" sz="1600" dirty="0"/>
              <a:t>Viele Einkäufe im Internet werden über Kreditkarten beglichen.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698" y="3971846"/>
            <a:ext cx="1512916" cy="895186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3225544" y="4420794"/>
            <a:ext cx="19729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  <a:hlinkClick r:id="rId5"/>
              </a:rPr>
              <a:t>www.demokratiewebstatt.at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68974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20000" y="576000"/>
            <a:ext cx="7233257" cy="612000"/>
          </a:xfrm>
        </p:spPr>
        <p:txBody>
          <a:bodyPr/>
          <a:lstStyle/>
          <a:p>
            <a:pPr lvl="0" hangingPunct="0"/>
            <a:r>
              <a:rPr lang="de-DE" sz="2000" dirty="0" smtClean="0">
                <a:solidFill>
                  <a:srgbClr val="2190AB"/>
                </a:solidFill>
                <a:hlinkClick r:id="rId3"/>
              </a:rPr>
              <a:t>Weltwährung und </a:t>
            </a:r>
            <a:r>
              <a:rPr lang="de-DE" sz="2000" dirty="0" err="1" smtClean="0">
                <a:solidFill>
                  <a:srgbClr val="2190AB"/>
                </a:solidFill>
                <a:hlinkClick r:id="rId3"/>
              </a:rPr>
              <a:t>Kryptowährung</a:t>
            </a:r>
            <a:endParaRPr lang="de-DE" sz="2000" dirty="0">
              <a:solidFill>
                <a:srgbClr val="2190AB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720000" y="1080000"/>
            <a:ext cx="7920000" cy="3240000"/>
          </a:xfrm>
        </p:spPr>
        <p:txBody>
          <a:bodyPr/>
          <a:lstStyle/>
          <a:p>
            <a:r>
              <a:rPr lang="de-AT" sz="1600" dirty="0" smtClean="0"/>
              <a:t>Der Euro </a:t>
            </a:r>
            <a:r>
              <a:rPr lang="de-AT" sz="1600" dirty="0"/>
              <a:t>und </a:t>
            </a:r>
            <a:r>
              <a:rPr lang="de-AT" sz="1600" dirty="0" smtClean="0"/>
              <a:t>v.a. der </a:t>
            </a:r>
            <a:r>
              <a:rPr lang="de-AT" sz="1600" dirty="0"/>
              <a:t>Dollar </a:t>
            </a:r>
            <a:r>
              <a:rPr lang="de-AT" sz="1600" dirty="0" smtClean="0"/>
              <a:t>sind international bedeutsam und sog. „</a:t>
            </a:r>
            <a:r>
              <a:rPr lang="de-AT" sz="1600" b="1" dirty="0" smtClean="0"/>
              <a:t>Leitwährungen</a:t>
            </a:r>
            <a:r>
              <a:rPr lang="de-AT" sz="1600" dirty="0" smtClean="0"/>
              <a:t>“.</a:t>
            </a:r>
          </a:p>
          <a:p>
            <a:r>
              <a:rPr lang="de-AT" sz="1600" dirty="0" smtClean="0"/>
              <a:t>Weltweit </a:t>
            </a:r>
            <a:r>
              <a:rPr lang="de-AT" sz="1600" dirty="0"/>
              <a:t>gibt es immer noch über 160 verschiedene </a:t>
            </a:r>
            <a:r>
              <a:rPr lang="de-AT" sz="1600" dirty="0" smtClean="0"/>
              <a:t>Währungen.</a:t>
            </a:r>
            <a:endParaRPr lang="de-AT" sz="1600" dirty="0"/>
          </a:p>
          <a:p>
            <a:r>
              <a:rPr lang="de-AT" sz="1600" b="1" dirty="0" smtClean="0"/>
              <a:t>Weltwährung</a:t>
            </a:r>
            <a:r>
              <a:rPr lang="de-AT" sz="1600" dirty="0" smtClean="0"/>
              <a:t>: Idee einer gemeinsamen, </a:t>
            </a:r>
            <a:r>
              <a:rPr lang="de-AT" sz="1600" dirty="0"/>
              <a:t>weltweit </a:t>
            </a:r>
            <a:r>
              <a:rPr lang="de-AT" sz="1600" dirty="0" smtClean="0"/>
              <a:t>gültigen Währung</a:t>
            </a:r>
          </a:p>
          <a:p>
            <a:r>
              <a:rPr lang="de-AT" sz="1600" dirty="0"/>
              <a:t>Heutzutage sehen auch einige die sogenannten </a:t>
            </a:r>
            <a:r>
              <a:rPr lang="de-AT" sz="1600" dirty="0">
                <a:hlinkClick r:id="rId3"/>
              </a:rPr>
              <a:t>Kryptowährungen</a:t>
            </a:r>
            <a:r>
              <a:rPr lang="de-AT" sz="1600" dirty="0"/>
              <a:t> wie Bitcoin, </a:t>
            </a:r>
            <a:r>
              <a:rPr lang="de-AT" sz="1600" dirty="0" err="1"/>
              <a:t>Ethereum</a:t>
            </a:r>
            <a:r>
              <a:rPr lang="de-AT" sz="1600" dirty="0"/>
              <a:t> etc. als mögliche künftige Weltwährungen an.</a:t>
            </a:r>
          </a:p>
          <a:p>
            <a:r>
              <a:rPr lang="de-AT" sz="1600" dirty="0" smtClean="0"/>
              <a:t>Unter </a:t>
            </a:r>
            <a:r>
              <a:rPr lang="de-AT" sz="1600" dirty="0" err="1"/>
              <a:t>Expert:innen</a:t>
            </a:r>
            <a:r>
              <a:rPr lang="de-AT" sz="1600" dirty="0"/>
              <a:t> ist es </a:t>
            </a:r>
            <a:r>
              <a:rPr lang="de-AT" sz="1600" dirty="0" smtClean="0"/>
              <a:t>umstritten</a:t>
            </a:r>
            <a:r>
              <a:rPr lang="de-AT" sz="1600" dirty="0"/>
              <a:t>, ob die Einführung einer Weltwährung wirklich machbar und auch sinnvoll wäre</a:t>
            </a:r>
            <a:r>
              <a:rPr lang="de-AT" sz="1600" dirty="0" smtClean="0"/>
              <a:t>.</a:t>
            </a:r>
          </a:p>
          <a:p>
            <a:pPr marL="0" indent="0">
              <a:buNone/>
            </a:pPr>
            <a:endParaRPr lang="de-AT" sz="1600" dirty="0" smtClean="0">
              <a:solidFill>
                <a:srgbClr val="FF0000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698" y="3971846"/>
            <a:ext cx="1512916" cy="895186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3225544" y="4420794"/>
            <a:ext cx="19729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  <a:hlinkClick r:id="rId5"/>
              </a:rPr>
              <a:t>www.demokratiewebstatt.at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79014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160000" y="720000"/>
            <a:ext cx="4320000" cy="720000"/>
          </a:xfrm>
        </p:spPr>
        <p:txBody>
          <a:bodyPr/>
          <a:lstStyle/>
          <a:p>
            <a:pPr algn="ctr" hangingPunct="0"/>
            <a:r>
              <a:rPr lang="de-AT" sz="2600" dirty="0" smtClean="0">
                <a:solidFill>
                  <a:srgbClr val="2190AB"/>
                </a:solidFill>
                <a:hlinkClick r:id="rId3"/>
              </a:rPr>
              <a:t>Weltweit erforschen und erleben</a:t>
            </a:r>
            <a:endParaRPr lang="de-DE" sz="26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698" y="3971846"/>
            <a:ext cx="1512916" cy="895186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2880000" y="4320000"/>
            <a:ext cx="27495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1200" dirty="0">
                <a:solidFill>
                  <a:srgbClr val="2190AB"/>
                </a:solidFill>
                <a:hlinkClick r:id="rId5"/>
              </a:rPr>
              <a:t>Zum Kapitel auf der </a:t>
            </a:r>
            <a:r>
              <a:rPr lang="de-AT" sz="1200" dirty="0" err="1">
                <a:solidFill>
                  <a:srgbClr val="2190AB"/>
                </a:solidFill>
                <a:hlinkClick r:id="rId5"/>
              </a:rPr>
              <a:t>DemokratieWEBstatt</a:t>
            </a:r>
            <a:endParaRPr lang="de-AT" sz="1200" dirty="0">
              <a:solidFill>
                <a:srgbClr val="2190AB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069896" y="3467085"/>
            <a:ext cx="21006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dirty="0"/>
              <a:t>© </a:t>
            </a:r>
            <a:r>
              <a:rPr lang="de-DE" sz="1050" dirty="0" smtClean="0"/>
              <a:t>Clipdealer </a:t>
            </a:r>
            <a:r>
              <a:rPr lang="de-DE" sz="1050" dirty="0"/>
              <a:t>/ </a:t>
            </a:r>
            <a:r>
              <a:rPr lang="de-AT" sz="1050" dirty="0" err="1" smtClean="0"/>
              <a:t>anyaberkut</a:t>
            </a:r>
            <a:endParaRPr lang="de-AT" sz="105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0" y="1585870"/>
            <a:ext cx="2655095" cy="177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56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698" y="3971846"/>
            <a:ext cx="1512916" cy="895186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3225543" y="4420770"/>
            <a:ext cx="19729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  <a:hlinkClick r:id="rId4"/>
              </a:rPr>
              <a:t>www.demokratiewebstatt.at</a:t>
            </a:r>
            <a:endParaRPr lang="de-DE" sz="1200" dirty="0">
              <a:solidFill>
                <a:srgbClr val="000000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908" y="158044"/>
            <a:ext cx="4742235" cy="41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303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20000" y="576000"/>
            <a:ext cx="7200000" cy="720000"/>
          </a:xfrm>
        </p:spPr>
        <p:txBody>
          <a:bodyPr/>
          <a:lstStyle/>
          <a:p>
            <a:pPr lvl="0" hangingPunct="0"/>
            <a:r>
              <a:rPr lang="de-DE" sz="2000" dirty="0" smtClean="0">
                <a:solidFill>
                  <a:srgbClr val="2190AB"/>
                </a:solidFill>
                <a:hlinkClick r:id="rId3"/>
              </a:rPr>
              <a:t>Weltweit gemeinsam (er)leben</a:t>
            </a:r>
            <a:endParaRPr lang="de-DE" sz="2000" dirty="0">
              <a:solidFill>
                <a:srgbClr val="2190AB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720000" y="1079999"/>
            <a:ext cx="7920000" cy="3240000"/>
          </a:xfrm>
        </p:spPr>
        <p:txBody>
          <a:bodyPr/>
          <a:lstStyle/>
          <a:p>
            <a:r>
              <a:rPr lang="de-AT" sz="1600" dirty="0" smtClean="0"/>
              <a:t>Globalisierung ermöglicht </a:t>
            </a:r>
            <a:r>
              <a:rPr lang="de-AT" sz="1600" dirty="0"/>
              <a:t>über Kontinente </a:t>
            </a:r>
            <a:r>
              <a:rPr lang="de-AT" sz="1600" dirty="0" smtClean="0"/>
              <a:t>hinweg den Austausch über </a:t>
            </a:r>
            <a:r>
              <a:rPr lang="de-AT" sz="1600" dirty="0"/>
              <a:t>Kunst, Kultur und </a:t>
            </a:r>
            <a:r>
              <a:rPr lang="de-AT" sz="1600" dirty="0" smtClean="0"/>
              <a:t>Wissenschaft. </a:t>
            </a:r>
            <a:r>
              <a:rPr lang="de-AT" sz="1600" dirty="0"/>
              <a:t>Die </a:t>
            </a:r>
            <a:r>
              <a:rPr lang="de-AT" sz="1600" dirty="0" smtClean="0"/>
              <a:t>modernen </a:t>
            </a:r>
            <a:r>
              <a:rPr lang="de-AT" sz="1600" dirty="0"/>
              <a:t>Technologien haben diesen Prozess </a:t>
            </a:r>
            <a:r>
              <a:rPr lang="de-AT" sz="1600" dirty="0" smtClean="0"/>
              <a:t>stark beschleunigt.</a:t>
            </a:r>
          </a:p>
          <a:p>
            <a:r>
              <a:rPr lang="de-AT" sz="1600" dirty="0" smtClean="0"/>
              <a:t>Beispiele für internationale gemeinsame </a:t>
            </a:r>
            <a:r>
              <a:rPr lang="de-AT" sz="1600" b="1" dirty="0" smtClean="0"/>
              <a:t>Forschung</a:t>
            </a:r>
            <a:r>
              <a:rPr lang="de-AT" sz="1600" dirty="0" smtClean="0"/>
              <a:t>: ESA, CERN</a:t>
            </a:r>
            <a:endParaRPr lang="de-AT" sz="1600" dirty="0"/>
          </a:p>
          <a:p>
            <a:r>
              <a:rPr lang="de-AT" sz="1600" dirty="0" smtClean="0"/>
              <a:t>Weltweite Verständigung: Seit </a:t>
            </a:r>
            <a:r>
              <a:rPr lang="de-AT" sz="1600" dirty="0"/>
              <a:t>den 1990er Jahren hat sich das </a:t>
            </a:r>
            <a:r>
              <a:rPr lang="de-AT" sz="1600" b="1" dirty="0"/>
              <a:t>Internet</a:t>
            </a:r>
            <a:r>
              <a:rPr lang="de-AT" sz="1600" dirty="0"/>
              <a:t> als neuer Verständigungsweg </a:t>
            </a:r>
            <a:r>
              <a:rPr lang="de-AT" sz="1600" dirty="0" smtClean="0"/>
              <a:t>durchgesetzt.</a:t>
            </a:r>
            <a:endParaRPr lang="de-AT" sz="1600" dirty="0" smtClean="0">
              <a:solidFill>
                <a:srgbClr val="FF0000"/>
              </a:solidFill>
            </a:endParaRPr>
          </a:p>
          <a:p>
            <a:r>
              <a:rPr lang="de-AT" sz="1600" dirty="0" smtClean="0"/>
              <a:t>Seit </a:t>
            </a:r>
            <a:r>
              <a:rPr lang="de-AT" sz="1600" dirty="0"/>
              <a:t>dem Ende des Zweiten Weltkriegs gilt Englisch als die bedeutendste </a:t>
            </a:r>
            <a:r>
              <a:rPr lang="de-AT" sz="1600" b="1" dirty="0" smtClean="0"/>
              <a:t>Weltsprache</a:t>
            </a:r>
            <a:r>
              <a:rPr lang="de-AT" sz="1600" dirty="0" smtClean="0"/>
              <a:t>.</a:t>
            </a:r>
          </a:p>
          <a:p>
            <a:r>
              <a:rPr lang="de-AT" sz="1600" dirty="0" smtClean="0"/>
              <a:t>In </a:t>
            </a:r>
            <a:r>
              <a:rPr lang="de-AT" sz="1600" dirty="0"/>
              <a:t>der UNO gelten zusätzlich Arabisch, Chinesisch, Französisch, Russisch und Spanisch als offizielle Amtssprachen</a:t>
            </a:r>
            <a:r>
              <a:rPr lang="de-AT" sz="1600" dirty="0" smtClean="0"/>
              <a:t>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AT" sz="1400" i="1" dirty="0" smtClean="0">
                <a:solidFill>
                  <a:srgbClr val="2190AB"/>
                </a:solidFill>
                <a:hlinkClick r:id="rId3"/>
              </a:rPr>
              <a:t>Mehr zu den Vorteilen und Schattenseiten</a:t>
            </a:r>
            <a:endParaRPr lang="de-AT" sz="1400" i="1" dirty="0" smtClean="0">
              <a:solidFill>
                <a:srgbClr val="2190AB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de-AT" sz="1600" dirty="0" smtClean="0">
              <a:solidFill>
                <a:srgbClr val="FF0000"/>
              </a:solidFill>
            </a:endParaRPr>
          </a:p>
          <a:p>
            <a:endParaRPr lang="de-AT" sz="16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698" y="3971846"/>
            <a:ext cx="1512916" cy="895186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3225544" y="4420794"/>
            <a:ext cx="19729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  <a:hlinkClick r:id="rId5"/>
              </a:rPr>
              <a:t>www.demokratiewebstatt.at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19048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20000" y="576000"/>
            <a:ext cx="7200000" cy="720000"/>
          </a:xfrm>
        </p:spPr>
        <p:txBody>
          <a:bodyPr/>
          <a:lstStyle/>
          <a:p>
            <a:pPr lvl="0" hangingPunct="0"/>
            <a:r>
              <a:rPr lang="de-DE" sz="2000" dirty="0" smtClean="0">
                <a:solidFill>
                  <a:srgbClr val="2190AB"/>
                </a:solidFill>
                <a:hlinkClick r:id="rId3"/>
              </a:rPr>
              <a:t>Weltweit gemeinsam (er)leben: Reisen</a:t>
            </a:r>
            <a:endParaRPr lang="de-DE" sz="2000" dirty="0">
              <a:solidFill>
                <a:srgbClr val="2190AB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720000" y="1079999"/>
            <a:ext cx="7920000" cy="3240000"/>
          </a:xfrm>
        </p:spPr>
        <p:txBody>
          <a:bodyPr/>
          <a:lstStyle/>
          <a:p>
            <a:r>
              <a:rPr lang="de-AT" sz="1600" dirty="0" smtClean="0"/>
              <a:t>Die Welt entdecken: Noch </a:t>
            </a:r>
            <a:r>
              <a:rPr lang="de-AT" sz="1600" dirty="0"/>
              <a:t>nie war Reisen so billig und einfach wie heute. </a:t>
            </a:r>
            <a:endParaRPr lang="de-AT" sz="1600" dirty="0" smtClean="0"/>
          </a:p>
          <a:p>
            <a:r>
              <a:rPr lang="de-AT" sz="1600" dirty="0" smtClean="0"/>
              <a:t>Unsere </a:t>
            </a:r>
            <a:r>
              <a:rPr lang="de-AT" sz="1600" dirty="0"/>
              <a:t>Urlaubsziele haben sich in den letzten 50 Jahren immer weiter entfernt, immer mehr </a:t>
            </a:r>
            <a:r>
              <a:rPr lang="de-AT" sz="1600" dirty="0" err="1"/>
              <a:t>Österreicher:innen</a:t>
            </a:r>
            <a:r>
              <a:rPr lang="de-AT" sz="1600" dirty="0"/>
              <a:t> fahren oder fliegen ins Ausland, verbringen ihre Urlaube in anderen Ländern oder sogar auf anderen Kontinenten</a:t>
            </a:r>
            <a:r>
              <a:rPr lang="de-AT" sz="1600" dirty="0" smtClean="0"/>
              <a:t>.</a:t>
            </a:r>
          </a:p>
          <a:p>
            <a:r>
              <a:rPr lang="de-AT" sz="1600" dirty="0" smtClean="0"/>
              <a:t>Laut </a:t>
            </a:r>
            <a:r>
              <a:rPr lang="de-AT" sz="1600" dirty="0"/>
              <a:t>Statistik Austria haben die </a:t>
            </a:r>
            <a:r>
              <a:rPr lang="de-AT" sz="1600" dirty="0" err="1"/>
              <a:t>Österreicher:innen</a:t>
            </a:r>
            <a:r>
              <a:rPr lang="de-AT" sz="1600" dirty="0"/>
              <a:t> 2020 über sechs Millionen Auslandsreisen unternommen.</a:t>
            </a:r>
            <a:endParaRPr lang="de-AT" sz="1600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de-AT" sz="1400" i="1" dirty="0" smtClean="0">
                <a:solidFill>
                  <a:srgbClr val="2190AB"/>
                </a:solidFill>
                <a:hlinkClick r:id="rId3"/>
              </a:rPr>
              <a:t>Mehr zu den Vorteilen und Schattenseiten des weltweiten Reisens</a:t>
            </a:r>
            <a:endParaRPr lang="de-AT" sz="1400" i="1" dirty="0">
              <a:solidFill>
                <a:srgbClr val="2190AB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698" y="3971846"/>
            <a:ext cx="1512916" cy="895186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3225544" y="4420794"/>
            <a:ext cx="19729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  <a:hlinkClick r:id="rId5"/>
              </a:rPr>
              <a:t>www.demokratiewebstatt.at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48124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698" y="3971846"/>
            <a:ext cx="1512916" cy="895186"/>
          </a:xfrm>
          <a:prstGeom prst="rect">
            <a:avLst/>
          </a:prstGeom>
        </p:spPr>
      </p:pic>
      <p:sp>
        <p:nvSpPr>
          <p:cNvPr id="6" name="Untertitel 2"/>
          <p:cNvSpPr txBox="1">
            <a:spLocks/>
          </p:cNvSpPr>
          <p:nvPr/>
        </p:nvSpPr>
        <p:spPr>
          <a:xfrm>
            <a:off x="2160000" y="720000"/>
            <a:ext cx="4320000" cy="72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8000" indent="-288000" algn="l" defTabSz="457200" rtl="0" eaLnBrk="1" latinLnBrk="0" hangingPunct="1">
              <a:lnSpc>
                <a:spcPts val="2600"/>
              </a:lnSpc>
              <a:spcBef>
                <a:spcPts val="500"/>
              </a:spcBef>
              <a:buClr>
                <a:schemeClr val="tx2"/>
              </a:buClr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457200" rtl="0" eaLnBrk="1" latinLnBrk="0" hangingPunct="1">
              <a:lnSpc>
                <a:spcPts val="240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Lucida Grande"/>
              <a:buChar char="›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Lucida Grande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hangingPunct="0">
              <a:buNone/>
            </a:pPr>
            <a:r>
              <a:rPr lang="de-DE" sz="2600" b="1" dirty="0" smtClean="0">
                <a:solidFill>
                  <a:srgbClr val="2190AB"/>
                </a:solidFill>
                <a:hlinkClick r:id="rId4"/>
              </a:rPr>
              <a:t>Weltweit gemeinsam entscheiden</a:t>
            </a:r>
            <a:endParaRPr lang="de-DE" sz="2600" dirty="0">
              <a:solidFill>
                <a:srgbClr val="2190AB"/>
              </a:solidFill>
            </a:endParaRPr>
          </a:p>
          <a:p>
            <a:pPr marL="0" indent="0" algn="ctr">
              <a:buNone/>
            </a:pPr>
            <a:endParaRPr lang="de-DE" sz="2400" b="1" dirty="0">
              <a:solidFill>
                <a:srgbClr val="00A3DB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880000" y="4320000"/>
            <a:ext cx="28253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>
                <a:solidFill>
                  <a:srgbClr val="2190AB"/>
                </a:solidFill>
                <a:hlinkClick r:id="rId5"/>
              </a:rPr>
              <a:t>Zum Kapitel auf der </a:t>
            </a:r>
            <a:r>
              <a:rPr lang="de-AT" sz="1200" dirty="0" err="1">
                <a:solidFill>
                  <a:srgbClr val="2190AB"/>
                </a:solidFill>
                <a:hlinkClick r:id="rId5"/>
              </a:rPr>
              <a:t>DemokratieWEBstatt</a:t>
            </a:r>
            <a:endParaRPr lang="de-AT" sz="1200" dirty="0">
              <a:solidFill>
                <a:srgbClr val="2190AB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178166" y="3457685"/>
            <a:ext cx="2133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dirty="0"/>
              <a:t>© </a:t>
            </a:r>
            <a:r>
              <a:rPr lang="de-DE" sz="1050" dirty="0" smtClean="0"/>
              <a:t>Clipdealer </a:t>
            </a:r>
            <a:endParaRPr lang="de-AT" sz="105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0" y="1441074"/>
            <a:ext cx="2729933" cy="181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5303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20000" y="576000"/>
            <a:ext cx="7128000" cy="612000"/>
          </a:xfrm>
        </p:spPr>
        <p:txBody>
          <a:bodyPr/>
          <a:lstStyle/>
          <a:p>
            <a:r>
              <a:rPr lang="de-DE" sz="2000" dirty="0" smtClean="0">
                <a:solidFill>
                  <a:srgbClr val="2190AB"/>
                </a:solidFill>
                <a:hlinkClick r:id="rId3"/>
              </a:rPr>
              <a:t>Weltweite Zusammenarbeit und Staatengemeinschaften</a:t>
            </a:r>
            <a:endParaRPr lang="de-DE" sz="2000" dirty="0">
              <a:solidFill>
                <a:srgbClr val="2190AB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720000" y="1079999"/>
            <a:ext cx="7920000" cy="3240000"/>
          </a:xfrm>
        </p:spPr>
        <p:txBody>
          <a:bodyPr/>
          <a:lstStyle/>
          <a:p>
            <a:pPr marL="288000" lvl="1" indent="-288000">
              <a:lnSpc>
                <a:spcPts val="2600"/>
              </a:lnSpc>
              <a:buClr>
                <a:schemeClr val="tx2"/>
              </a:buClr>
              <a:buFont typeface="Arial"/>
              <a:buChar char="•"/>
            </a:pPr>
            <a:r>
              <a:rPr lang="de-AT" sz="1500" dirty="0"/>
              <a:t>Mit dem Beitritt zur </a:t>
            </a:r>
            <a:r>
              <a:rPr lang="de-AT" sz="1500" b="1" dirty="0"/>
              <a:t>UNO</a:t>
            </a:r>
            <a:r>
              <a:rPr lang="de-AT" sz="1500" dirty="0"/>
              <a:t> und der Anerkennung der Menschenrechte haben die meisten Staaten der Erde zugestimmt, gemeinsam an den gleichen Zielen zu arbeiten und sich zu diesem Zwecke besser zu vernetzen.</a:t>
            </a:r>
          </a:p>
          <a:p>
            <a:r>
              <a:rPr lang="de-AT" sz="1500" dirty="0" smtClean="0"/>
              <a:t>Wichtige </a:t>
            </a:r>
            <a:r>
              <a:rPr lang="de-AT" sz="1500" b="1" dirty="0" smtClean="0"/>
              <a:t>Staatenbündnisse</a:t>
            </a:r>
            <a:r>
              <a:rPr lang="de-AT" sz="1500" dirty="0" smtClean="0"/>
              <a:t> weltweit: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AT" sz="1500" dirty="0" smtClean="0"/>
              <a:t>Europäische Union (s. </a:t>
            </a:r>
            <a:r>
              <a:rPr lang="de-AT" sz="1500" dirty="0">
                <a:hlinkClick r:id="rId4"/>
              </a:rPr>
              <a:t>Thema „Österreichs Beitritt zur EU</a:t>
            </a:r>
            <a:r>
              <a:rPr lang="de-AT" sz="1500" dirty="0" smtClean="0">
                <a:hlinkClick r:id="rId4"/>
              </a:rPr>
              <a:t>“</a:t>
            </a:r>
            <a:r>
              <a:rPr lang="de-AT" sz="1500" dirty="0" smtClean="0"/>
              <a:t>); 27 Mitgliedstaaten</a:t>
            </a:r>
            <a:endParaRPr lang="de-AT" sz="15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de-AT" sz="1500" dirty="0" smtClean="0"/>
              <a:t>Verband Südostasiatischer Nationen (ASEAN): 10 Mitgliedstaaten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AT" sz="1500" dirty="0" smtClean="0"/>
              <a:t>Afrikanische </a:t>
            </a:r>
            <a:r>
              <a:rPr lang="de-AT" sz="1500" dirty="0"/>
              <a:t>Union (AU): </a:t>
            </a:r>
            <a:r>
              <a:rPr lang="de-AT" sz="1500" dirty="0" smtClean="0"/>
              <a:t>55 </a:t>
            </a:r>
            <a:r>
              <a:rPr lang="de-AT" sz="1500" dirty="0"/>
              <a:t>Mitgliedstaaten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AT" sz="1500" dirty="0"/>
              <a:t>Arabische Liga: </a:t>
            </a:r>
            <a:r>
              <a:rPr lang="de-AT" sz="1500" dirty="0" smtClean="0"/>
              <a:t>22 </a:t>
            </a:r>
            <a:r>
              <a:rPr lang="de-AT" sz="1500" dirty="0"/>
              <a:t>Mitgliedstaaten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AT" sz="1500" dirty="0"/>
              <a:t>Organisation Amerikanischer Staaten (OAS): </a:t>
            </a:r>
            <a:r>
              <a:rPr lang="de-AT" sz="1500" dirty="0" smtClean="0"/>
              <a:t>34 Mitgliedstaaten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de-AT" sz="1500" dirty="0"/>
          </a:p>
          <a:p>
            <a:pPr marL="0" indent="0">
              <a:buNone/>
            </a:pPr>
            <a:endParaRPr lang="de-DE" sz="1600" dirty="0" smtClean="0"/>
          </a:p>
          <a:p>
            <a:endParaRPr lang="de-DE" sz="6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698" y="3971846"/>
            <a:ext cx="1512916" cy="895186"/>
          </a:xfrm>
          <a:prstGeom prst="rect">
            <a:avLst/>
          </a:prstGeom>
        </p:spPr>
      </p:pic>
      <p:sp>
        <p:nvSpPr>
          <p:cNvPr id="7" name="Inhaltsplatzhalter 3"/>
          <p:cNvSpPr txBox="1">
            <a:spLocks/>
          </p:cNvSpPr>
          <p:nvPr/>
        </p:nvSpPr>
        <p:spPr>
          <a:xfrm>
            <a:off x="648000" y="2776794"/>
            <a:ext cx="7848000" cy="15826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8000" indent="-288000" algn="l" defTabSz="457200" rtl="0" eaLnBrk="1" latinLnBrk="0" hangingPunct="1">
              <a:lnSpc>
                <a:spcPts val="2600"/>
              </a:lnSpc>
              <a:spcBef>
                <a:spcPts val="500"/>
              </a:spcBef>
              <a:buClr>
                <a:schemeClr val="tx2"/>
              </a:buClr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457200" rtl="0" eaLnBrk="1" latinLnBrk="0" hangingPunct="1">
              <a:lnSpc>
                <a:spcPts val="240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Lucida Grande"/>
              <a:buChar char="›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Lucida Grande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AT" sz="1600" dirty="0"/>
          </a:p>
        </p:txBody>
      </p:sp>
      <p:sp>
        <p:nvSpPr>
          <p:cNvPr id="6" name="Rechteck 5"/>
          <p:cNvSpPr/>
          <p:nvPr/>
        </p:nvSpPr>
        <p:spPr>
          <a:xfrm>
            <a:off x="3225544" y="4420794"/>
            <a:ext cx="19729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  <a:hlinkClick r:id="rId6"/>
              </a:rPr>
              <a:t>www.demokratiewebstatt.at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27528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20000" y="576000"/>
            <a:ext cx="7128000" cy="612000"/>
          </a:xfrm>
        </p:spPr>
        <p:txBody>
          <a:bodyPr/>
          <a:lstStyle/>
          <a:p>
            <a:r>
              <a:rPr lang="de-DE" sz="2000" dirty="0" smtClean="0">
                <a:solidFill>
                  <a:srgbClr val="2190AB"/>
                </a:solidFill>
                <a:hlinkClick r:id="rId3"/>
              </a:rPr>
              <a:t>International tätige Organisationen</a:t>
            </a:r>
            <a:endParaRPr lang="de-DE" sz="2000" dirty="0">
              <a:solidFill>
                <a:srgbClr val="2190AB"/>
              </a:solidFill>
            </a:endParaRPr>
          </a:p>
        </p:txBody>
      </p:sp>
      <p:sp useBgFill="1"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533700" y="1116440"/>
            <a:ext cx="7920000" cy="3240000"/>
          </a:xfrm>
        </p:spPr>
        <p:txBody>
          <a:bodyPr/>
          <a:lstStyle/>
          <a:p>
            <a:r>
              <a:rPr lang="de-AT" sz="1600" dirty="0" smtClean="0"/>
              <a:t>UNO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AT" sz="1600" dirty="0" smtClean="0"/>
              <a:t>mit verschiedenen </a:t>
            </a:r>
            <a:r>
              <a:rPr lang="de-AT" sz="1600" dirty="0"/>
              <a:t>Unterorganisationen der Vereinten </a:t>
            </a:r>
            <a:r>
              <a:rPr lang="de-AT" sz="1600" dirty="0" smtClean="0"/>
              <a:t>Nationen: </a:t>
            </a:r>
            <a:r>
              <a:rPr lang="de-AT" sz="1500" dirty="0" smtClean="0"/>
              <a:t>Weltgesundheitsorganisation </a:t>
            </a:r>
            <a:r>
              <a:rPr lang="de-AT" sz="1500" dirty="0"/>
              <a:t>(WHO</a:t>
            </a:r>
            <a:r>
              <a:rPr lang="de-AT" sz="1500" dirty="0" smtClean="0"/>
              <a:t>), Internationaler Währungsfond (IWF), </a:t>
            </a:r>
            <a:r>
              <a:rPr lang="de-AT" sz="1500" dirty="0"/>
              <a:t>Internationale Atomenergieorganisation (IAEO</a:t>
            </a:r>
            <a:r>
              <a:rPr lang="de-AT" sz="1500" dirty="0" smtClean="0"/>
              <a:t>), Kinderhilfswerk </a:t>
            </a:r>
            <a:r>
              <a:rPr lang="de-AT" sz="1500" dirty="0"/>
              <a:t>der Vereinten Nationen (UNICEF</a:t>
            </a:r>
            <a:r>
              <a:rPr lang="de-AT" sz="1500" dirty="0" smtClean="0"/>
              <a:t>), Organisation </a:t>
            </a:r>
            <a:r>
              <a:rPr lang="de-AT" sz="1500" dirty="0"/>
              <a:t>der Vereinten Nationen für Bildung, Wissenschaft und Kultur (UNESCO</a:t>
            </a:r>
            <a:r>
              <a:rPr lang="de-AT" sz="1500" dirty="0" smtClean="0"/>
              <a:t>), Weltbank (Bank für Wiederaufbau und Entwicklung)</a:t>
            </a:r>
            <a:endParaRPr lang="de-AT" sz="1500" dirty="0"/>
          </a:p>
          <a:p>
            <a:r>
              <a:rPr lang="de-AT" sz="1600" dirty="0"/>
              <a:t>    Welthandelsorganisation (WTO)</a:t>
            </a:r>
          </a:p>
          <a:p>
            <a:r>
              <a:rPr lang="de-AT" sz="1600" dirty="0"/>
              <a:t>    Nordatlantisches Verteidigungsbündnis (NATO)</a:t>
            </a:r>
          </a:p>
          <a:p>
            <a:r>
              <a:rPr lang="de-AT" sz="1600" dirty="0"/>
              <a:t>    Organisation für wirtschaftliche Zusammenarbeit und Entwicklung (OECD)</a:t>
            </a:r>
          </a:p>
          <a:p>
            <a:endParaRPr lang="de-AT" sz="16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698" y="3971846"/>
            <a:ext cx="1512916" cy="895186"/>
          </a:xfrm>
          <a:prstGeom prst="rect">
            <a:avLst/>
          </a:prstGeom>
        </p:spPr>
      </p:pic>
      <p:sp>
        <p:nvSpPr>
          <p:cNvPr id="7" name="Inhaltsplatzhalter 3"/>
          <p:cNvSpPr txBox="1">
            <a:spLocks/>
          </p:cNvSpPr>
          <p:nvPr/>
        </p:nvSpPr>
        <p:spPr>
          <a:xfrm>
            <a:off x="648000" y="2776794"/>
            <a:ext cx="7848000" cy="15826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8000" indent="-288000" algn="l" defTabSz="457200" rtl="0" eaLnBrk="1" latinLnBrk="0" hangingPunct="1">
              <a:lnSpc>
                <a:spcPts val="2600"/>
              </a:lnSpc>
              <a:spcBef>
                <a:spcPts val="500"/>
              </a:spcBef>
              <a:buClr>
                <a:schemeClr val="tx2"/>
              </a:buClr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457200" rtl="0" eaLnBrk="1" latinLnBrk="0" hangingPunct="1">
              <a:lnSpc>
                <a:spcPts val="240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Lucida Grande"/>
              <a:buChar char="›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Lucida Grande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AT" sz="1600" dirty="0"/>
          </a:p>
        </p:txBody>
      </p:sp>
      <p:sp>
        <p:nvSpPr>
          <p:cNvPr id="6" name="Rechteck 5"/>
          <p:cNvSpPr/>
          <p:nvPr/>
        </p:nvSpPr>
        <p:spPr>
          <a:xfrm>
            <a:off x="3225544" y="4420794"/>
            <a:ext cx="19729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  <a:hlinkClick r:id="rId5"/>
              </a:rPr>
              <a:t>www.demokratiewebstatt.at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34944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20000" y="576000"/>
            <a:ext cx="7128000" cy="612000"/>
          </a:xfrm>
        </p:spPr>
        <p:txBody>
          <a:bodyPr/>
          <a:lstStyle/>
          <a:p>
            <a:r>
              <a:rPr lang="de-DE" sz="2000" dirty="0" smtClean="0">
                <a:solidFill>
                  <a:srgbClr val="2190AB"/>
                </a:solidFill>
                <a:hlinkClick r:id="rId3"/>
              </a:rPr>
              <a:t>NGOs</a:t>
            </a:r>
            <a:endParaRPr lang="de-DE" sz="2000" dirty="0">
              <a:solidFill>
                <a:srgbClr val="2190AB"/>
              </a:solidFill>
            </a:endParaRPr>
          </a:p>
        </p:txBody>
      </p:sp>
      <p:sp useBgFill="1"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533700" y="1116440"/>
            <a:ext cx="7920000" cy="3240000"/>
          </a:xfrm>
        </p:spPr>
        <p:txBody>
          <a:bodyPr/>
          <a:lstStyle/>
          <a:p>
            <a:r>
              <a:rPr lang="de-AT" sz="1600" dirty="0" smtClean="0"/>
              <a:t>NGOs: „Non-</a:t>
            </a:r>
            <a:r>
              <a:rPr lang="de-AT" sz="1600" dirty="0" err="1" smtClean="0"/>
              <a:t>governmental</a:t>
            </a:r>
            <a:r>
              <a:rPr lang="de-AT" sz="1600" dirty="0" smtClean="0"/>
              <a:t> </a:t>
            </a:r>
            <a:r>
              <a:rPr lang="de-AT" sz="1600" dirty="0"/>
              <a:t>organisations“ / nicht staatliche </a:t>
            </a:r>
            <a:r>
              <a:rPr lang="de-AT" sz="1600" dirty="0" smtClean="0"/>
              <a:t>Organisationen</a:t>
            </a:r>
          </a:p>
          <a:p>
            <a:r>
              <a:rPr lang="de-AT" sz="1500" dirty="0" smtClean="0"/>
              <a:t>Beispiele: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AT" sz="1500" dirty="0" smtClean="0"/>
              <a:t>Rotes Kreuz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AT" sz="1500" dirty="0" smtClean="0"/>
              <a:t>Ärzte </a:t>
            </a:r>
            <a:r>
              <a:rPr lang="de-AT" sz="1500" dirty="0"/>
              <a:t>ohne </a:t>
            </a:r>
            <a:r>
              <a:rPr lang="de-AT" sz="1500" dirty="0" smtClean="0"/>
              <a:t>Grenzen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AT" sz="1500" dirty="0" smtClean="0"/>
              <a:t>Amnesty International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AT" sz="1500" dirty="0" smtClean="0"/>
              <a:t>World </a:t>
            </a:r>
            <a:r>
              <a:rPr lang="de-AT" sz="1500" dirty="0"/>
              <a:t>Wide Fund </a:t>
            </a:r>
            <a:r>
              <a:rPr lang="de-AT" sz="1500" dirty="0" err="1"/>
              <a:t>for</a:t>
            </a:r>
            <a:r>
              <a:rPr lang="de-AT" sz="1500" dirty="0"/>
              <a:t> Nature (WWF)</a:t>
            </a:r>
          </a:p>
          <a:p>
            <a:endParaRPr lang="de-AT" sz="1500" dirty="0"/>
          </a:p>
          <a:p>
            <a:endParaRPr lang="de-AT" sz="16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698" y="3971846"/>
            <a:ext cx="1512916" cy="895186"/>
          </a:xfrm>
          <a:prstGeom prst="rect">
            <a:avLst/>
          </a:prstGeom>
        </p:spPr>
      </p:pic>
      <p:sp>
        <p:nvSpPr>
          <p:cNvPr id="7" name="Inhaltsplatzhalter 3"/>
          <p:cNvSpPr txBox="1">
            <a:spLocks/>
          </p:cNvSpPr>
          <p:nvPr/>
        </p:nvSpPr>
        <p:spPr>
          <a:xfrm>
            <a:off x="648000" y="2776794"/>
            <a:ext cx="7848000" cy="15826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8000" indent="-288000" algn="l" defTabSz="457200" rtl="0" eaLnBrk="1" latinLnBrk="0" hangingPunct="1">
              <a:lnSpc>
                <a:spcPts val="2600"/>
              </a:lnSpc>
              <a:spcBef>
                <a:spcPts val="500"/>
              </a:spcBef>
              <a:buClr>
                <a:schemeClr val="tx2"/>
              </a:buClr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457200" rtl="0" eaLnBrk="1" latinLnBrk="0" hangingPunct="1">
              <a:lnSpc>
                <a:spcPts val="240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Lucida Grande"/>
              <a:buChar char="›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Lucida Grande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AT" sz="1600" dirty="0"/>
          </a:p>
        </p:txBody>
      </p:sp>
      <p:sp>
        <p:nvSpPr>
          <p:cNvPr id="6" name="Rechteck 5"/>
          <p:cNvSpPr/>
          <p:nvPr/>
        </p:nvSpPr>
        <p:spPr>
          <a:xfrm>
            <a:off x="3225544" y="4420794"/>
            <a:ext cx="19729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  <a:hlinkClick r:id="rId5"/>
              </a:rPr>
              <a:t>www.demokratiewebstatt.at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91127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20000" y="576000"/>
            <a:ext cx="7128000" cy="612000"/>
          </a:xfrm>
        </p:spPr>
        <p:txBody>
          <a:bodyPr/>
          <a:lstStyle/>
          <a:p>
            <a:r>
              <a:rPr lang="de-DE" sz="2000" dirty="0" smtClean="0">
                <a:solidFill>
                  <a:srgbClr val="2190AB"/>
                </a:solidFill>
              </a:rPr>
              <a:t>Diskussionsfragen</a:t>
            </a:r>
            <a:endParaRPr lang="de-DE" sz="2000" dirty="0">
              <a:solidFill>
                <a:srgbClr val="2190AB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585477" y="1082884"/>
            <a:ext cx="7920000" cy="3240000"/>
          </a:xfrm>
        </p:spPr>
        <p:txBody>
          <a:bodyPr/>
          <a:lstStyle/>
          <a:p>
            <a:r>
              <a:rPr lang="de-AT" sz="1400" dirty="0" smtClean="0">
                <a:solidFill>
                  <a:srgbClr val="2190AB"/>
                </a:solidFill>
              </a:rPr>
              <a:t>Durch die </a:t>
            </a:r>
            <a:r>
              <a:rPr lang="de-AT" sz="1400" dirty="0">
                <a:solidFill>
                  <a:srgbClr val="2190AB"/>
                </a:solidFill>
              </a:rPr>
              <a:t>(wirtschaftlichen) Verflechtungen in der globalisierten Welt können auch (Wirtschafts-)Krisen und Pandemien verheerender ausfallen. Gleichzeitig ist es auch leichter möglich, sich international gegenseitig zu helfen und Innovationen zu teilen. Besprecht in der Klasse, wie ihr dies in der </a:t>
            </a:r>
            <a:r>
              <a:rPr lang="de-AT" sz="1400" dirty="0" smtClean="0">
                <a:solidFill>
                  <a:srgbClr val="2190AB"/>
                </a:solidFill>
              </a:rPr>
              <a:t>COVID-19-PANDEMIE erlebt habt!</a:t>
            </a:r>
          </a:p>
          <a:p>
            <a:r>
              <a:rPr lang="de-AT" sz="1400" dirty="0">
                <a:solidFill>
                  <a:srgbClr val="2190AB"/>
                </a:solidFill>
              </a:rPr>
              <a:t>Wo verbessert sich die Lebenssituation der Menschen durch die Globalisierung am meisten</a:t>
            </a:r>
            <a:r>
              <a:rPr lang="de-AT" sz="1400">
                <a:solidFill>
                  <a:srgbClr val="2190AB"/>
                </a:solidFill>
              </a:rPr>
              <a:t>? </a:t>
            </a:r>
            <a:r>
              <a:rPr lang="de-AT" sz="1400" smtClean="0">
                <a:solidFill>
                  <a:srgbClr val="2190AB"/>
                </a:solidFill>
              </a:rPr>
              <a:t/>
            </a:r>
            <a:br>
              <a:rPr lang="de-AT" sz="1400" smtClean="0">
                <a:solidFill>
                  <a:srgbClr val="2190AB"/>
                </a:solidFill>
              </a:rPr>
            </a:br>
            <a:r>
              <a:rPr lang="de-AT" sz="1400" smtClean="0">
                <a:solidFill>
                  <a:srgbClr val="2190AB"/>
                </a:solidFill>
              </a:rPr>
              <a:t>Findet </a:t>
            </a:r>
            <a:r>
              <a:rPr lang="de-AT" sz="1400" dirty="0">
                <a:solidFill>
                  <a:srgbClr val="2190AB"/>
                </a:solidFill>
              </a:rPr>
              <a:t>gemeinsam heraus, was man unter dem Begriff „Globaler Süden“ versteht</a:t>
            </a:r>
            <a:r>
              <a:rPr lang="de-AT" sz="1400" dirty="0" smtClean="0">
                <a:solidFill>
                  <a:srgbClr val="2190AB"/>
                </a:solidFill>
              </a:rPr>
              <a:t>!</a:t>
            </a:r>
          </a:p>
          <a:p>
            <a:r>
              <a:rPr lang="de-AT" sz="1400" dirty="0" smtClean="0">
                <a:solidFill>
                  <a:srgbClr val="2190AB"/>
                </a:solidFill>
              </a:rPr>
              <a:t>Welche Vorteile seht ihr in der Nutzung von Kreditkarten? Welche Risiken birgt sie?</a:t>
            </a:r>
          </a:p>
          <a:p>
            <a:r>
              <a:rPr lang="de-AT" sz="1400" dirty="0" smtClean="0">
                <a:solidFill>
                  <a:srgbClr val="2190AB"/>
                </a:solidFill>
              </a:rPr>
              <a:t>Wie könnte man das Reisen so gestalten, dass es für möglichst viele Menschen ökologisch und ökonomisch nachhaltig(er) ist?</a:t>
            </a:r>
          </a:p>
          <a:p>
            <a:endParaRPr lang="de-AT" sz="1400" dirty="0" smtClean="0">
              <a:solidFill>
                <a:srgbClr val="2190AB"/>
              </a:solidFill>
            </a:endParaRPr>
          </a:p>
          <a:p>
            <a:endParaRPr lang="de-AT" sz="1400" dirty="0">
              <a:solidFill>
                <a:srgbClr val="2190AB"/>
              </a:solidFill>
            </a:endParaRPr>
          </a:p>
          <a:p>
            <a:pPr lvl="1">
              <a:lnSpc>
                <a:spcPts val="1800"/>
              </a:lnSpc>
            </a:pPr>
            <a:endParaRPr lang="de-AT" sz="1400" dirty="0">
              <a:solidFill>
                <a:srgbClr val="2190AB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3291" y="3971846"/>
            <a:ext cx="1512916" cy="895186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3225544" y="4590033"/>
            <a:ext cx="19729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  <a:hlinkClick r:id="rId4"/>
              </a:rPr>
              <a:t>www.demokratiewebstatt.at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7538910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77156" y="995490"/>
            <a:ext cx="7128000" cy="612000"/>
          </a:xfrm>
        </p:spPr>
        <p:txBody>
          <a:bodyPr/>
          <a:lstStyle/>
          <a:p>
            <a:r>
              <a:rPr lang="de-DE" sz="1800" b="0" i="1" dirty="0">
                <a:solidFill>
                  <a:srgbClr val="2190AB"/>
                </a:solidFill>
                <a:cs typeface="Arial" panose="020B0604020202020204" pitchFamily="34" charset="0"/>
              </a:rPr>
              <a:t>Hinweis zur Nutzung der </a:t>
            </a:r>
            <a:r>
              <a:rPr lang="de-DE" sz="1800" b="0" i="1" dirty="0" err="1">
                <a:solidFill>
                  <a:srgbClr val="2190AB"/>
                </a:solidFill>
                <a:cs typeface="Arial" panose="020B0604020202020204" pitchFamily="34" charset="0"/>
              </a:rPr>
              <a:t>PowerPointPräsentation</a:t>
            </a:r>
            <a:r>
              <a:rPr lang="de-DE" sz="1800" b="0" i="1" dirty="0">
                <a:solidFill>
                  <a:srgbClr val="2190AB"/>
                </a:solidFill>
                <a:cs typeface="Arial" panose="020B0604020202020204" pitchFamily="34" charset="0"/>
              </a:rPr>
              <a:t/>
            </a:r>
            <a:br>
              <a:rPr lang="de-DE" sz="1800" b="0" i="1" dirty="0">
                <a:solidFill>
                  <a:srgbClr val="2190AB"/>
                </a:solidFill>
                <a:cs typeface="Arial" panose="020B0604020202020204" pitchFamily="34" charset="0"/>
              </a:rPr>
            </a:br>
            <a:endParaRPr lang="de-DE" sz="1050" dirty="0">
              <a:solidFill>
                <a:srgbClr val="2190AB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648000" y="995490"/>
            <a:ext cx="7848000" cy="3078866"/>
          </a:xfrm>
        </p:spPr>
        <p:txBody>
          <a:bodyPr/>
          <a:lstStyle/>
          <a:p>
            <a:pPr>
              <a:spcAft>
                <a:spcPts val="600"/>
              </a:spcAft>
              <a:buClr>
                <a:srgbClr val="2190AB"/>
              </a:buClr>
            </a:pPr>
            <a:endParaRPr lang="de-DE" sz="1600" dirty="0"/>
          </a:p>
          <a:p>
            <a:pPr>
              <a:spcAft>
                <a:spcPts val="600"/>
              </a:spcAft>
              <a:buClr>
                <a:srgbClr val="2190AB"/>
              </a:buClr>
            </a:pPr>
            <a:r>
              <a:rPr lang="de-DE" sz="1400" dirty="0"/>
              <a:t>In dieser </a:t>
            </a:r>
            <a:r>
              <a:rPr lang="de-DE" sz="1400" dirty="0" err="1"/>
              <a:t>PowerPointPräsentation</a:t>
            </a:r>
            <a:r>
              <a:rPr lang="de-DE" sz="1400" dirty="0"/>
              <a:t> finden sich die wichtigsten Inhalte des Schwerpunktthemas </a:t>
            </a:r>
            <a:br>
              <a:rPr lang="de-DE" sz="1400" dirty="0"/>
            </a:br>
            <a:r>
              <a:rPr lang="de-DE" sz="1400" dirty="0" smtClean="0"/>
              <a:t>„Globalisierung“ </a:t>
            </a:r>
            <a:r>
              <a:rPr lang="de-DE" sz="1400" dirty="0"/>
              <a:t>in stark gekürzter Form.</a:t>
            </a:r>
          </a:p>
          <a:p>
            <a:pPr>
              <a:spcAft>
                <a:spcPts val="600"/>
              </a:spcAft>
              <a:buClr>
                <a:srgbClr val="2190AB"/>
              </a:buClr>
            </a:pPr>
            <a:r>
              <a:rPr lang="de-DE" sz="1400" dirty="0"/>
              <a:t>Um zu den Hintergrundinformationen in den jeweiligen Kapiteln auf der DemokratieWEBstatt zu gelangen, nutzen Sie bitte die </a:t>
            </a:r>
            <a:r>
              <a:rPr lang="de-DE" sz="1400" u="sng" dirty="0" smtClean="0"/>
              <a:t>Verlinkungen</a:t>
            </a:r>
            <a:r>
              <a:rPr lang="de-DE" sz="1400" dirty="0" smtClean="0"/>
              <a:t> (z.B. in den Überschriften).</a:t>
            </a:r>
            <a:endParaRPr lang="de-DE" sz="14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698" y="3971846"/>
            <a:ext cx="1512916" cy="895186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3225544" y="4420794"/>
            <a:ext cx="19729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  <a:hlinkClick r:id="rId5"/>
              </a:rPr>
              <a:t>www.demokratiewebstatt.at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8292587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698" y="3971846"/>
            <a:ext cx="1512916" cy="895186"/>
          </a:xfrm>
          <a:prstGeom prst="rect">
            <a:avLst/>
          </a:prstGeom>
        </p:spPr>
      </p:pic>
      <p:sp>
        <p:nvSpPr>
          <p:cNvPr id="6" name="Untertitel 2"/>
          <p:cNvSpPr txBox="1">
            <a:spLocks/>
          </p:cNvSpPr>
          <p:nvPr/>
        </p:nvSpPr>
        <p:spPr>
          <a:xfrm>
            <a:off x="1080000" y="720000"/>
            <a:ext cx="6618240" cy="5620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8000" indent="-288000" algn="l" defTabSz="457200" rtl="0" eaLnBrk="1" latinLnBrk="0" hangingPunct="1">
              <a:lnSpc>
                <a:spcPts val="2600"/>
              </a:lnSpc>
              <a:spcBef>
                <a:spcPts val="500"/>
              </a:spcBef>
              <a:buClr>
                <a:schemeClr val="tx2"/>
              </a:buClr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457200" rtl="0" eaLnBrk="1" latinLnBrk="0" hangingPunct="1">
              <a:lnSpc>
                <a:spcPts val="240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Lucida Grande"/>
              <a:buChar char="›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Lucida Grande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600" b="1" dirty="0" smtClean="0">
                <a:solidFill>
                  <a:srgbClr val="2190AB"/>
                </a:solidFill>
                <a:latin typeface="+mj-lt"/>
                <a:hlinkClick r:id="rId4"/>
              </a:rPr>
              <a:t>Was bedeutet Globalisierung?</a:t>
            </a:r>
            <a:endParaRPr lang="de-DE" sz="2600" b="1" dirty="0">
              <a:solidFill>
                <a:srgbClr val="2190AB"/>
              </a:solidFill>
              <a:latin typeface="+mj-l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880000" y="4320000"/>
            <a:ext cx="28253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>
                <a:solidFill>
                  <a:srgbClr val="2190AB"/>
                </a:solidFill>
                <a:hlinkClick r:id="rId5"/>
              </a:rPr>
              <a:t>Zum Kapitel auf der </a:t>
            </a:r>
            <a:r>
              <a:rPr lang="de-AT" sz="1200" dirty="0" err="1">
                <a:solidFill>
                  <a:srgbClr val="2190AB"/>
                </a:solidFill>
                <a:hlinkClick r:id="rId5"/>
              </a:rPr>
              <a:t>DemokratieWEBstatt</a:t>
            </a:r>
            <a:endParaRPr lang="de-AT" sz="1200" dirty="0">
              <a:solidFill>
                <a:srgbClr val="2190AB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369278" y="3260748"/>
            <a:ext cx="17004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50" dirty="0" smtClean="0"/>
              <a:t>© Clipdealer / </a:t>
            </a:r>
            <a:r>
              <a:rPr lang="de-AT" sz="1050" dirty="0" err="1" smtClean="0"/>
              <a:t>Tamorlan</a:t>
            </a:r>
            <a:endParaRPr lang="de-AT" sz="5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735" y="1440000"/>
            <a:ext cx="2352000" cy="17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0160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20000" y="576000"/>
            <a:ext cx="7128000" cy="612000"/>
          </a:xfrm>
        </p:spPr>
        <p:txBody>
          <a:bodyPr/>
          <a:lstStyle/>
          <a:p>
            <a:r>
              <a:rPr lang="de-DE" sz="2000" dirty="0" smtClean="0">
                <a:solidFill>
                  <a:srgbClr val="2190AB"/>
                </a:solidFill>
              </a:rPr>
              <a:t>Was bedeutet Globalisierung?</a:t>
            </a:r>
            <a:endParaRPr lang="de-DE" sz="1100" dirty="0">
              <a:solidFill>
                <a:srgbClr val="2190AB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648000" y="988030"/>
            <a:ext cx="7920000" cy="3240000"/>
          </a:xfrm>
        </p:spPr>
        <p:txBody>
          <a:bodyPr/>
          <a:lstStyle/>
          <a:p>
            <a:r>
              <a:rPr lang="de-AT" sz="1600" dirty="0" smtClean="0"/>
              <a:t>Globalisierung </a:t>
            </a:r>
            <a:r>
              <a:rPr lang="de-AT" sz="1600" dirty="0"/>
              <a:t>kommt vom Wort „global“, das „die ganze Welt betreffend“ oder „weltweit“ heißt. Wortwörtlich bedeutet Globalisierung damit eigentlich „Weltweitwerdung“. </a:t>
            </a:r>
            <a:endParaRPr lang="de-AT" sz="1600" dirty="0" smtClean="0"/>
          </a:p>
          <a:p>
            <a:r>
              <a:rPr lang="de-AT" sz="1600" dirty="0" smtClean="0"/>
              <a:t>Seit dem </a:t>
            </a:r>
            <a:r>
              <a:rPr lang="de-AT" sz="1600" dirty="0"/>
              <a:t>Ende des Zweiten </a:t>
            </a:r>
            <a:r>
              <a:rPr lang="de-AT" sz="1600" dirty="0" smtClean="0"/>
              <a:t>Weltkriegs wird die Welt </a:t>
            </a:r>
            <a:r>
              <a:rPr lang="de-AT" sz="1600" dirty="0"/>
              <a:t>in Bereichen wie der Wirtschaft, Politik, Kultur und Umwelt immer </a:t>
            </a:r>
            <a:r>
              <a:rPr lang="de-AT" sz="1600" dirty="0" smtClean="0"/>
              <a:t>vernetzter. </a:t>
            </a:r>
            <a:r>
              <a:rPr lang="de-AT" sz="1600" dirty="0"/>
              <a:t>Das betrifft einzelne Menschen, Organisationen und ganze Staaten. </a:t>
            </a:r>
            <a:endParaRPr lang="de-AT" sz="1600" dirty="0" smtClean="0"/>
          </a:p>
          <a:p>
            <a:r>
              <a:rPr lang="de-AT" sz="1600" dirty="0" smtClean="0"/>
              <a:t>Die </a:t>
            </a:r>
            <a:r>
              <a:rPr lang="de-AT" sz="1600" dirty="0"/>
              <a:t>Globalisierung geht über Ländergrenzen und Kontinente hinaus.</a:t>
            </a:r>
            <a:endParaRPr lang="de-DE" sz="1600" dirty="0" smtClean="0"/>
          </a:p>
          <a:p>
            <a:endParaRPr lang="de-DE" sz="1600" dirty="0" smtClean="0"/>
          </a:p>
          <a:p>
            <a:pPr marL="0" indent="0">
              <a:buNone/>
            </a:pPr>
            <a:r>
              <a:rPr lang="de-DE" dirty="0"/>
              <a:t/>
            </a:r>
            <a:br>
              <a:rPr lang="de-DE" dirty="0"/>
            </a:br>
            <a:endParaRPr lang="de-AT" sz="18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698" y="3971846"/>
            <a:ext cx="1512916" cy="895186"/>
          </a:xfrm>
          <a:prstGeom prst="rect">
            <a:avLst/>
          </a:prstGeom>
        </p:spPr>
      </p:pic>
      <p:sp>
        <p:nvSpPr>
          <p:cNvPr id="2" name="Rechteck 1">
            <a:hlinkClick r:id="rId5"/>
          </p:cNvPr>
          <p:cNvSpPr/>
          <p:nvPr/>
        </p:nvSpPr>
        <p:spPr>
          <a:xfrm>
            <a:off x="3225544" y="4420794"/>
            <a:ext cx="19729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rgbClr val="2190AB"/>
                </a:solidFill>
                <a:latin typeface="+mj-lt"/>
                <a:ea typeface="+mj-ea"/>
                <a:cs typeface="+mj-cs"/>
                <a:hlinkClick r:id="rId6"/>
              </a:rPr>
              <a:t>www.demokratiewebstatt.at</a:t>
            </a:r>
            <a:endParaRPr lang="de-DE" sz="1200" dirty="0">
              <a:solidFill>
                <a:srgbClr val="2190AB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868669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20000" y="576000"/>
            <a:ext cx="7128000" cy="612000"/>
          </a:xfrm>
        </p:spPr>
        <p:txBody>
          <a:bodyPr/>
          <a:lstStyle/>
          <a:p>
            <a:r>
              <a:rPr lang="de-DE" sz="2000" dirty="0" smtClean="0">
                <a:solidFill>
                  <a:srgbClr val="2190AB"/>
                </a:solidFill>
                <a:hlinkClick r:id="rId4"/>
              </a:rPr>
              <a:t>Ein Blick in die Geschichte</a:t>
            </a:r>
            <a:endParaRPr lang="de-DE" sz="1100" dirty="0">
              <a:solidFill>
                <a:srgbClr val="2190AB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648000" y="988030"/>
            <a:ext cx="7920000" cy="3240000"/>
          </a:xfrm>
        </p:spPr>
        <p:txBody>
          <a:bodyPr/>
          <a:lstStyle/>
          <a:p>
            <a:r>
              <a:rPr lang="de-AT" sz="1600" dirty="0" smtClean="0"/>
              <a:t>Schon </a:t>
            </a:r>
            <a:r>
              <a:rPr lang="de-AT" sz="1600"/>
              <a:t>vor </a:t>
            </a:r>
            <a:r>
              <a:rPr lang="de-AT" sz="1600" smtClean="0"/>
              <a:t>tausenden </a:t>
            </a:r>
            <a:r>
              <a:rPr lang="de-AT" sz="1600" dirty="0"/>
              <a:t>Jahren wurden Waren zwischen Europa und Asien gehandelt. </a:t>
            </a:r>
            <a:endParaRPr lang="de-AT" sz="1600" dirty="0" smtClean="0"/>
          </a:p>
          <a:p>
            <a:r>
              <a:rPr lang="de-AT" sz="1600" dirty="0" smtClean="0"/>
              <a:t>Die Handelsbeziehungen </a:t>
            </a:r>
            <a:r>
              <a:rPr lang="de-AT" sz="1600" dirty="0"/>
              <a:t>des Römischen Reichs </a:t>
            </a:r>
            <a:r>
              <a:rPr lang="de-AT" sz="1600" dirty="0" smtClean="0"/>
              <a:t>reichten über </a:t>
            </a:r>
            <a:r>
              <a:rPr lang="de-AT" sz="1600" dirty="0"/>
              <a:t>den Mittelmeerraum bis nach China. </a:t>
            </a:r>
            <a:endParaRPr lang="de-AT" sz="1600" dirty="0" smtClean="0"/>
          </a:p>
          <a:p>
            <a:r>
              <a:rPr lang="de-AT" sz="1600" dirty="0" smtClean="0"/>
              <a:t>Auch nach </a:t>
            </a:r>
            <a:r>
              <a:rPr lang="de-AT" sz="1600" dirty="0"/>
              <a:t>dem Ende des Römischen Reichs wurde weiter mit Waren zwischen Europa und Asien gehandelt. </a:t>
            </a:r>
            <a:r>
              <a:rPr lang="de-AT" sz="1600" dirty="0" smtClean="0"/>
              <a:t>Europäische </a:t>
            </a:r>
            <a:r>
              <a:rPr lang="de-AT" sz="1600" dirty="0"/>
              <a:t>Händler wie Marco Polo bereisten Asien und berichteten von ihren Erfahrungen</a:t>
            </a:r>
            <a:r>
              <a:rPr lang="de-AT" sz="1600" dirty="0" smtClean="0"/>
              <a:t>. </a:t>
            </a:r>
          </a:p>
          <a:p>
            <a:r>
              <a:rPr lang="de-AT" sz="1600" dirty="0" smtClean="0"/>
              <a:t>Ein </a:t>
            </a:r>
            <a:r>
              <a:rPr lang="de-AT" sz="1600" dirty="0"/>
              <a:t>wichtiger Handelsweg zwischen Europa und Asien zwischen 500 v</a:t>
            </a:r>
            <a:r>
              <a:rPr lang="de-AT" sz="1600" dirty="0" smtClean="0"/>
              <a:t>. Chr</a:t>
            </a:r>
            <a:r>
              <a:rPr lang="de-AT" sz="1600" dirty="0"/>
              <a:t>. und 1500 n</a:t>
            </a:r>
            <a:r>
              <a:rPr lang="de-AT" sz="1600" dirty="0" smtClean="0"/>
              <a:t>. Chr</a:t>
            </a:r>
            <a:r>
              <a:rPr lang="de-AT" sz="1600" dirty="0"/>
              <a:t>. war die </a:t>
            </a:r>
            <a:r>
              <a:rPr lang="de-AT" sz="1600" b="1" dirty="0"/>
              <a:t>Seidenstraße</a:t>
            </a:r>
            <a:r>
              <a:rPr lang="de-AT" sz="1600" dirty="0"/>
              <a:t>. </a:t>
            </a:r>
            <a:endParaRPr lang="de-AT" sz="1600" dirty="0" smtClean="0"/>
          </a:p>
          <a:p>
            <a:endParaRPr lang="de-DE" sz="1600" dirty="0" smtClean="0"/>
          </a:p>
          <a:p>
            <a:endParaRPr lang="de-AT" sz="14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698" y="3971846"/>
            <a:ext cx="1512916" cy="895186"/>
          </a:xfrm>
          <a:prstGeom prst="rect">
            <a:avLst/>
          </a:prstGeom>
        </p:spPr>
      </p:pic>
      <p:sp>
        <p:nvSpPr>
          <p:cNvPr id="2" name="Rechteck 1">
            <a:hlinkClick r:id="rId6"/>
          </p:cNvPr>
          <p:cNvSpPr/>
          <p:nvPr/>
        </p:nvSpPr>
        <p:spPr>
          <a:xfrm>
            <a:off x="3225544" y="4420794"/>
            <a:ext cx="19729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rgbClr val="2190AB"/>
                </a:solidFill>
                <a:latin typeface="+mj-lt"/>
                <a:ea typeface="+mj-ea"/>
                <a:cs typeface="+mj-cs"/>
                <a:hlinkClick r:id="rId7"/>
              </a:rPr>
              <a:t>www.demokratiewebstatt.at</a:t>
            </a:r>
            <a:endParaRPr lang="de-DE" sz="1200" dirty="0">
              <a:solidFill>
                <a:srgbClr val="2190AB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825005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20000" y="576000"/>
            <a:ext cx="7128000" cy="612000"/>
          </a:xfrm>
        </p:spPr>
        <p:txBody>
          <a:bodyPr/>
          <a:lstStyle/>
          <a:p>
            <a:r>
              <a:rPr lang="de-DE" sz="2000" dirty="0" smtClean="0">
                <a:solidFill>
                  <a:srgbClr val="2190AB"/>
                </a:solidFill>
                <a:hlinkClick r:id="rId4"/>
              </a:rPr>
              <a:t>Von der Kolonialzeit …</a:t>
            </a:r>
            <a:endParaRPr lang="de-DE" sz="1100" dirty="0">
              <a:solidFill>
                <a:srgbClr val="2190AB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648000" y="988030"/>
            <a:ext cx="7920000" cy="3240000"/>
          </a:xfrm>
        </p:spPr>
        <p:txBody>
          <a:bodyPr/>
          <a:lstStyle/>
          <a:p>
            <a:r>
              <a:rPr lang="de-AT" sz="1600" dirty="0" smtClean="0"/>
              <a:t>In </a:t>
            </a:r>
            <a:r>
              <a:rPr lang="de-AT" sz="1600" dirty="0"/>
              <a:t>der </a:t>
            </a:r>
            <a:r>
              <a:rPr lang="de-AT" sz="1600" dirty="0" smtClean="0"/>
              <a:t>Kolonialzeit wurden Afrika</a:t>
            </a:r>
            <a:r>
              <a:rPr lang="de-AT" sz="1600" dirty="0"/>
              <a:t>, Amerika und </a:t>
            </a:r>
            <a:r>
              <a:rPr lang="de-AT" sz="1600" dirty="0" smtClean="0"/>
              <a:t>Australien mit </a:t>
            </a:r>
            <a:r>
              <a:rPr lang="de-AT" sz="1600" dirty="0"/>
              <a:t>dem Schiff </a:t>
            </a:r>
            <a:r>
              <a:rPr lang="de-AT" sz="1600" dirty="0" smtClean="0"/>
              <a:t>entdeckt und erkundet.</a:t>
            </a:r>
          </a:p>
          <a:p>
            <a:r>
              <a:rPr lang="de-AT" sz="1600" dirty="0" smtClean="0"/>
              <a:t>Viele </a:t>
            </a:r>
            <a:r>
              <a:rPr lang="de-AT" sz="1600" dirty="0"/>
              <a:t>Gebiete weltweit wurden in dieser Zeit von europäischen Ländern als </a:t>
            </a:r>
            <a:r>
              <a:rPr lang="de-AT" sz="1600" b="1" dirty="0"/>
              <a:t>Kolonien</a:t>
            </a:r>
            <a:r>
              <a:rPr lang="de-AT" sz="1600" dirty="0"/>
              <a:t> besetzt und ausgebeutet</a:t>
            </a:r>
            <a:r>
              <a:rPr lang="de-AT" sz="1600" dirty="0" smtClean="0"/>
              <a:t>.</a:t>
            </a:r>
          </a:p>
          <a:p>
            <a:r>
              <a:rPr lang="de-AT" sz="1600" dirty="0" smtClean="0"/>
              <a:t>Ihre </a:t>
            </a:r>
            <a:r>
              <a:rPr lang="de-AT" sz="1600" dirty="0"/>
              <a:t>Rohstoffe, wie etwa Gold oder Gewürze, wurden nach Europa transportiert, die Menschen aus den Kolonien wurden oft als Sklaven zum Arbeiten gezwungen. </a:t>
            </a:r>
            <a:endParaRPr lang="de-AT" sz="1600" dirty="0" smtClean="0"/>
          </a:p>
          <a:p>
            <a:r>
              <a:rPr lang="de-AT" sz="1600" dirty="0" smtClean="0"/>
              <a:t>Dabei </a:t>
            </a:r>
            <a:r>
              <a:rPr lang="de-AT" sz="1600" dirty="0"/>
              <a:t>ging es nicht um den Austausch mit fremden Kulturen, sondern um politische und wirtschaftliche Macht über andere Gebiete und deren </a:t>
            </a:r>
            <a:r>
              <a:rPr lang="de-AT" sz="1600" dirty="0" err="1"/>
              <a:t>Einwohner:innen</a:t>
            </a:r>
            <a:r>
              <a:rPr lang="de-AT" sz="1600" dirty="0" smtClean="0"/>
              <a:t>.</a:t>
            </a:r>
            <a:endParaRPr lang="de-AT" sz="16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698" y="3971846"/>
            <a:ext cx="1512916" cy="895186"/>
          </a:xfrm>
          <a:prstGeom prst="rect">
            <a:avLst/>
          </a:prstGeom>
        </p:spPr>
      </p:pic>
      <p:sp>
        <p:nvSpPr>
          <p:cNvPr id="2" name="Rechteck 1">
            <a:hlinkClick r:id="rId6"/>
          </p:cNvPr>
          <p:cNvSpPr/>
          <p:nvPr/>
        </p:nvSpPr>
        <p:spPr>
          <a:xfrm>
            <a:off x="3225544" y="4420794"/>
            <a:ext cx="19729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rgbClr val="2190AB"/>
                </a:solidFill>
                <a:latin typeface="+mj-lt"/>
                <a:ea typeface="+mj-ea"/>
                <a:cs typeface="+mj-cs"/>
                <a:hlinkClick r:id="rId7"/>
              </a:rPr>
              <a:t>www.demokratiewebstatt.at</a:t>
            </a:r>
            <a:endParaRPr lang="de-DE" sz="1200" dirty="0">
              <a:solidFill>
                <a:srgbClr val="2190AB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59070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20000" y="576000"/>
            <a:ext cx="7128000" cy="612000"/>
          </a:xfrm>
        </p:spPr>
        <p:txBody>
          <a:bodyPr/>
          <a:lstStyle/>
          <a:p>
            <a:r>
              <a:rPr lang="de-DE" sz="2000" dirty="0" smtClean="0">
                <a:solidFill>
                  <a:srgbClr val="2190AB"/>
                </a:solidFill>
                <a:hlinkClick r:id="rId4"/>
              </a:rPr>
              <a:t>… zur Vernetzung auf Augenhöhe</a:t>
            </a:r>
            <a:endParaRPr lang="de-DE" sz="1100" dirty="0">
              <a:solidFill>
                <a:srgbClr val="2190AB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648000" y="988030"/>
            <a:ext cx="7920000" cy="3240000"/>
          </a:xfrm>
        </p:spPr>
        <p:txBody>
          <a:bodyPr/>
          <a:lstStyle/>
          <a:p>
            <a:r>
              <a:rPr lang="de-AT" sz="1600" dirty="0"/>
              <a:t>Nach dem Ende des Zweiten Weltkriegs 1945 waren die meisten europäischen Länder so durch Krieg und Zerstörung geschwächt, dass sie ihre Kolonien aufgeben mussten. </a:t>
            </a:r>
            <a:endParaRPr lang="de-AT" sz="1600" dirty="0" smtClean="0"/>
          </a:p>
          <a:p>
            <a:r>
              <a:rPr lang="de-AT" sz="1600" dirty="0" smtClean="0"/>
              <a:t>Eine </a:t>
            </a:r>
            <a:r>
              <a:rPr lang="de-AT" sz="1600" dirty="0"/>
              <a:t>bedeutende Wendung stellte das „</a:t>
            </a:r>
            <a:r>
              <a:rPr lang="de-AT" sz="1600" b="1" dirty="0"/>
              <a:t>Afrikanische Jahr</a:t>
            </a:r>
            <a:r>
              <a:rPr lang="de-AT" sz="1600" dirty="0"/>
              <a:t>“ 1960 dar, in dem 18 afrikanische Kolonien zu unabhängigen Staaten wurden. </a:t>
            </a:r>
            <a:endParaRPr lang="de-AT" sz="1600" dirty="0" smtClean="0"/>
          </a:p>
          <a:p>
            <a:r>
              <a:rPr lang="de-AT" sz="1600" dirty="0" smtClean="0"/>
              <a:t>Die </a:t>
            </a:r>
            <a:r>
              <a:rPr lang="de-AT" sz="1600" dirty="0"/>
              <a:t>meisten Staaten sind heute Mitglieder der UNO und arbeiten gemeinsam für ein weltweites Zusammenleben ohne Unterdrückung.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698" y="3971846"/>
            <a:ext cx="1512916" cy="895186"/>
          </a:xfrm>
          <a:prstGeom prst="rect">
            <a:avLst/>
          </a:prstGeom>
        </p:spPr>
      </p:pic>
      <p:sp>
        <p:nvSpPr>
          <p:cNvPr id="2" name="Rechteck 1">
            <a:hlinkClick r:id="rId6"/>
          </p:cNvPr>
          <p:cNvSpPr/>
          <p:nvPr/>
        </p:nvSpPr>
        <p:spPr>
          <a:xfrm>
            <a:off x="3225544" y="4420794"/>
            <a:ext cx="19729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rgbClr val="2190AB"/>
                </a:solidFill>
                <a:latin typeface="+mj-lt"/>
                <a:ea typeface="+mj-ea"/>
                <a:cs typeface="+mj-cs"/>
                <a:hlinkClick r:id="rId7"/>
              </a:rPr>
              <a:t>www.demokratiewebstatt.at</a:t>
            </a:r>
            <a:endParaRPr lang="de-DE" sz="1200" dirty="0">
              <a:solidFill>
                <a:srgbClr val="2190AB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876961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20000" y="576000"/>
            <a:ext cx="7128000" cy="612000"/>
          </a:xfrm>
        </p:spPr>
        <p:txBody>
          <a:bodyPr/>
          <a:lstStyle/>
          <a:p>
            <a:r>
              <a:rPr lang="de-DE" sz="2000" dirty="0" smtClean="0">
                <a:solidFill>
                  <a:srgbClr val="2190AB"/>
                </a:solidFill>
                <a:hlinkClick r:id="rId4"/>
              </a:rPr>
              <a:t>Globalisierung gestalten</a:t>
            </a:r>
            <a:endParaRPr lang="de-DE" sz="1100" dirty="0">
              <a:solidFill>
                <a:srgbClr val="2190AB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700389" y="1011581"/>
            <a:ext cx="7920000" cy="3240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AT" sz="1600" dirty="0" smtClean="0"/>
              <a:t>„</a:t>
            </a:r>
            <a:r>
              <a:rPr lang="de-AT" sz="1600" b="1" dirty="0" smtClean="0"/>
              <a:t>Think </a:t>
            </a:r>
            <a:r>
              <a:rPr lang="de-AT" sz="1600" b="1" dirty="0"/>
              <a:t>global, </a:t>
            </a:r>
            <a:r>
              <a:rPr lang="de-AT" sz="1600" b="1" dirty="0" err="1"/>
              <a:t>act</a:t>
            </a:r>
            <a:r>
              <a:rPr lang="de-AT" sz="1600" b="1" dirty="0"/>
              <a:t> </a:t>
            </a:r>
            <a:r>
              <a:rPr lang="de-AT" sz="1600" b="1" dirty="0" err="1" smtClean="0"/>
              <a:t>local</a:t>
            </a:r>
            <a:r>
              <a:rPr lang="de-AT" sz="1600" dirty="0" smtClean="0"/>
              <a:t>“: Global </a:t>
            </a:r>
            <a:r>
              <a:rPr lang="de-AT" sz="1600" dirty="0"/>
              <a:t>denken, lokal </a:t>
            </a:r>
            <a:r>
              <a:rPr lang="de-AT" sz="1600" dirty="0" smtClean="0"/>
              <a:t>handeln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sz="1600" dirty="0" smtClean="0"/>
              <a:t>Staatenverbunde </a:t>
            </a:r>
            <a:r>
              <a:rPr lang="de-AT" sz="1600" dirty="0"/>
              <a:t>wie die UNO und die </a:t>
            </a:r>
            <a:r>
              <a:rPr lang="de-AT" sz="1600" dirty="0" smtClean="0"/>
              <a:t>EU haben </a:t>
            </a:r>
            <a:r>
              <a:rPr lang="de-AT" sz="1600" dirty="0"/>
              <a:t>Programme gestartet, die sich mit den negativen Folgen der Globalisierung beschäftigen und an Verbesserungen arbeiten. </a:t>
            </a:r>
            <a:r>
              <a:rPr lang="de-AT" sz="1600" dirty="0" smtClean="0"/>
              <a:t>Die </a:t>
            </a:r>
            <a:r>
              <a:rPr lang="de-AT" sz="1600" b="1" dirty="0" err="1" smtClean="0">
                <a:hlinkClick r:id="rId5"/>
              </a:rPr>
              <a:t>Sustainable</a:t>
            </a:r>
            <a:r>
              <a:rPr lang="de-AT" sz="1600" b="1" dirty="0" smtClean="0">
                <a:hlinkClick r:id="rId5"/>
              </a:rPr>
              <a:t> Development Goals</a:t>
            </a:r>
            <a:r>
              <a:rPr lang="de-AT" sz="1600" i="1" dirty="0" smtClean="0"/>
              <a:t> </a:t>
            </a:r>
            <a:r>
              <a:rPr lang="de-AT" sz="1600" dirty="0" smtClean="0"/>
              <a:t>sind </a:t>
            </a:r>
            <a:r>
              <a:rPr lang="de-AT" sz="1600" dirty="0"/>
              <a:t>diesen Herausforderungen genau angepasst.</a:t>
            </a:r>
          </a:p>
          <a:p>
            <a:r>
              <a:rPr lang="de-AT" sz="1600" b="1" dirty="0" err="1" smtClean="0"/>
              <a:t>EuropeAid</a:t>
            </a:r>
            <a:r>
              <a:rPr lang="de-AT" sz="1600" dirty="0" smtClean="0"/>
              <a:t>: Die </a:t>
            </a:r>
            <a:r>
              <a:rPr lang="de-AT" sz="1600" dirty="0"/>
              <a:t>Europäische Kommission hat eine eigene Generaldirektion für Entwicklung und Zusammenarbeit</a:t>
            </a:r>
            <a:r>
              <a:rPr lang="de-AT" sz="1600" dirty="0" smtClean="0"/>
              <a:t>, </a:t>
            </a:r>
            <a:r>
              <a:rPr lang="de-AT" sz="1600" dirty="0"/>
              <a:t>die alle Programme der EU zur </a:t>
            </a:r>
            <a:r>
              <a:rPr lang="de-AT" sz="1600" dirty="0">
                <a:hlinkClick r:id="rId6"/>
              </a:rPr>
              <a:t>Entwicklungszusammenarbeit </a:t>
            </a:r>
            <a:r>
              <a:rPr lang="de-AT" sz="1600" dirty="0"/>
              <a:t>verwaltet.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AT" sz="1600" dirty="0" smtClean="0"/>
              <a:t>In </a:t>
            </a:r>
            <a:r>
              <a:rPr lang="de-AT" sz="1600" dirty="0"/>
              <a:t>Österreich ist die Austrian Development Agency (ADA) für Koordination und Umsetzung der Entwicklungszusammenarbeit zuständig</a:t>
            </a:r>
            <a:r>
              <a:rPr lang="de-AT" sz="1600" dirty="0" smtClean="0"/>
              <a:t>.</a:t>
            </a:r>
            <a:endParaRPr lang="de-AT" sz="16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698" y="3971846"/>
            <a:ext cx="1512916" cy="895186"/>
          </a:xfrm>
          <a:prstGeom prst="rect">
            <a:avLst/>
          </a:prstGeom>
        </p:spPr>
      </p:pic>
      <p:sp>
        <p:nvSpPr>
          <p:cNvPr id="6" name="Inhaltsplatzhalter 3"/>
          <p:cNvSpPr txBox="1">
            <a:spLocks/>
          </p:cNvSpPr>
          <p:nvPr/>
        </p:nvSpPr>
        <p:spPr>
          <a:xfrm>
            <a:off x="541505" y="3265434"/>
            <a:ext cx="7795609" cy="11842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8000" indent="-288000" algn="l" defTabSz="457200" rtl="0" eaLnBrk="1" latinLnBrk="0" hangingPunct="1">
              <a:lnSpc>
                <a:spcPts val="2600"/>
              </a:lnSpc>
              <a:spcBef>
                <a:spcPts val="500"/>
              </a:spcBef>
              <a:buClr>
                <a:schemeClr val="tx2"/>
              </a:buClr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457200" rtl="0" eaLnBrk="1" latinLnBrk="0" hangingPunct="1">
              <a:lnSpc>
                <a:spcPts val="240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Lucida Grande"/>
              <a:buChar char="›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Lucida Grande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 sz="1600" dirty="0"/>
          </a:p>
        </p:txBody>
      </p:sp>
      <p:sp>
        <p:nvSpPr>
          <p:cNvPr id="7" name="Rechteck 6"/>
          <p:cNvSpPr/>
          <p:nvPr/>
        </p:nvSpPr>
        <p:spPr>
          <a:xfrm>
            <a:off x="3225544" y="4420794"/>
            <a:ext cx="19729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  <a:hlinkClick r:id="rId8"/>
              </a:rPr>
              <a:t>www.demokratiewebstatt.at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3690820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DWS">
      <a:dk1>
        <a:srgbClr val="000000"/>
      </a:dk1>
      <a:lt1>
        <a:srgbClr val="FFFFFF"/>
      </a:lt1>
      <a:dk2>
        <a:srgbClr val="2190AB"/>
      </a:dk2>
      <a:lt2>
        <a:srgbClr val="FFFFFF"/>
      </a:lt2>
      <a:accent1>
        <a:srgbClr val="2190AB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96"/>
      </a:accent5>
      <a:accent6>
        <a:srgbClr val="F79646"/>
      </a:accent6>
      <a:hlink>
        <a:srgbClr val="2190AB"/>
      </a:hlink>
      <a:folHlink>
        <a:srgbClr val="2190A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Vorlage PP Präsentation DWS.potx" id="{FA728592-9E29-4A12-B353-AD28F10C613C}" vid="{F8B80CD7-E2CF-490E-9533-A9E7768BEF49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DWS">
    <a:dk1>
      <a:srgbClr val="000000"/>
    </a:dk1>
    <a:lt1>
      <a:srgbClr val="FFFFFF"/>
    </a:lt1>
    <a:dk2>
      <a:srgbClr val="2190AB"/>
    </a:dk2>
    <a:lt2>
      <a:srgbClr val="FFFFFF"/>
    </a:lt2>
    <a:accent1>
      <a:srgbClr val="2190AB"/>
    </a:accent1>
    <a:accent2>
      <a:srgbClr val="C0504D"/>
    </a:accent2>
    <a:accent3>
      <a:srgbClr val="9BBB59"/>
    </a:accent3>
    <a:accent4>
      <a:srgbClr val="8064A2"/>
    </a:accent4>
    <a:accent5>
      <a:srgbClr val="4BAC96"/>
    </a:accent5>
    <a:accent6>
      <a:srgbClr val="F79646"/>
    </a:accent6>
    <a:hlink>
      <a:srgbClr val="2190AB"/>
    </a:hlink>
    <a:folHlink>
      <a:srgbClr val="2190AB"/>
    </a:folHlink>
  </a:clrScheme>
</a:themeOverride>
</file>

<file path=ppt/theme/themeOverride10.xml><?xml version="1.0" encoding="utf-8"?>
<a:themeOverride xmlns:a="http://schemas.openxmlformats.org/drawingml/2006/main">
  <a:clrScheme name="DWS">
    <a:dk1>
      <a:srgbClr val="000000"/>
    </a:dk1>
    <a:lt1>
      <a:srgbClr val="FFFFFF"/>
    </a:lt1>
    <a:dk2>
      <a:srgbClr val="2190AB"/>
    </a:dk2>
    <a:lt2>
      <a:srgbClr val="FFFFFF"/>
    </a:lt2>
    <a:accent1>
      <a:srgbClr val="2190AB"/>
    </a:accent1>
    <a:accent2>
      <a:srgbClr val="C0504D"/>
    </a:accent2>
    <a:accent3>
      <a:srgbClr val="9BBB59"/>
    </a:accent3>
    <a:accent4>
      <a:srgbClr val="8064A2"/>
    </a:accent4>
    <a:accent5>
      <a:srgbClr val="4BAC96"/>
    </a:accent5>
    <a:accent6>
      <a:srgbClr val="F79646"/>
    </a:accent6>
    <a:hlink>
      <a:srgbClr val="2190AB"/>
    </a:hlink>
    <a:folHlink>
      <a:srgbClr val="2190AB"/>
    </a:folHlink>
  </a:clrScheme>
</a:themeOverride>
</file>

<file path=ppt/theme/themeOverride11.xml><?xml version="1.0" encoding="utf-8"?>
<a:themeOverride xmlns:a="http://schemas.openxmlformats.org/drawingml/2006/main">
  <a:clrScheme name="DWS">
    <a:dk1>
      <a:srgbClr val="000000"/>
    </a:dk1>
    <a:lt1>
      <a:srgbClr val="FFFFFF"/>
    </a:lt1>
    <a:dk2>
      <a:srgbClr val="2190AB"/>
    </a:dk2>
    <a:lt2>
      <a:srgbClr val="FFFFFF"/>
    </a:lt2>
    <a:accent1>
      <a:srgbClr val="2190AB"/>
    </a:accent1>
    <a:accent2>
      <a:srgbClr val="C0504D"/>
    </a:accent2>
    <a:accent3>
      <a:srgbClr val="9BBB59"/>
    </a:accent3>
    <a:accent4>
      <a:srgbClr val="8064A2"/>
    </a:accent4>
    <a:accent5>
      <a:srgbClr val="4BAC96"/>
    </a:accent5>
    <a:accent6>
      <a:srgbClr val="F79646"/>
    </a:accent6>
    <a:hlink>
      <a:srgbClr val="2190AB"/>
    </a:hlink>
    <a:folHlink>
      <a:srgbClr val="2190AB"/>
    </a:folHlink>
  </a:clrScheme>
</a:themeOverride>
</file>

<file path=ppt/theme/themeOverride12.xml><?xml version="1.0" encoding="utf-8"?>
<a:themeOverride xmlns:a="http://schemas.openxmlformats.org/drawingml/2006/main">
  <a:clrScheme name="DWS">
    <a:dk1>
      <a:srgbClr val="000000"/>
    </a:dk1>
    <a:lt1>
      <a:srgbClr val="FFFFFF"/>
    </a:lt1>
    <a:dk2>
      <a:srgbClr val="2190AB"/>
    </a:dk2>
    <a:lt2>
      <a:srgbClr val="FFFFFF"/>
    </a:lt2>
    <a:accent1>
      <a:srgbClr val="2190AB"/>
    </a:accent1>
    <a:accent2>
      <a:srgbClr val="C0504D"/>
    </a:accent2>
    <a:accent3>
      <a:srgbClr val="9BBB59"/>
    </a:accent3>
    <a:accent4>
      <a:srgbClr val="8064A2"/>
    </a:accent4>
    <a:accent5>
      <a:srgbClr val="4BAC96"/>
    </a:accent5>
    <a:accent6>
      <a:srgbClr val="F79646"/>
    </a:accent6>
    <a:hlink>
      <a:srgbClr val="2190AB"/>
    </a:hlink>
    <a:folHlink>
      <a:srgbClr val="2190AB"/>
    </a:folHlink>
  </a:clrScheme>
</a:themeOverride>
</file>

<file path=ppt/theme/themeOverride13.xml><?xml version="1.0" encoding="utf-8"?>
<a:themeOverride xmlns:a="http://schemas.openxmlformats.org/drawingml/2006/main">
  <a:clrScheme name="DWS">
    <a:dk1>
      <a:srgbClr val="000000"/>
    </a:dk1>
    <a:lt1>
      <a:srgbClr val="FFFFFF"/>
    </a:lt1>
    <a:dk2>
      <a:srgbClr val="2190AB"/>
    </a:dk2>
    <a:lt2>
      <a:srgbClr val="FFFFFF"/>
    </a:lt2>
    <a:accent1>
      <a:srgbClr val="2190AB"/>
    </a:accent1>
    <a:accent2>
      <a:srgbClr val="C0504D"/>
    </a:accent2>
    <a:accent3>
      <a:srgbClr val="9BBB59"/>
    </a:accent3>
    <a:accent4>
      <a:srgbClr val="8064A2"/>
    </a:accent4>
    <a:accent5>
      <a:srgbClr val="4BAC96"/>
    </a:accent5>
    <a:accent6>
      <a:srgbClr val="F79646"/>
    </a:accent6>
    <a:hlink>
      <a:srgbClr val="2190AB"/>
    </a:hlink>
    <a:folHlink>
      <a:srgbClr val="2190AB"/>
    </a:folHlink>
  </a:clrScheme>
</a:themeOverride>
</file>

<file path=ppt/theme/themeOverride14.xml><?xml version="1.0" encoding="utf-8"?>
<a:themeOverride xmlns:a="http://schemas.openxmlformats.org/drawingml/2006/main">
  <a:clrScheme name="DWS">
    <a:dk1>
      <a:srgbClr val="000000"/>
    </a:dk1>
    <a:lt1>
      <a:srgbClr val="FFFFFF"/>
    </a:lt1>
    <a:dk2>
      <a:srgbClr val="2190AB"/>
    </a:dk2>
    <a:lt2>
      <a:srgbClr val="FFFFFF"/>
    </a:lt2>
    <a:accent1>
      <a:srgbClr val="2190AB"/>
    </a:accent1>
    <a:accent2>
      <a:srgbClr val="C0504D"/>
    </a:accent2>
    <a:accent3>
      <a:srgbClr val="9BBB59"/>
    </a:accent3>
    <a:accent4>
      <a:srgbClr val="8064A2"/>
    </a:accent4>
    <a:accent5>
      <a:srgbClr val="4BAC96"/>
    </a:accent5>
    <a:accent6>
      <a:srgbClr val="F79646"/>
    </a:accent6>
    <a:hlink>
      <a:srgbClr val="2190AB"/>
    </a:hlink>
    <a:folHlink>
      <a:srgbClr val="2190AB"/>
    </a:folHlink>
  </a:clrScheme>
</a:themeOverride>
</file>

<file path=ppt/theme/themeOverride2.xml><?xml version="1.0" encoding="utf-8"?>
<a:themeOverride xmlns:a="http://schemas.openxmlformats.org/drawingml/2006/main">
  <a:clrScheme name="DWS">
    <a:dk1>
      <a:srgbClr val="000000"/>
    </a:dk1>
    <a:lt1>
      <a:srgbClr val="FFFFFF"/>
    </a:lt1>
    <a:dk2>
      <a:srgbClr val="2190AB"/>
    </a:dk2>
    <a:lt2>
      <a:srgbClr val="FFFFFF"/>
    </a:lt2>
    <a:accent1>
      <a:srgbClr val="2190AB"/>
    </a:accent1>
    <a:accent2>
      <a:srgbClr val="C0504D"/>
    </a:accent2>
    <a:accent3>
      <a:srgbClr val="9BBB59"/>
    </a:accent3>
    <a:accent4>
      <a:srgbClr val="8064A2"/>
    </a:accent4>
    <a:accent5>
      <a:srgbClr val="4BAC96"/>
    </a:accent5>
    <a:accent6>
      <a:srgbClr val="F79646"/>
    </a:accent6>
    <a:hlink>
      <a:srgbClr val="2190AB"/>
    </a:hlink>
    <a:folHlink>
      <a:srgbClr val="2190AB"/>
    </a:folHlink>
  </a:clrScheme>
</a:themeOverride>
</file>

<file path=ppt/theme/themeOverride3.xml><?xml version="1.0" encoding="utf-8"?>
<a:themeOverride xmlns:a="http://schemas.openxmlformats.org/drawingml/2006/main">
  <a:clrScheme name="DWS">
    <a:dk1>
      <a:srgbClr val="000000"/>
    </a:dk1>
    <a:lt1>
      <a:srgbClr val="FFFFFF"/>
    </a:lt1>
    <a:dk2>
      <a:srgbClr val="2190AB"/>
    </a:dk2>
    <a:lt2>
      <a:srgbClr val="FFFFFF"/>
    </a:lt2>
    <a:accent1>
      <a:srgbClr val="2190AB"/>
    </a:accent1>
    <a:accent2>
      <a:srgbClr val="C0504D"/>
    </a:accent2>
    <a:accent3>
      <a:srgbClr val="9BBB59"/>
    </a:accent3>
    <a:accent4>
      <a:srgbClr val="8064A2"/>
    </a:accent4>
    <a:accent5>
      <a:srgbClr val="4BAC96"/>
    </a:accent5>
    <a:accent6>
      <a:srgbClr val="F79646"/>
    </a:accent6>
    <a:hlink>
      <a:srgbClr val="2190AB"/>
    </a:hlink>
    <a:folHlink>
      <a:srgbClr val="2190AB"/>
    </a:folHlink>
  </a:clrScheme>
</a:themeOverride>
</file>

<file path=ppt/theme/themeOverride4.xml><?xml version="1.0" encoding="utf-8"?>
<a:themeOverride xmlns:a="http://schemas.openxmlformats.org/drawingml/2006/main">
  <a:clrScheme name="DWS">
    <a:dk1>
      <a:srgbClr val="000000"/>
    </a:dk1>
    <a:lt1>
      <a:srgbClr val="FFFFFF"/>
    </a:lt1>
    <a:dk2>
      <a:srgbClr val="2190AB"/>
    </a:dk2>
    <a:lt2>
      <a:srgbClr val="FFFFFF"/>
    </a:lt2>
    <a:accent1>
      <a:srgbClr val="2190AB"/>
    </a:accent1>
    <a:accent2>
      <a:srgbClr val="C0504D"/>
    </a:accent2>
    <a:accent3>
      <a:srgbClr val="9BBB59"/>
    </a:accent3>
    <a:accent4>
      <a:srgbClr val="8064A2"/>
    </a:accent4>
    <a:accent5>
      <a:srgbClr val="4BAC96"/>
    </a:accent5>
    <a:accent6>
      <a:srgbClr val="F79646"/>
    </a:accent6>
    <a:hlink>
      <a:srgbClr val="2190AB"/>
    </a:hlink>
    <a:folHlink>
      <a:srgbClr val="2190AB"/>
    </a:folHlink>
  </a:clrScheme>
</a:themeOverride>
</file>

<file path=ppt/theme/themeOverride5.xml><?xml version="1.0" encoding="utf-8"?>
<a:themeOverride xmlns:a="http://schemas.openxmlformats.org/drawingml/2006/main">
  <a:clrScheme name="DWS">
    <a:dk1>
      <a:srgbClr val="000000"/>
    </a:dk1>
    <a:lt1>
      <a:srgbClr val="FFFFFF"/>
    </a:lt1>
    <a:dk2>
      <a:srgbClr val="2190AB"/>
    </a:dk2>
    <a:lt2>
      <a:srgbClr val="FFFFFF"/>
    </a:lt2>
    <a:accent1>
      <a:srgbClr val="2190AB"/>
    </a:accent1>
    <a:accent2>
      <a:srgbClr val="C0504D"/>
    </a:accent2>
    <a:accent3>
      <a:srgbClr val="9BBB59"/>
    </a:accent3>
    <a:accent4>
      <a:srgbClr val="8064A2"/>
    </a:accent4>
    <a:accent5>
      <a:srgbClr val="4BAC96"/>
    </a:accent5>
    <a:accent6>
      <a:srgbClr val="F79646"/>
    </a:accent6>
    <a:hlink>
      <a:srgbClr val="2190AB"/>
    </a:hlink>
    <a:folHlink>
      <a:srgbClr val="2190AB"/>
    </a:folHlink>
  </a:clrScheme>
</a:themeOverride>
</file>

<file path=ppt/theme/themeOverride6.xml><?xml version="1.0" encoding="utf-8"?>
<a:themeOverride xmlns:a="http://schemas.openxmlformats.org/drawingml/2006/main">
  <a:clrScheme name="DWS">
    <a:dk1>
      <a:srgbClr val="000000"/>
    </a:dk1>
    <a:lt1>
      <a:srgbClr val="FFFFFF"/>
    </a:lt1>
    <a:dk2>
      <a:srgbClr val="2190AB"/>
    </a:dk2>
    <a:lt2>
      <a:srgbClr val="FFFFFF"/>
    </a:lt2>
    <a:accent1>
      <a:srgbClr val="2190AB"/>
    </a:accent1>
    <a:accent2>
      <a:srgbClr val="C0504D"/>
    </a:accent2>
    <a:accent3>
      <a:srgbClr val="9BBB59"/>
    </a:accent3>
    <a:accent4>
      <a:srgbClr val="8064A2"/>
    </a:accent4>
    <a:accent5>
      <a:srgbClr val="4BAC96"/>
    </a:accent5>
    <a:accent6>
      <a:srgbClr val="F79646"/>
    </a:accent6>
    <a:hlink>
      <a:srgbClr val="2190AB"/>
    </a:hlink>
    <a:folHlink>
      <a:srgbClr val="2190AB"/>
    </a:folHlink>
  </a:clrScheme>
</a:themeOverride>
</file>

<file path=ppt/theme/themeOverride7.xml><?xml version="1.0" encoding="utf-8"?>
<a:themeOverride xmlns:a="http://schemas.openxmlformats.org/drawingml/2006/main">
  <a:clrScheme name="DWS">
    <a:dk1>
      <a:srgbClr val="000000"/>
    </a:dk1>
    <a:lt1>
      <a:srgbClr val="FFFFFF"/>
    </a:lt1>
    <a:dk2>
      <a:srgbClr val="2190AB"/>
    </a:dk2>
    <a:lt2>
      <a:srgbClr val="FFFFFF"/>
    </a:lt2>
    <a:accent1>
      <a:srgbClr val="2190AB"/>
    </a:accent1>
    <a:accent2>
      <a:srgbClr val="C0504D"/>
    </a:accent2>
    <a:accent3>
      <a:srgbClr val="9BBB59"/>
    </a:accent3>
    <a:accent4>
      <a:srgbClr val="8064A2"/>
    </a:accent4>
    <a:accent5>
      <a:srgbClr val="4BAC96"/>
    </a:accent5>
    <a:accent6>
      <a:srgbClr val="F79646"/>
    </a:accent6>
    <a:hlink>
      <a:srgbClr val="2190AB"/>
    </a:hlink>
    <a:folHlink>
      <a:srgbClr val="2190AB"/>
    </a:folHlink>
  </a:clrScheme>
</a:themeOverride>
</file>

<file path=ppt/theme/themeOverride8.xml><?xml version="1.0" encoding="utf-8"?>
<a:themeOverride xmlns:a="http://schemas.openxmlformats.org/drawingml/2006/main">
  <a:clrScheme name="DWS">
    <a:dk1>
      <a:srgbClr val="000000"/>
    </a:dk1>
    <a:lt1>
      <a:srgbClr val="FFFFFF"/>
    </a:lt1>
    <a:dk2>
      <a:srgbClr val="2190AB"/>
    </a:dk2>
    <a:lt2>
      <a:srgbClr val="FFFFFF"/>
    </a:lt2>
    <a:accent1>
      <a:srgbClr val="2190AB"/>
    </a:accent1>
    <a:accent2>
      <a:srgbClr val="C0504D"/>
    </a:accent2>
    <a:accent3>
      <a:srgbClr val="9BBB59"/>
    </a:accent3>
    <a:accent4>
      <a:srgbClr val="8064A2"/>
    </a:accent4>
    <a:accent5>
      <a:srgbClr val="4BAC96"/>
    </a:accent5>
    <a:accent6>
      <a:srgbClr val="F79646"/>
    </a:accent6>
    <a:hlink>
      <a:srgbClr val="2190AB"/>
    </a:hlink>
    <a:folHlink>
      <a:srgbClr val="2190AB"/>
    </a:folHlink>
  </a:clrScheme>
</a:themeOverride>
</file>

<file path=ppt/theme/themeOverride9.xml><?xml version="1.0" encoding="utf-8"?>
<a:themeOverride xmlns:a="http://schemas.openxmlformats.org/drawingml/2006/main">
  <a:clrScheme name="DWS">
    <a:dk1>
      <a:srgbClr val="000000"/>
    </a:dk1>
    <a:lt1>
      <a:srgbClr val="FFFFFF"/>
    </a:lt1>
    <a:dk2>
      <a:srgbClr val="2190AB"/>
    </a:dk2>
    <a:lt2>
      <a:srgbClr val="FFFFFF"/>
    </a:lt2>
    <a:accent1>
      <a:srgbClr val="2190AB"/>
    </a:accent1>
    <a:accent2>
      <a:srgbClr val="C0504D"/>
    </a:accent2>
    <a:accent3>
      <a:srgbClr val="9BBB59"/>
    </a:accent3>
    <a:accent4>
      <a:srgbClr val="8064A2"/>
    </a:accent4>
    <a:accent5>
      <a:srgbClr val="4BAC96"/>
    </a:accent5>
    <a:accent6>
      <a:srgbClr val="F79646"/>
    </a:accent6>
    <a:hlink>
      <a:srgbClr val="2190AB"/>
    </a:hlink>
    <a:folHlink>
      <a:srgbClr val="2190A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1862</Words>
  <Application>Microsoft Office PowerPoint</Application>
  <PresentationFormat>Bildschirmpräsentation (16:9)</PresentationFormat>
  <Paragraphs>200</Paragraphs>
  <Slides>26</Slides>
  <Notes>19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2" baseType="lpstr">
      <vt:lpstr>Arial</vt:lpstr>
      <vt:lpstr>Calibri</vt:lpstr>
      <vt:lpstr>Lucida Grande</vt:lpstr>
      <vt:lpstr>Symbol</vt:lpstr>
      <vt:lpstr>Wingdings</vt:lpstr>
      <vt:lpstr>Office-Design</vt:lpstr>
      <vt:lpstr>PowerPoint-Präsentation</vt:lpstr>
      <vt:lpstr>PowerPoint-Präsentation</vt:lpstr>
      <vt:lpstr>Hinweis zur Nutzung der PowerPointPräsentation </vt:lpstr>
      <vt:lpstr>PowerPoint-Präsentation</vt:lpstr>
      <vt:lpstr>Was bedeutet Globalisierung?</vt:lpstr>
      <vt:lpstr>Ein Blick in die Geschichte</vt:lpstr>
      <vt:lpstr>Von der Kolonialzeit …</vt:lpstr>
      <vt:lpstr>… zur Vernetzung auf Augenhöhe</vt:lpstr>
      <vt:lpstr>Globalisierung gestalten</vt:lpstr>
      <vt:lpstr>Globalisierungskritik: Organisationen und Vereine</vt:lpstr>
      <vt:lpstr>PowerPoint-Präsentation</vt:lpstr>
      <vt:lpstr>Wirtschaftswachstum: Massenproduktion und Auslagerung</vt:lpstr>
      <vt:lpstr>Weltweit handeln</vt:lpstr>
      <vt:lpstr>Weltweit transportieren: Mobilität und blinde Passagiere</vt:lpstr>
      <vt:lpstr>Freihandel und Protektionismus</vt:lpstr>
      <vt:lpstr>Banken weltweit</vt:lpstr>
      <vt:lpstr>Unsichtbares Geld</vt:lpstr>
      <vt:lpstr>Weltwährung und Kryptowährung</vt:lpstr>
      <vt:lpstr>Weltweit erforschen und erleben</vt:lpstr>
      <vt:lpstr>Weltweit gemeinsam (er)leben</vt:lpstr>
      <vt:lpstr>Weltweit gemeinsam (er)leben: Reisen</vt:lpstr>
      <vt:lpstr>PowerPoint-Präsentation</vt:lpstr>
      <vt:lpstr>Weltweite Zusammenarbeit und Staatengemeinschaften</vt:lpstr>
      <vt:lpstr>International tätige Organisationen</vt:lpstr>
      <vt:lpstr>NGOs</vt:lpstr>
      <vt:lpstr>Diskussionsfragen</vt:lpstr>
    </vt:vector>
  </TitlesOfParts>
  <Company>Universitaet Wien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Überschrift</dc:title>
  <dc:creator>Harald Prosch</dc:creator>
  <cp:lastModifiedBy>Brunner Harald, MSc</cp:lastModifiedBy>
  <cp:revision>571</cp:revision>
  <dcterms:created xsi:type="dcterms:W3CDTF">2019-11-13T13:23:08Z</dcterms:created>
  <dcterms:modified xsi:type="dcterms:W3CDTF">2023-02-09T09:52:52Z</dcterms:modified>
</cp:coreProperties>
</file>