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6"/>
  </p:notesMasterIdLst>
  <p:handoutMasterIdLst>
    <p:handoutMasterId r:id="rId47"/>
  </p:handoutMasterIdLst>
  <p:sldIdLst>
    <p:sldId id="270" r:id="rId2"/>
    <p:sldId id="341" r:id="rId3"/>
    <p:sldId id="509" r:id="rId4"/>
    <p:sldId id="452" r:id="rId5"/>
    <p:sldId id="450" r:id="rId6"/>
    <p:sldId id="472" r:id="rId7"/>
    <p:sldId id="460" r:id="rId8"/>
    <p:sldId id="462" r:id="rId9"/>
    <p:sldId id="474" r:id="rId10"/>
    <p:sldId id="463" r:id="rId11"/>
    <p:sldId id="475" r:id="rId12"/>
    <p:sldId id="473" r:id="rId13"/>
    <p:sldId id="461" r:id="rId14"/>
    <p:sldId id="468" r:id="rId15"/>
    <p:sldId id="506" r:id="rId16"/>
    <p:sldId id="464" r:id="rId17"/>
    <p:sldId id="476" r:id="rId18"/>
    <p:sldId id="477" r:id="rId19"/>
    <p:sldId id="478" r:id="rId20"/>
    <p:sldId id="479" r:id="rId21"/>
    <p:sldId id="481" r:id="rId22"/>
    <p:sldId id="480" r:id="rId23"/>
    <p:sldId id="482" r:id="rId24"/>
    <p:sldId id="484" r:id="rId25"/>
    <p:sldId id="485" r:id="rId26"/>
    <p:sldId id="507" r:id="rId27"/>
    <p:sldId id="486" r:id="rId28"/>
    <p:sldId id="487" r:id="rId29"/>
    <p:sldId id="488" r:id="rId30"/>
    <p:sldId id="489" r:id="rId31"/>
    <p:sldId id="491" r:id="rId32"/>
    <p:sldId id="490" r:id="rId33"/>
    <p:sldId id="508" r:id="rId34"/>
    <p:sldId id="492" r:id="rId35"/>
    <p:sldId id="493" r:id="rId36"/>
    <p:sldId id="494" r:id="rId37"/>
    <p:sldId id="495" r:id="rId38"/>
    <p:sldId id="496" r:id="rId39"/>
    <p:sldId id="502" r:id="rId40"/>
    <p:sldId id="505" r:id="rId41"/>
    <p:sldId id="497" r:id="rId42"/>
    <p:sldId id="503" r:id="rId43"/>
    <p:sldId id="504" r:id="rId44"/>
    <p:sldId id="501" r:id="rId45"/>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B2D6"/>
    <a:srgbClr val="FFE9AB"/>
    <a:srgbClr val="FFCC99"/>
    <a:srgbClr val="01B0FF"/>
    <a:srgbClr val="B7E9FF"/>
    <a:srgbClr val="0099FF"/>
    <a:srgbClr val="DBDBED"/>
    <a:srgbClr val="FFF5E7"/>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9845" autoAdjust="0"/>
  </p:normalViewPr>
  <p:slideViewPr>
    <p:cSldViewPr>
      <p:cViewPr>
        <p:scale>
          <a:sx n="126" d="100"/>
          <a:sy n="126" d="100"/>
        </p:scale>
        <p:origin x="-1200" y="216"/>
      </p:cViewPr>
      <p:guideLst>
        <p:guide orient="horz" pos="2160"/>
        <p:guide pos="2880"/>
      </p:guideLst>
    </p:cSldViewPr>
  </p:slideViewPr>
  <p:outlineViewPr>
    <p:cViewPr>
      <p:scale>
        <a:sx n="33" d="100"/>
        <a:sy n="33" d="100"/>
      </p:scale>
      <p:origin x="48" y="8856"/>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sz="quarter"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C57743C6-E815-44EA-81A1-E2159D02985A}" type="datetimeFigureOut">
              <a:rPr lang="de-DE"/>
              <a:pPr>
                <a:defRPr/>
              </a:pPr>
              <a:t>19.11.2014</a:t>
            </a:fld>
            <a:endParaRPr lang="de-DE"/>
          </a:p>
        </p:txBody>
      </p:sp>
      <p:sp>
        <p:nvSpPr>
          <p:cNvPr id="4" name="Fußzeilenplatzhalter 3"/>
          <p:cNvSpPr>
            <a:spLocks noGrp="1"/>
          </p:cNvSpPr>
          <p:nvPr>
            <p:ph type="ftr" sz="quarter" idx="2"/>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ACFE6062-7DDF-4DFC-89A4-6FDD3B3F780D}" type="datetimeFigureOut">
              <a:rPr lang="de-DE"/>
              <a:pPr>
                <a:defRPr/>
              </a:pPr>
              <a:t>19.11.2014</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504" tIns="45751" rIns="91504" bIns="45751" rtlCol="0" anchor="ctr"/>
          <a:lstStyle/>
          <a:p>
            <a:pPr lvl="0"/>
            <a:endParaRPr lang="de-DE" noProof="0" smtClean="0"/>
          </a:p>
        </p:txBody>
      </p:sp>
      <p:sp>
        <p:nvSpPr>
          <p:cNvPr id="5" name="Notizenplatzhalter 4"/>
          <p:cNvSpPr>
            <a:spLocks noGrp="1"/>
          </p:cNvSpPr>
          <p:nvPr>
            <p:ph type="body" sz="quarter" idx="3"/>
          </p:nvPr>
        </p:nvSpPr>
        <p:spPr>
          <a:xfrm>
            <a:off x="679465" y="4715407"/>
            <a:ext cx="5438748" cy="4465930"/>
          </a:xfrm>
          <a:prstGeom prst="rect">
            <a:avLst/>
          </a:prstGeom>
        </p:spPr>
        <p:txBody>
          <a:bodyPr vert="horz" lIns="91504" tIns="45751" rIns="91504" bIns="4575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commons.wikimedia.org/wiki/File:Bundesarchiv_Bild_183-20671-0014,_Recklinghausen,_Marshallplan_im_Ruhrgebiet.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4"/>
            <a:ext cx="9163050" cy="6858000"/>
          </a:xfrm>
          <a:prstGeom prst="rect">
            <a:avLst/>
          </a:prstGeom>
          <a:noFill/>
        </p:spPr>
      </p:pic>
      <p:sp>
        <p:nvSpPr>
          <p:cNvPr id="3074" name="Rectangle 2"/>
          <p:cNvSpPr>
            <a:spLocks noGrp="1" noChangeArrowheads="1"/>
          </p:cNvSpPr>
          <p:nvPr>
            <p:ph type="ctrTitle"/>
          </p:nvPr>
        </p:nvSpPr>
        <p:spPr>
          <a:xfrm>
            <a:off x="684213" y="1268413"/>
            <a:ext cx="6388100" cy="1884362"/>
          </a:xfrm>
        </p:spPr>
        <p:txBody>
          <a:bodyPr/>
          <a:lstStyle/>
          <a:p>
            <a:pPr eaLnBrk="1" hangingPunct="1"/>
            <a:r>
              <a:rPr lang="de-DE" sz="4000" dirty="0" smtClean="0"/>
              <a:t/>
            </a:r>
            <a:br>
              <a:rPr lang="de-DE" sz="4000" dirty="0" smtClean="0"/>
            </a:br>
            <a:r>
              <a:rPr lang="de-DE" sz="4000" dirty="0" smtClean="0"/>
              <a:t>25 Jahre Öffnung </a:t>
            </a:r>
            <a:br>
              <a:rPr lang="de-DE" sz="4000" dirty="0" smtClean="0"/>
            </a:br>
            <a:r>
              <a:rPr lang="de-DE" sz="4000" dirty="0" smtClean="0"/>
              <a:t>des Eisernen Vorhangs</a:t>
            </a:r>
          </a:p>
        </p:txBody>
      </p:sp>
      <p:sp>
        <p:nvSpPr>
          <p:cNvPr id="3075" name="Rectangle 3"/>
          <p:cNvSpPr>
            <a:spLocks noGrp="1" noChangeArrowheads="1"/>
          </p:cNvSpPr>
          <p:nvPr>
            <p:ph type="subTitle" idx="1"/>
          </p:nvPr>
        </p:nvSpPr>
        <p:spPr>
          <a:xfrm>
            <a:off x="683568" y="3908648"/>
            <a:ext cx="6767513" cy="1752600"/>
          </a:xfrm>
        </p:spPr>
        <p:txBody>
          <a:bodyPr/>
          <a:lstStyle/>
          <a:p>
            <a:pPr eaLnBrk="1" hangingPunct="1"/>
            <a:r>
              <a:rPr lang="de-DE" dirty="0" smtClean="0"/>
              <a:t>Materialien zur Politischen Bildung von Kindern und Jugendlichen</a:t>
            </a:r>
            <a:endParaRPr lang="de-AT" dirty="0" smtClean="0"/>
          </a:p>
        </p:txBody>
      </p:sp>
      <p:sp>
        <p:nvSpPr>
          <p:cNvPr id="3076" name="Text Box 4"/>
          <p:cNvSpPr txBox="1">
            <a:spLocks noChangeArrowheads="1"/>
          </p:cNvSpPr>
          <p:nvPr/>
        </p:nvSpPr>
        <p:spPr bwMode="auto">
          <a:xfrm>
            <a:off x="735013" y="5392738"/>
            <a:ext cx="3041650" cy="366712"/>
          </a:xfrm>
          <a:prstGeom prst="rect">
            <a:avLst/>
          </a:prstGeom>
          <a:noFill/>
          <a:ln w="9525">
            <a:noFill/>
            <a:miter lim="800000"/>
            <a:headEnd/>
            <a:tailEnd/>
          </a:ln>
        </p:spPr>
        <p:txBody>
          <a:bodyPr wrap="none">
            <a:spAutoFit/>
          </a:bodyPr>
          <a:lstStyle/>
          <a:p>
            <a:r>
              <a:rPr lang="de-DE">
                <a:hlinkClick r:id="rId4"/>
              </a:rPr>
              <a:t>www.demokratiewebstatt.at</a:t>
            </a:r>
            <a:r>
              <a:rPr lang="de-DE"/>
              <a:t> </a:t>
            </a:r>
            <a:endParaRPr lang="de-AT"/>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79258" y="0"/>
            <a:ext cx="9163050" cy="6885384"/>
          </a:xfrm>
          <a:prstGeom prst="rect">
            <a:avLst/>
          </a:prstGeom>
          <a:noFill/>
        </p:spPr>
      </p:pic>
      <p:sp>
        <p:nvSpPr>
          <p:cNvPr id="8195" name="Rectangle 2"/>
          <p:cNvSpPr>
            <a:spLocks noGrp="1" noChangeArrowheads="1"/>
          </p:cNvSpPr>
          <p:nvPr>
            <p:ph type="title"/>
          </p:nvPr>
        </p:nvSpPr>
        <p:spPr>
          <a:xfrm>
            <a:off x="428625" y="547688"/>
            <a:ext cx="8207375" cy="1152525"/>
          </a:xfrm>
        </p:spPr>
        <p:txBody>
          <a:bodyPr/>
          <a:lstStyle/>
          <a:p>
            <a:r>
              <a:rPr lang="de-DE" sz="3200" dirty="0" smtClean="0"/>
              <a:t>Der Eiserne Vorhang trennt Europa</a:t>
            </a:r>
            <a:endParaRPr lang="de-AT"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136904" cy="4608512"/>
          </a:xfrm>
        </p:spPr>
        <p:txBody>
          <a:bodyPr/>
          <a:lstStyle/>
          <a:p>
            <a:pPr marL="0" indent="0">
              <a:buNone/>
            </a:pPr>
            <a:r>
              <a:rPr lang="de-DE" sz="2000" dirty="0" smtClean="0"/>
              <a:t>Nach der Machtergreifung der kommunistischen Parteien in den Staaten Osteuropas flüchteten immer mehr Menschen in den Westen. </a:t>
            </a:r>
          </a:p>
          <a:p>
            <a:pPr marL="0" indent="0">
              <a:buNone/>
            </a:pPr>
            <a:r>
              <a:rPr lang="de-DE" sz="2000" dirty="0" smtClean="0"/>
              <a:t>Um diese </a:t>
            </a:r>
            <a:r>
              <a:rPr lang="de-DE" sz="2000" b="1" dirty="0" smtClean="0"/>
              <a:t>Fluchtbewegungen</a:t>
            </a:r>
            <a:r>
              <a:rPr lang="de-DE" sz="2000" dirty="0" smtClean="0"/>
              <a:t> zu verhindern, begannen die kommunistischen Staaten ihre Grenzen mit Absperrungen </a:t>
            </a:r>
            <a:br>
              <a:rPr lang="de-DE" sz="2000" dirty="0" smtClean="0"/>
            </a:br>
            <a:r>
              <a:rPr lang="de-DE" sz="2000" dirty="0" smtClean="0"/>
              <a:t>zu befestigen.</a:t>
            </a:r>
            <a:br>
              <a:rPr lang="de-DE" sz="2000" dirty="0" smtClean="0"/>
            </a:br>
            <a:r>
              <a:rPr lang="de-DE" sz="2000" dirty="0" smtClean="0"/>
              <a:t> </a:t>
            </a:r>
            <a:br>
              <a:rPr lang="de-DE" sz="2000" dirty="0" smtClean="0"/>
            </a:br>
            <a:r>
              <a:rPr lang="de-DE" sz="2000" dirty="0" smtClean="0"/>
              <a:t>Es entstanden </a:t>
            </a:r>
            <a:r>
              <a:rPr lang="de-DE" sz="2000" b="1" dirty="0" smtClean="0"/>
              <a:t>schwer</a:t>
            </a:r>
            <a:r>
              <a:rPr lang="de-DE" sz="2000" dirty="0" smtClean="0"/>
              <a:t> </a:t>
            </a:r>
            <a:br>
              <a:rPr lang="de-DE" sz="2000" dirty="0" smtClean="0"/>
            </a:br>
            <a:r>
              <a:rPr lang="de-DE" sz="2000" b="1" dirty="0" smtClean="0"/>
              <a:t>bewachte Grenzen</a:t>
            </a:r>
            <a:r>
              <a:rPr lang="de-DE" sz="2000" dirty="0" smtClean="0"/>
              <a:t> mit </a:t>
            </a:r>
            <a:br>
              <a:rPr lang="de-DE" sz="2000" dirty="0" smtClean="0"/>
            </a:br>
            <a:r>
              <a:rPr lang="de-DE" sz="2000" dirty="0" smtClean="0"/>
              <a:t>Stacheldraht, Wachtürmen </a:t>
            </a:r>
            <a:br>
              <a:rPr lang="de-DE" sz="2000" dirty="0" smtClean="0"/>
            </a:br>
            <a:r>
              <a:rPr lang="de-DE" sz="2000" dirty="0" smtClean="0"/>
              <a:t>und Minenfeldern, die Europa </a:t>
            </a:r>
            <a:br>
              <a:rPr lang="de-DE" sz="2000" dirty="0" smtClean="0"/>
            </a:br>
            <a:r>
              <a:rPr lang="de-DE" sz="2000" dirty="0" smtClean="0"/>
              <a:t>wie ein </a:t>
            </a:r>
            <a:r>
              <a:rPr lang="de-DE" sz="2000" b="1" dirty="0" smtClean="0">
                <a:solidFill>
                  <a:srgbClr val="A50021"/>
                </a:solidFill>
              </a:rPr>
              <a:t>„Eiserner Vorhang“ </a:t>
            </a:r>
          </a:p>
          <a:p>
            <a:pPr marL="0" indent="0">
              <a:buNone/>
            </a:pPr>
            <a:r>
              <a:rPr lang="de-DE" sz="2000" dirty="0" smtClean="0"/>
              <a:t>in Ost und West teilten. </a:t>
            </a:r>
            <a:endParaRPr lang="de-AT" sz="2000" dirty="0" smtClean="0"/>
          </a:p>
          <a:p>
            <a:pPr>
              <a:buFont typeface="Wingdings" pitchFamily="2" charset="2"/>
              <a:buNone/>
            </a:pPr>
            <a:endParaRPr lang="de-DE" sz="2600" dirty="0" smtClean="0"/>
          </a:p>
        </p:txBody>
      </p:sp>
      <p:pic>
        <p:nvPicPr>
          <p:cNvPr id="7" name="Picture 2" descr="C:\Users\Franz\Documents\03-Heidi\webwerkstatt\Thema-eiserner-Vorhang\Bilder für Unterrichtsmaterialien\Bilder für Unterrichtsmaterialien\Eiserner Vorhang in Zaisa CSSR © Marcin Szala CC-BY-SA-3.0.jpg"/>
          <p:cNvPicPr>
            <a:picLocks noChangeAspect="1" noChangeArrowheads="1"/>
          </p:cNvPicPr>
          <p:nvPr/>
        </p:nvPicPr>
        <p:blipFill>
          <a:blip r:embed="rId3" cstate="print"/>
          <a:srcRect t="15557" b="6656"/>
          <a:stretch>
            <a:fillRect/>
          </a:stretch>
        </p:blipFill>
        <p:spPr bwMode="auto">
          <a:xfrm>
            <a:off x="4428465" y="3044939"/>
            <a:ext cx="4608031" cy="2688317"/>
          </a:xfrm>
          <a:prstGeom prst="rect">
            <a:avLst/>
          </a:prstGeom>
          <a:noFill/>
        </p:spPr>
      </p:pic>
      <p:sp>
        <p:nvSpPr>
          <p:cNvPr id="8" name="Rectangle 1"/>
          <p:cNvSpPr>
            <a:spLocks noChangeArrowheads="1"/>
          </p:cNvSpPr>
          <p:nvPr/>
        </p:nvSpPr>
        <p:spPr bwMode="auto">
          <a:xfrm>
            <a:off x="4355976" y="5707705"/>
            <a:ext cx="246586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Eine Absperrungsanlage durchzieht wie ein Eiserner Vorhang Europa </a:t>
            </a:r>
            <a:r>
              <a:rPr lang="de-AT" sz="800" dirty="0" smtClean="0"/>
              <a:t>– hier eine </a:t>
            </a:r>
            <a:r>
              <a:rPr lang="de-AT" sz="800" dirty="0"/>
              <a:t>Aufnahme bei </a:t>
            </a:r>
            <a:r>
              <a:rPr lang="de-AT" sz="800" dirty="0" err="1"/>
              <a:t>Zaisa</a:t>
            </a:r>
            <a:r>
              <a:rPr lang="de-AT" sz="800" dirty="0"/>
              <a:t> in der ehemaligen Tschechoslowakei </a:t>
            </a:r>
            <a:r>
              <a:rPr lang="de-AT" sz="800" dirty="0" smtClean="0"/>
              <a:t/>
            </a:r>
            <a:br>
              <a:rPr lang="de-AT" sz="800" dirty="0" smtClean="0"/>
            </a:br>
            <a:r>
              <a:rPr lang="de-AT" sz="800" dirty="0" smtClean="0"/>
              <a:t>© </a:t>
            </a:r>
            <a:r>
              <a:rPr lang="de-AT" sz="800" dirty="0"/>
              <a:t>Marcin </a:t>
            </a:r>
            <a:r>
              <a:rPr lang="de-AT" sz="800" dirty="0" err="1"/>
              <a:t>Szala</a:t>
            </a:r>
            <a:r>
              <a:rPr lang="de-AT" sz="800" dirty="0"/>
              <a:t> CC-BY-SA-3.0.</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4221088"/>
            <a:ext cx="7777162" cy="864096"/>
          </a:xfrm>
        </p:spPr>
        <p:txBody>
          <a:bodyPr/>
          <a:lstStyle/>
          <a:p>
            <a:pPr eaLnBrk="1" hangingPunct="1"/>
            <a:r>
              <a:rPr lang="de-DE" sz="4000" dirty="0" smtClean="0"/>
              <a:t/>
            </a:r>
            <a:br>
              <a:rPr lang="de-DE" sz="4000" dirty="0" smtClean="0"/>
            </a:br>
            <a:r>
              <a:rPr lang="de-DE" sz="4000" dirty="0" smtClean="0"/>
              <a:t>Zwei deutsche Staaten – </a:t>
            </a:r>
            <a:br>
              <a:rPr lang="de-DE" sz="4000" dirty="0" smtClean="0"/>
            </a:br>
            <a:r>
              <a:rPr lang="de-DE" sz="4000" dirty="0" smtClean="0"/>
              <a:t>eine trennende Mauer</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260648"/>
            <a:ext cx="8207375" cy="1152525"/>
          </a:xfrm>
        </p:spPr>
        <p:txBody>
          <a:bodyPr/>
          <a:lstStyle/>
          <a:p>
            <a:r>
              <a:rPr lang="de-DE" sz="3200" dirty="0" smtClean="0"/>
              <a:t>Zwei deutsche Staaten entstehen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268760"/>
            <a:ext cx="8496944" cy="5040560"/>
          </a:xfrm>
        </p:spPr>
        <p:txBody>
          <a:bodyPr/>
          <a:lstStyle/>
          <a:p>
            <a:pPr>
              <a:buNone/>
            </a:pPr>
            <a:r>
              <a:rPr lang="de-AT" sz="2400" b="1" dirty="0" smtClean="0">
                <a:solidFill>
                  <a:srgbClr val="A50021"/>
                </a:solidFill>
              </a:rPr>
              <a:t>1949 entstanden im besetzten Deutschland zwei Staaten: </a:t>
            </a:r>
            <a:r>
              <a:rPr lang="de-AT" sz="2800" b="1" dirty="0" smtClean="0">
                <a:solidFill>
                  <a:srgbClr val="A50021"/>
                </a:solidFill>
              </a:rPr>
              <a:t/>
            </a:r>
            <a:br>
              <a:rPr lang="de-AT" sz="2800" b="1" dirty="0" smtClean="0">
                <a:solidFill>
                  <a:srgbClr val="A50021"/>
                </a:solidFill>
              </a:rPr>
            </a:br>
            <a:endParaRPr lang="de-AT" sz="1200" b="1" dirty="0" smtClean="0">
              <a:solidFill>
                <a:srgbClr val="A50021"/>
              </a:solidFill>
            </a:endParaRPr>
          </a:p>
          <a:p>
            <a:r>
              <a:rPr lang="de-DE" sz="2000" dirty="0" smtClean="0"/>
              <a:t>Die </a:t>
            </a:r>
            <a:r>
              <a:rPr lang="de-DE" sz="2000" b="1" dirty="0" smtClean="0"/>
              <a:t>drei West-Zonen </a:t>
            </a:r>
            <a:r>
              <a:rPr lang="de-DE" sz="2000" dirty="0" smtClean="0"/>
              <a:t>gründeten die </a:t>
            </a:r>
            <a:br>
              <a:rPr lang="de-DE" sz="2000" dirty="0" smtClean="0"/>
            </a:br>
            <a:r>
              <a:rPr lang="de-DE" sz="2000" dirty="0" smtClean="0"/>
              <a:t>Bundesrepublik Deutschland </a:t>
            </a:r>
            <a:r>
              <a:rPr lang="de-DE" sz="2000" b="1" dirty="0" smtClean="0"/>
              <a:t>(BRD)</a:t>
            </a:r>
            <a:r>
              <a:rPr lang="de-DE" sz="2000" dirty="0" smtClean="0"/>
              <a:t> </a:t>
            </a:r>
            <a:br>
              <a:rPr lang="de-DE" sz="2000" dirty="0" smtClean="0"/>
            </a:br>
            <a:r>
              <a:rPr lang="de-DE" sz="2000" dirty="0" smtClean="0"/>
              <a:t>mit der Hauptstadt Bonn. </a:t>
            </a:r>
          </a:p>
          <a:p>
            <a:r>
              <a:rPr lang="de-DE" sz="2000" dirty="0" smtClean="0"/>
              <a:t>Die </a:t>
            </a:r>
            <a:r>
              <a:rPr lang="de-DE" sz="2000" b="1" dirty="0" smtClean="0"/>
              <a:t>sowjetisch besetzte Ost-Zone </a:t>
            </a:r>
            <a:r>
              <a:rPr lang="de-DE" sz="2000" dirty="0" smtClean="0"/>
              <a:t/>
            </a:r>
            <a:br>
              <a:rPr lang="de-DE" sz="2000" dirty="0" smtClean="0"/>
            </a:br>
            <a:r>
              <a:rPr lang="de-DE" sz="2000" dirty="0" smtClean="0"/>
              <a:t>errichtete die Deutsche </a:t>
            </a:r>
            <a:br>
              <a:rPr lang="de-DE" sz="2000" dirty="0" smtClean="0"/>
            </a:br>
            <a:r>
              <a:rPr lang="de-DE" sz="2000" dirty="0" smtClean="0"/>
              <a:t>Demokratische Republik </a:t>
            </a:r>
            <a:r>
              <a:rPr lang="de-DE" sz="2000" b="1" dirty="0" smtClean="0"/>
              <a:t>(DDR),</a:t>
            </a:r>
            <a:r>
              <a:rPr lang="de-DE" sz="2000" dirty="0" smtClean="0"/>
              <a:t> </a:t>
            </a:r>
            <a:br>
              <a:rPr lang="de-DE" sz="2000" dirty="0" smtClean="0"/>
            </a:br>
            <a:r>
              <a:rPr lang="de-DE" sz="2000" dirty="0" smtClean="0"/>
              <a:t>die diktatorisch geführt wurde. </a:t>
            </a:r>
            <a:br>
              <a:rPr lang="de-DE" sz="2000" dirty="0" smtClean="0"/>
            </a:br>
            <a:r>
              <a:rPr lang="de-DE" sz="2000" dirty="0" smtClean="0"/>
              <a:t>Ost-Berlin wurde die Hauptstadt </a:t>
            </a:r>
            <a:br>
              <a:rPr lang="de-DE" sz="2000" dirty="0" smtClean="0"/>
            </a:br>
            <a:r>
              <a:rPr lang="de-DE" sz="2000" dirty="0" smtClean="0"/>
              <a:t>der DDR.</a:t>
            </a:r>
            <a:endParaRPr lang="de-AT" sz="2000" dirty="0" smtClean="0"/>
          </a:p>
          <a:p>
            <a:pPr>
              <a:buNone/>
            </a:pPr>
            <a:r>
              <a:rPr lang="de-DE" sz="1200" dirty="0" smtClean="0"/>
              <a:t> </a:t>
            </a:r>
          </a:p>
          <a:p>
            <a:pPr marL="0" indent="0">
              <a:buNone/>
            </a:pPr>
            <a:r>
              <a:rPr lang="de-DE" sz="2000" dirty="0" smtClean="0"/>
              <a:t>Zu Beginn der Teilung Deutschlands konnten die Menschen die Grenze zwischen der DDR und der BRD ungehindert überqueren. </a:t>
            </a:r>
            <a:br>
              <a:rPr lang="de-DE" sz="2000" dirty="0" smtClean="0"/>
            </a:br>
            <a:r>
              <a:rPr lang="de-DE" sz="2000" dirty="0" smtClean="0"/>
              <a:t>Manche </a:t>
            </a:r>
            <a:r>
              <a:rPr lang="de-DE" sz="2000" dirty="0" err="1" smtClean="0"/>
              <a:t>BerlinerInnen</a:t>
            </a:r>
            <a:r>
              <a:rPr lang="de-DE" sz="2000" dirty="0" smtClean="0"/>
              <a:t> wohnten im Ost-Teil  der </a:t>
            </a:r>
            <a:br>
              <a:rPr lang="de-DE" sz="2000" dirty="0" smtClean="0"/>
            </a:br>
            <a:r>
              <a:rPr lang="de-DE" sz="2000" dirty="0" smtClean="0"/>
              <a:t>Stadt und arbeiteten im West-Teil oder umgekehrt.</a:t>
            </a:r>
            <a:endParaRPr lang="de-AT" sz="2000" dirty="0" smtClean="0"/>
          </a:p>
          <a:p>
            <a:pPr>
              <a:buFont typeface="Wingdings" pitchFamily="2" charset="2"/>
              <a:buNone/>
            </a:pPr>
            <a:endParaRPr lang="de-DE" sz="2600" dirty="0" smtClean="0"/>
          </a:p>
        </p:txBody>
      </p:sp>
      <p:pic>
        <p:nvPicPr>
          <p:cNvPr id="3074" name="Picture 2" descr="C:\Users\Franz\Documents\03-Heidi\webwerkstatt\Thema-eiserner-Vorhang\Bilder für Unterrichtsmaterialien\Bilder für Unterrichtsmaterialien\Wasserwerfer am Brandenburger Tor © Bundesarchiv Bild 173-1282 Helmut J. Wolf CC-BY-SA 3.0.jpg"/>
          <p:cNvPicPr>
            <a:picLocks noChangeAspect="1" noChangeArrowheads="1"/>
          </p:cNvPicPr>
          <p:nvPr/>
        </p:nvPicPr>
        <p:blipFill>
          <a:blip r:embed="rId3" cstate="print"/>
          <a:srcRect/>
          <a:stretch>
            <a:fillRect/>
          </a:stretch>
        </p:blipFill>
        <p:spPr bwMode="auto">
          <a:xfrm>
            <a:off x="5076056" y="1769436"/>
            <a:ext cx="3652912" cy="2739684"/>
          </a:xfrm>
          <a:prstGeom prst="rect">
            <a:avLst/>
          </a:prstGeom>
          <a:noFill/>
        </p:spPr>
      </p:pic>
      <p:sp>
        <p:nvSpPr>
          <p:cNvPr id="7" name="Rectangle 1"/>
          <p:cNvSpPr>
            <a:spLocks noChangeArrowheads="1"/>
          </p:cNvSpPr>
          <p:nvPr/>
        </p:nvSpPr>
        <p:spPr bwMode="auto">
          <a:xfrm>
            <a:off x="5076056" y="4519573"/>
            <a:ext cx="365291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Wasserwerfer am Brandenburger Tor </a:t>
            </a:r>
            <a:r>
              <a:rPr lang="de-AT" sz="800" dirty="0" smtClean="0"/>
              <a:t>vor </a:t>
            </a:r>
            <a:r>
              <a:rPr lang="de-AT" sz="800" dirty="0"/>
              <a:t>dem Mauerbau </a:t>
            </a:r>
            <a:r>
              <a:rPr lang="de-AT" sz="800" dirty="0" smtClean="0"/>
              <a:t/>
            </a:r>
            <a:br>
              <a:rPr lang="de-AT" sz="800" dirty="0" smtClean="0"/>
            </a:br>
            <a:r>
              <a:rPr lang="de-AT" sz="800" dirty="0" smtClean="0"/>
              <a:t>© </a:t>
            </a:r>
            <a:r>
              <a:rPr lang="de-AT" sz="800" dirty="0"/>
              <a:t>Bundesarchiv Bild 173-1282 Helmut J. Wolf CC-BY-SA</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Der eiserne Vorhang entsteht …</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176464"/>
          </a:xfrm>
          <a:prstGeom prst="rect">
            <a:avLst/>
          </a:prstGeom>
        </p:spPr>
        <p:txBody>
          <a:bodyPr/>
          <a:lstStyle/>
          <a:p>
            <a:pPr lvl="0" eaLnBrk="0" hangingPunct="0">
              <a:spcBef>
                <a:spcPts val="600"/>
              </a:spcBef>
              <a:buClr>
                <a:srgbClr val="A50021"/>
              </a:buClr>
            </a:pPr>
            <a:r>
              <a:rPr lang="de-AT" sz="2400" b="1" dirty="0" smtClean="0">
                <a:solidFill>
                  <a:srgbClr val="A50021"/>
                </a:solidFill>
              </a:rPr>
              <a:t>Die beiden Staaten entwickelten sich sehr unterschiedlich:</a:t>
            </a:r>
            <a:br>
              <a:rPr lang="de-AT" sz="2400" b="1" dirty="0" smtClean="0">
                <a:solidFill>
                  <a:srgbClr val="A50021"/>
                </a:solidFill>
              </a:rPr>
            </a:br>
            <a:endParaRPr lang="de-AT" sz="2000" dirty="0" smtClean="0"/>
          </a:p>
          <a:p>
            <a:pPr marL="355600" indent="-355600">
              <a:buClr>
                <a:srgbClr val="A50021"/>
              </a:buClr>
              <a:buFont typeface="Wingdings" pitchFamily="2" charset="2"/>
              <a:buChar char="l"/>
            </a:pPr>
            <a:r>
              <a:rPr lang="de-DE" sz="2000" dirty="0" smtClean="0"/>
              <a:t>In der BRD gab es einen wirtschaftlichen Aufschwung. Den </a:t>
            </a:r>
            <a:r>
              <a:rPr lang="de-DE" sz="2000" dirty="0" smtClean="0"/>
              <a:t/>
            </a:r>
            <a:br>
              <a:rPr lang="de-DE" sz="2000" dirty="0" smtClean="0"/>
            </a:br>
            <a:r>
              <a:rPr lang="de-DE" sz="2000" dirty="0" smtClean="0"/>
              <a:t>Menschen </a:t>
            </a:r>
            <a:r>
              <a:rPr lang="de-DE" sz="2000" dirty="0" smtClean="0"/>
              <a:t>ging es gut. Die DDR hingegen kämpfte mit wirtschaftlichen Problemen.</a:t>
            </a:r>
            <a:br>
              <a:rPr lang="de-DE" sz="2000" dirty="0" smtClean="0"/>
            </a:br>
            <a:endParaRPr lang="de-AT" sz="2000" dirty="0" smtClean="0"/>
          </a:p>
          <a:p>
            <a:pPr marL="355600" indent="-355600">
              <a:buClr>
                <a:srgbClr val="A50021"/>
              </a:buClr>
              <a:buFont typeface="Wingdings" pitchFamily="2" charset="2"/>
              <a:buChar char="l"/>
            </a:pPr>
            <a:r>
              <a:rPr lang="de-DE" sz="2000" dirty="0" smtClean="0"/>
              <a:t>Viele Menschen verließen die DDR, um für immer im Westen zu bleiben. Dadurch fehlten vermehrt Arbeitskräfte in der DDR. </a:t>
            </a:r>
          </a:p>
          <a:p>
            <a:pPr marL="355600" indent="-355600">
              <a:buClr>
                <a:srgbClr val="A50021"/>
              </a:buClr>
              <a:buFont typeface="Wingdings" pitchFamily="2" charset="2"/>
              <a:buChar char="l"/>
            </a:pPr>
            <a:endParaRPr lang="de-DE" sz="2000" dirty="0" smtClean="0"/>
          </a:p>
          <a:p>
            <a:pPr marL="355600" indent="-355600">
              <a:buClr>
                <a:srgbClr val="A50021"/>
              </a:buClr>
              <a:buFont typeface="Wingdings" pitchFamily="2" charset="2"/>
              <a:buChar char="l"/>
            </a:pPr>
            <a:r>
              <a:rPr lang="de-DE" sz="2000" dirty="0" smtClean="0"/>
              <a:t>Aus diesem Grund ließ die oberste Staatsführung der DDR entlang der Grenze Sperranlagen errichten – </a:t>
            </a:r>
            <a:r>
              <a:rPr lang="de-DE" sz="2000" b="1" dirty="0" smtClean="0"/>
              <a:t>den Eisernen Vorhang</a:t>
            </a:r>
            <a:r>
              <a:rPr lang="de-DE" sz="2000" dirty="0" smtClean="0"/>
              <a:t>. Wer die Grenze überqueren wollte, riskierte sein Leben.</a:t>
            </a:r>
            <a:endParaRPr lang="de-AT" sz="2000" dirty="0"/>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Der Bau der Berliner Mauer </a:t>
            </a:r>
            <a:r>
              <a:rPr lang="de-DE" sz="3600" dirty="0" smtClean="0">
                <a:latin typeface="Times Bold Italic" pitchFamily="18" charset="0"/>
              </a:rPr>
              <a:t>I</a:t>
            </a:r>
            <a:endParaRPr lang="de-AT" sz="3600" dirty="0" smtClean="0">
              <a:latin typeface="Times Bold Italic" pitchFamily="18" charset="0"/>
            </a:endParaRPr>
          </a:p>
        </p:txBody>
      </p:sp>
      <p:sp>
        <p:nvSpPr>
          <p:cNvPr id="39" name="Inhaltsplatzhalter 4"/>
          <p:cNvSpPr txBox="1">
            <a:spLocks/>
          </p:cNvSpPr>
          <p:nvPr/>
        </p:nvSpPr>
        <p:spPr>
          <a:xfrm>
            <a:off x="467544" y="1196752"/>
            <a:ext cx="8424936" cy="4752528"/>
          </a:xfrm>
          <a:prstGeom prst="rect">
            <a:avLst/>
          </a:prstGeom>
        </p:spPr>
        <p:txBody>
          <a:bodyPr/>
          <a:lstStyle/>
          <a:p>
            <a:r>
              <a:rPr lang="de-AT" sz="2000" dirty="0" smtClean="0"/>
              <a:t>.  </a:t>
            </a:r>
            <a:endParaRPr lang="de-AT" sz="2000" dirty="0"/>
          </a:p>
        </p:txBody>
      </p:sp>
      <p:sp>
        <p:nvSpPr>
          <p:cNvPr id="12" name="Inhaltsplatzhalter 11"/>
          <p:cNvSpPr txBox="1">
            <a:spLocks/>
          </p:cNvSpPr>
          <p:nvPr/>
        </p:nvSpPr>
        <p:spPr>
          <a:xfrm>
            <a:off x="467544" y="1268760"/>
            <a:ext cx="8496944" cy="4968552"/>
          </a:xfrm>
          <a:prstGeom prst="rect">
            <a:avLst/>
          </a:prstGeom>
        </p:spPr>
        <p:txBody>
          <a:bodyPr/>
          <a:lstStyle/>
          <a:p>
            <a:pPr lvl="0" eaLnBrk="0" hangingPunct="0">
              <a:spcBef>
                <a:spcPts val="600"/>
              </a:spcBef>
              <a:buClr>
                <a:srgbClr val="A50021"/>
              </a:buClr>
            </a:pPr>
            <a:r>
              <a:rPr lang="de-AT" sz="2400" b="1" dirty="0" smtClean="0">
                <a:solidFill>
                  <a:srgbClr val="A50021"/>
                </a:solidFill>
              </a:rPr>
              <a:t>Eine Mauer über Nacht …</a:t>
            </a:r>
          </a:p>
          <a:p>
            <a:pPr>
              <a:spcBef>
                <a:spcPts val="600"/>
              </a:spcBef>
              <a:buClr>
                <a:srgbClr val="A50021"/>
              </a:buClr>
            </a:pPr>
            <a:r>
              <a:rPr lang="de-DE" sz="2000" dirty="0" smtClean="0"/>
              <a:t>In der Nacht von </a:t>
            </a:r>
            <a:r>
              <a:rPr lang="de-DE" sz="2000" b="1" dirty="0" smtClean="0"/>
              <a:t>12. auf 13. August 1961</a:t>
            </a:r>
          </a:p>
          <a:p>
            <a:pPr marL="358775" indent="-358775">
              <a:spcBef>
                <a:spcPts val="600"/>
              </a:spcBef>
              <a:buClr>
                <a:srgbClr val="A50021"/>
              </a:buClr>
              <a:buFont typeface="Wingdings" pitchFamily="2" charset="2"/>
              <a:buChar char="l"/>
            </a:pPr>
            <a:r>
              <a:rPr lang="de-DE" sz="2000" dirty="0" smtClean="0"/>
              <a:t>riegelten</a:t>
            </a:r>
            <a:r>
              <a:rPr lang="de-DE" sz="2000" b="1" dirty="0" smtClean="0"/>
              <a:t> </a:t>
            </a:r>
            <a:r>
              <a:rPr lang="de-DE" sz="2000" dirty="0" smtClean="0"/>
              <a:t>Grenzpolizisten der DDR Straßen und Geleise in die Westzonen Berlins ab. </a:t>
            </a:r>
          </a:p>
          <a:p>
            <a:pPr marL="358775" indent="-358775">
              <a:spcBef>
                <a:spcPts val="600"/>
              </a:spcBef>
              <a:buClr>
                <a:srgbClr val="A50021"/>
              </a:buClr>
              <a:buFont typeface="Wingdings" pitchFamily="2" charset="2"/>
              <a:buChar char="l"/>
            </a:pPr>
            <a:r>
              <a:rPr lang="de-DE" sz="2000" dirty="0" smtClean="0"/>
              <a:t>Sie unterbrachen Verkehrsverbindungen und zogen quer durch </a:t>
            </a:r>
            <a:r>
              <a:rPr lang="de-DE" sz="2000" dirty="0" smtClean="0"/>
              <a:t/>
            </a:r>
            <a:br>
              <a:rPr lang="de-DE" sz="2000" dirty="0" smtClean="0"/>
            </a:br>
            <a:r>
              <a:rPr lang="de-DE" sz="2000" dirty="0" smtClean="0"/>
              <a:t>die Stadt </a:t>
            </a:r>
            <a:r>
              <a:rPr lang="de-DE" sz="2000" dirty="0" smtClean="0"/>
              <a:t>Stacheldraht.</a:t>
            </a:r>
          </a:p>
          <a:p>
            <a:pPr marL="358775" indent="-358775">
              <a:spcBef>
                <a:spcPts val="600"/>
              </a:spcBef>
              <a:buClr>
                <a:srgbClr val="A50021"/>
              </a:buClr>
              <a:buFont typeface="Wingdings" pitchFamily="2" charset="2"/>
              <a:buChar char="l"/>
            </a:pPr>
            <a:r>
              <a:rPr lang="de-DE" sz="2000" dirty="0" smtClean="0"/>
              <a:t>Es entstand eine drei Meter hohe </a:t>
            </a:r>
            <a:r>
              <a:rPr lang="de-DE" sz="2000" b="1" dirty="0" smtClean="0">
                <a:solidFill>
                  <a:srgbClr val="A50021"/>
                </a:solidFill>
              </a:rPr>
              <a:t>Mauer quer durch </a:t>
            </a:r>
            <a:br>
              <a:rPr lang="de-DE" sz="2000" b="1" dirty="0" smtClean="0">
                <a:solidFill>
                  <a:srgbClr val="A50021"/>
                </a:solidFill>
              </a:rPr>
            </a:br>
            <a:r>
              <a:rPr lang="de-DE" sz="2000" b="1" dirty="0" smtClean="0">
                <a:solidFill>
                  <a:srgbClr val="A50021"/>
                </a:solidFill>
              </a:rPr>
              <a:t>und rund um West-Berlin</a:t>
            </a:r>
            <a:r>
              <a:rPr lang="de-DE" sz="2000" dirty="0" smtClean="0">
                <a:solidFill>
                  <a:srgbClr val="A50021"/>
                </a:solidFill>
              </a:rPr>
              <a:t>.  </a:t>
            </a:r>
            <a:endParaRPr lang="de-AT" sz="2000" dirty="0" smtClean="0">
              <a:solidFill>
                <a:srgbClr val="A50021"/>
              </a:solidFill>
            </a:endParaRPr>
          </a:p>
          <a:p>
            <a:endParaRPr lang="de-DE" sz="2000" dirty="0" smtClean="0"/>
          </a:p>
        </p:txBody>
      </p:sp>
      <p:sp>
        <p:nvSpPr>
          <p:cNvPr id="9" name="Rectangle 1"/>
          <p:cNvSpPr>
            <a:spLocks noChangeArrowheads="1"/>
          </p:cNvSpPr>
          <p:nvPr/>
        </p:nvSpPr>
        <p:spPr bwMode="auto">
          <a:xfrm>
            <a:off x="4355976" y="6218147"/>
            <a:ext cx="2376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Bauarbeiten zur Errichtung der Berliner Mauer 1961 </a:t>
            </a:r>
            <a:r>
              <a:rPr lang="de-AT" sz="800" dirty="0" smtClean="0"/>
              <a:t>© Bundesarchiv </a:t>
            </a:r>
            <a:r>
              <a:rPr lang="de-AT" sz="800" dirty="0"/>
              <a:t>Bild 183-88574-0004 Stöhr / CC-BY-SA</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Y:\Parlament\DemokratieWEBstatt\#Inhalte\#Themen\25 Jahre Fall des Eisernen Vorhangs\Unterrichtsmaterialien Fall Eiserner Vorhang\Bilder für Unterrichtsmaterialien\Berlin Mauerbau Bauarbeiten © Bundesarchiv Bild 183-88574-0004  Stöhr CC-BY-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492" y="4183409"/>
            <a:ext cx="3358542" cy="2557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72008"/>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Der Bau der Berliner Mauer </a:t>
            </a:r>
            <a:r>
              <a:rPr lang="de-DE" sz="3600" dirty="0" smtClean="0">
                <a:latin typeface="Times Bold Italic" pitchFamily="18" charset="0"/>
              </a:rPr>
              <a:t>II</a:t>
            </a:r>
            <a:endParaRPr lang="de-AT" sz="3600" dirty="0" smtClean="0"/>
          </a:p>
        </p:txBody>
      </p:sp>
      <p:sp>
        <p:nvSpPr>
          <p:cNvPr id="39" name="Inhaltsplatzhalter 4"/>
          <p:cNvSpPr txBox="1">
            <a:spLocks/>
          </p:cNvSpPr>
          <p:nvPr/>
        </p:nvSpPr>
        <p:spPr>
          <a:xfrm>
            <a:off x="467544" y="1196752"/>
            <a:ext cx="8424936" cy="4752528"/>
          </a:xfrm>
          <a:prstGeom prst="rect">
            <a:avLst/>
          </a:prstGeom>
        </p:spPr>
        <p:txBody>
          <a:bodyPr/>
          <a:lstStyle/>
          <a:p>
            <a:r>
              <a:rPr lang="de-AT" sz="2000" dirty="0" smtClean="0"/>
              <a:t>.  </a:t>
            </a:r>
            <a:endParaRPr lang="de-AT" sz="2000" dirty="0"/>
          </a:p>
        </p:txBody>
      </p:sp>
      <p:sp>
        <p:nvSpPr>
          <p:cNvPr id="12" name="Inhaltsplatzhalter 11"/>
          <p:cNvSpPr txBox="1">
            <a:spLocks/>
          </p:cNvSpPr>
          <p:nvPr/>
        </p:nvSpPr>
        <p:spPr>
          <a:xfrm>
            <a:off x="467544" y="1268760"/>
            <a:ext cx="8496944" cy="4968552"/>
          </a:xfrm>
          <a:prstGeom prst="rect">
            <a:avLst/>
          </a:prstGeom>
        </p:spPr>
        <p:txBody>
          <a:bodyPr/>
          <a:lstStyle/>
          <a:p>
            <a:pPr lvl="0" eaLnBrk="0" hangingPunct="0">
              <a:spcBef>
                <a:spcPts val="600"/>
              </a:spcBef>
              <a:buClr>
                <a:srgbClr val="A50021"/>
              </a:buClr>
            </a:pPr>
            <a:r>
              <a:rPr lang="de-AT" sz="2400" b="1" dirty="0" smtClean="0">
                <a:solidFill>
                  <a:srgbClr val="A50021"/>
                </a:solidFill>
              </a:rPr>
              <a:t>Eine Mauer über Nacht …</a:t>
            </a:r>
          </a:p>
          <a:p>
            <a:endParaRPr lang="de-DE" sz="1000" dirty="0" smtClean="0"/>
          </a:p>
          <a:p>
            <a:r>
              <a:rPr lang="de-DE" sz="2000" dirty="0" smtClean="0"/>
              <a:t>Mit dem Bau der Berliner Mauer wurde das letzte „Schlupfloch“ zwischen dem Ost- und dem Westteil der Stadt geschlossen. Der Osten Berlins war </a:t>
            </a:r>
            <a:br>
              <a:rPr lang="de-DE" sz="2000" dirty="0" smtClean="0"/>
            </a:br>
            <a:r>
              <a:rPr lang="de-DE" sz="2000" dirty="0" smtClean="0"/>
              <a:t>vom Westen völlig abgeriegelt.  </a:t>
            </a:r>
            <a:br>
              <a:rPr lang="de-DE" sz="2000" dirty="0" smtClean="0"/>
            </a:br>
            <a:r>
              <a:rPr lang="de-DE" sz="2000" dirty="0" smtClean="0"/>
              <a:t>Dennoch versuchten viele Menschen in den Westen zu fliehen. </a:t>
            </a:r>
            <a:br>
              <a:rPr lang="de-DE" sz="2000" dirty="0" smtClean="0"/>
            </a:br>
            <a:r>
              <a:rPr lang="de-DE" sz="2000" dirty="0" smtClean="0"/>
              <a:t>Von 1961 bis 1989 starben 136 Menschen an der Berliner Mauer. </a:t>
            </a:r>
            <a:br>
              <a:rPr lang="de-DE" sz="2000" dirty="0" smtClean="0"/>
            </a:br>
            <a:endParaRPr lang="de-AT" sz="2000" dirty="0"/>
          </a:p>
        </p:txBody>
      </p:sp>
      <p:sp>
        <p:nvSpPr>
          <p:cNvPr id="9" name="Rectangle 1"/>
          <p:cNvSpPr>
            <a:spLocks noChangeArrowheads="1"/>
          </p:cNvSpPr>
          <p:nvPr/>
        </p:nvSpPr>
        <p:spPr bwMode="auto">
          <a:xfrm>
            <a:off x="4860032" y="6186209"/>
            <a:ext cx="20882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Die Mauer teilt Berlin endgültig in West- und Ostberlin © Parlamentsdirektion / Kinderbüro der Universität Wien / </a:t>
            </a:r>
            <a:r>
              <a:rPr lang="de-AT" sz="800" dirty="0" smtClean="0"/>
              <a:t/>
            </a:r>
            <a:br>
              <a:rPr lang="de-AT" sz="800" dirty="0" smtClean="0"/>
            </a:br>
            <a:r>
              <a:rPr lang="de-AT" sz="800" dirty="0" smtClean="0"/>
              <a:t>Franz </a:t>
            </a:r>
            <a:r>
              <a:rPr lang="de-AT" sz="800" dirty="0"/>
              <a:t>Stürmer</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descr="C:\Users\Franz\Documents\03-Heidi\webwerkstatt\Thema-eiserner-Vorhang\Bilder für Unterrichtsmaterialien\Bilder für Unterrichtsmaterialien\Teilung Berlins in West Ost © Parlamentsdirektion Kinderbüro der Universität Wien Franz Stürmer.jpg"/>
          <p:cNvPicPr>
            <a:picLocks noChangeAspect="1" noChangeArrowheads="1"/>
          </p:cNvPicPr>
          <p:nvPr/>
        </p:nvPicPr>
        <p:blipFill>
          <a:blip r:embed="rId3" cstate="print"/>
          <a:srcRect/>
          <a:stretch>
            <a:fillRect/>
          </a:stretch>
        </p:blipFill>
        <p:spPr bwMode="auto">
          <a:xfrm>
            <a:off x="539552" y="3483006"/>
            <a:ext cx="4320480" cy="324036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323528" y="3200821"/>
            <a:ext cx="8820472" cy="1884363"/>
          </a:xfrm>
        </p:spPr>
        <p:txBody>
          <a:bodyPr/>
          <a:lstStyle/>
          <a:p>
            <a:r>
              <a:rPr lang="de-DE" sz="4000" dirty="0" smtClean="0"/>
              <a:t/>
            </a:r>
            <a:br>
              <a:rPr lang="de-DE" sz="4000" dirty="0" smtClean="0"/>
            </a:br>
            <a:r>
              <a:rPr lang="de-DE" sz="4000" dirty="0" smtClean="0"/>
              <a:t>Leben hinter dem Eisernen Vorhang am Beispiel der DDR</a:t>
            </a:r>
            <a:endParaRPr lang="de-AT" sz="4000" dirty="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b="1" dirty="0" smtClean="0"/>
              <a:t>Sowjetunion als Vorbild </a:t>
            </a:r>
            <a:r>
              <a:rPr lang="de-DE" sz="3600" dirty="0">
                <a:latin typeface="Times Bold Italic" pitchFamily="18" charset="0"/>
              </a:rPr>
              <a:t>I</a:t>
            </a:r>
            <a:r>
              <a:rPr lang="de-DE" sz="3200" b="1" dirty="0" smtClean="0"/>
              <a:t> </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176464"/>
          </a:xfrm>
          <a:prstGeom prst="rect">
            <a:avLst/>
          </a:prstGeom>
        </p:spPr>
        <p:txBody>
          <a:bodyPr/>
          <a:lstStyle/>
          <a:p>
            <a:pPr eaLnBrk="0" hangingPunct="0">
              <a:spcBef>
                <a:spcPts val="600"/>
              </a:spcBef>
              <a:buClr>
                <a:srgbClr val="A50021"/>
              </a:buClr>
            </a:pPr>
            <a:r>
              <a:rPr lang="de-AT" sz="2400" b="1" dirty="0" smtClean="0">
                <a:solidFill>
                  <a:srgbClr val="A50021"/>
                </a:solidFill>
              </a:rPr>
              <a:t>40 Jahre lang trennten bewachte Grenzen </a:t>
            </a:r>
            <a:r>
              <a:rPr lang="de-AT" sz="2400" b="1" dirty="0" smtClean="0">
                <a:solidFill>
                  <a:srgbClr val="A50021"/>
                </a:solidFill>
              </a:rPr>
              <a:t/>
            </a:r>
            <a:br>
              <a:rPr lang="de-AT" sz="2400" b="1" dirty="0" smtClean="0">
                <a:solidFill>
                  <a:srgbClr val="A50021"/>
                </a:solidFill>
              </a:rPr>
            </a:br>
            <a:r>
              <a:rPr lang="de-AT" sz="2400" b="1" dirty="0" smtClean="0">
                <a:solidFill>
                  <a:srgbClr val="A50021"/>
                </a:solidFill>
              </a:rPr>
              <a:t>und </a:t>
            </a:r>
            <a:r>
              <a:rPr lang="de-AT" sz="2400" b="1" dirty="0" smtClean="0">
                <a:solidFill>
                  <a:srgbClr val="A50021"/>
                </a:solidFill>
              </a:rPr>
              <a:t>Mauern Europa. </a:t>
            </a:r>
            <a:br>
              <a:rPr lang="de-AT" sz="2400" b="1" dirty="0" smtClean="0">
                <a:solidFill>
                  <a:srgbClr val="A50021"/>
                </a:solidFill>
              </a:rPr>
            </a:br>
            <a:endParaRPr lang="de-AT" sz="2000" dirty="0" smtClean="0"/>
          </a:p>
          <a:p>
            <a:r>
              <a:rPr lang="de-DE" sz="2000" b="1" dirty="0" smtClean="0"/>
              <a:t>Das</a:t>
            </a:r>
            <a:r>
              <a:rPr lang="de-DE" sz="2000" dirty="0" smtClean="0"/>
              <a:t> </a:t>
            </a:r>
            <a:r>
              <a:rPr lang="de-DE" sz="2000" b="1" dirty="0" smtClean="0"/>
              <a:t>Leben in den Ostblockstaaten unterschied sich in vielerlei </a:t>
            </a:r>
            <a:br>
              <a:rPr lang="de-DE" sz="2000" b="1" dirty="0" smtClean="0"/>
            </a:br>
            <a:r>
              <a:rPr lang="de-DE" sz="2000" b="1" dirty="0" smtClean="0"/>
              <a:t>Hinsicht vom Alltag der Menschen im Westen. </a:t>
            </a:r>
            <a:r>
              <a:rPr lang="de-DE" sz="2000" dirty="0" smtClean="0"/>
              <a:t/>
            </a:r>
            <a:br>
              <a:rPr lang="de-DE" sz="2000" dirty="0" smtClean="0"/>
            </a:br>
            <a:r>
              <a:rPr lang="de-DE" sz="2000" dirty="0" smtClean="0"/>
              <a:t>Das Leben eigenständig und frei zu führen, war im Osten kaum möglich.</a:t>
            </a:r>
            <a:endParaRPr lang="de-AT" sz="2000" dirty="0" smtClean="0"/>
          </a:p>
          <a:p>
            <a:endParaRPr lang="de-DE" sz="2000" dirty="0" smtClean="0"/>
          </a:p>
          <a:p>
            <a:pPr marL="358775" indent="-358775">
              <a:spcBef>
                <a:spcPts val="600"/>
              </a:spcBef>
              <a:buClr>
                <a:srgbClr val="A50021"/>
              </a:buClr>
              <a:buFont typeface="Wingdings" pitchFamily="2" charset="2"/>
              <a:buChar char="l"/>
            </a:pPr>
            <a:r>
              <a:rPr lang="de-DE" sz="2000" dirty="0" smtClean="0"/>
              <a:t>In der DDR gab es eine zentral gelenkte Staatswirtschaft mit </a:t>
            </a:r>
            <a:r>
              <a:rPr lang="de-DE" sz="2000" b="1" dirty="0" smtClean="0"/>
              <a:t>Fünfjahresplänen.</a:t>
            </a:r>
          </a:p>
          <a:p>
            <a:pPr marL="358775" indent="-358775">
              <a:spcBef>
                <a:spcPts val="600"/>
              </a:spcBef>
              <a:buClr>
                <a:srgbClr val="A50021"/>
              </a:buClr>
              <a:buFont typeface="Wingdings" pitchFamily="2" charset="2"/>
              <a:buChar char="l"/>
            </a:pPr>
            <a:r>
              <a:rPr lang="de-DE" sz="2000" b="1" dirty="0" smtClean="0"/>
              <a:t>Grundversorgung</a:t>
            </a:r>
            <a:r>
              <a:rPr lang="de-DE" sz="2000" dirty="0" smtClean="0"/>
              <a:t> zu festen Preisen war garantiert.</a:t>
            </a:r>
          </a:p>
          <a:p>
            <a:pPr marL="358775" indent="-358775">
              <a:spcBef>
                <a:spcPts val="600"/>
              </a:spcBef>
              <a:buClr>
                <a:srgbClr val="A50021"/>
              </a:buClr>
              <a:buFont typeface="Wingdings" pitchFamily="2" charset="2"/>
              <a:buChar char="l"/>
            </a:pPr>
            <a:r>
              <a:rPr lang="de-DE" sz="2000" dirty="0" smtClean="0"/>
              <a:t>Nachfrage und Angebot klafften oft weit auseinander.</a:t>
            </a:r>
          </a:p>
          <a:p>
            <a:pPr marL="358775" indent="-358775">
              <a:spcBef>
                <a:spcPts val="600"/>
              </a:spcBef>
              <a:buClr>
                <a:srgbClr val="A50021"/>
              </a:buClr>
              <a:buFont typeface="Wingdings" pitchFamily="2" charset="2"/>
              <a:buChar char="l"/>
            </a:pPr>
            <a:r>
              <a:rPr lang="de-DE" sz="2000" dirty="0" err="1" smtClean="0"/>
              <a:t>Schlangestehen</a:t>
            </a:r>
            <a:r>
              <a:rPr lang="de-DE" sz="2000" dirty="0" smtClean="0"/>
              <a:t> vor Geschäften gehörte zum Alltag der DDR-</a:t>
            </a:r>
            <a:r>
              <a:rPr lang="de-DE" sz="2000" dirty="0" err="1" smtClean="0"/>
              <a:t>BürgerInnen</a:t>
            </a:r>
            <a:r>
              <a:rPr lang="de-DE" sz="2000" dirty="0" smtClean="0"/>
              <a:t>. </a:t>
            </a:r>
            <a:br>
              <a:rPr lang="de-DE" sz="2000" dirty="0" smtClean="0"/>
            </a:br>
            <a:endParaRPr lang="de-AT" sz="2000" dirty="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b="1" dirty="0" smtClean="0"/>
              <a:t>Sowjetunion </a:t>
            </a:r>
            <a:r>
              <a:rPr lang="de-DE" sz="3200" b="1" dirty="0"/>
              <a:t>als </a:t>
            </a:r>
            <a:r>
              <a:rPr lang="de-DE" sz="3200" b="1" dirty="0" smtClean="0"/>
              <a:t>Vorbild </a:t>
            </a:r>
            <a:r>
              <a:rPr lang="de-DE" sz="3600" dirty="0" smtClean="0">
                <a:latin typeface="Times Bold Italic" pitchFamily="18" charset="0"/>
              </a:rPr>
              <a:t>II</a:t>
            </a:r>
            <a:r>
              <a:rPr lang="de-DE" sz="3200" b="1" dirty="0" smtClean="0"/>
              <a:t> </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536504"/>
          </a:xfrm>
          <a:prstGeom prst="rect">
            <a:avLst/>
          </a:prstGeom>
        </p:spPr>
        <p:txBody>
          <a:bodyPr/>
          <a:lstStyle/>
          <a:p>
            <a:pPr eaLnBrk="0" hangingPunct="0">
              <a:spcBef>
                <a:spcPts val="600"/>
              </a:spcBef>
              <a:buClr>
                <a:srgbClr val="A50021"/>
              </a:buClr>
            </a:pPr>
            <a:r>
              <a:rPr lang="de-AT" sz="2400" b="1" dirty="0" smtClean="0">
                <a:solidFill>
                  <a:srgbClr val="A50021"/>
                </a:solidFill>
              </a:rPr>
              <a:t>Überwachung, Recht und Pflicht auf Arbeit</a:t>
            </a:r>
            <a:br>
              <a:rPr lang="de-AT" sz="2400" b="1" dirty="0" smtClean="0">
                <a:solidFill>
                  <a:srgbClr val="A50021"/>
                </a:solidFill>
              </a:rPr>
            </a:br>
            <a:endParaRPr lang="de-AT" sz="2000" dirty="0" smtClean="0"/>
          </a:p>
          <a:p>
            <a:r>
              <a:rPr lang="de-DE" sz="2000" dirty="0" smtClean="0"/>
              <a:t>Die </a:t>
            </a:r>
            <a:r>
              <a:rPr lang="de-DE" sz="2000" b="1" dirty="0" smtClean="0"/>
              <a:t>Staatspartei SED wachte über die Menschen </a:t>
            </a:r>
            <a:r>
              <a:rPr lang="de-DE" sz="2000" dirty="0" smtClean="0"/>
              <a:t>in der DDR: </a:t>
            </a:r>
            <a:br>
              <a:rPr lang="de-DE" sz="2000" dirty="0" smtClean="0"/>
            </a:br>
            <a:r>
              <a:rPr lang="de-DE" sz="2000" dirty="0" smtClean="0"/>
              <a:t>von der Betreuung der Kleinkinder über die Ausbildung, die Freizeitgestaltung bis hin zur Arbeitsplatz- und zur Wohnungswahl. </a:t>
            </a:r>
          </a:p>
          <a:p>
            <a:r>
              <a:rPr lang="de-DE" sz="2000" dirty="0" smtClean="0"/>
              <a:t/>
            </a:r>
            <a:br>
              <a:rPr lang="de-DE" sz="2000" dirty="0" smtClean="0"/>
            </a:br>
            <a:r>
              <a:rPr lang="de-DE" sz="2000" dirty="0" smtClean="0"/>
              <a:t>Jede/r hatte per Gesetz ein </a:t>
            </a:r>
            <a:r>
              <a:rPr lang="de-DE" sz="2000" b="1" dirty="0" smtClean="0"/>
              <a:t>Recht auf Arbeit</a:t>
            </a:r>
            <a:r>
              <a:rPr lang="de-DE" sz="2000" dirty="0" smtClean="0"/>
              <a:t>. Wer mit der Schule fertig war, konnte sicher sein, eine Ausbildungsstelle bzw. einen Arbeitsplatz </a:t>
            </a:r>
            <a:br>
              <a:rPr lang="de-DE" sz="2000" dirty="0" smtClean="0"/>
            </a:br>
            <a:r>
              <a:rPr lang="de-DE" sz="2000" dirty="0" smtClean="0"/>
              <a:t>zu finden.</a:t>
            </a:r>
          </a:p>
          <a:p>
            <a:endParaRPr lang="de-DE" sz="2000" dirty="0" smtClean="0"/>
          </a:p>
          <a:p>
            <a:r>
              <a:rPr lang="de-DE" sz="2000" dirty="0" smtClean="0"/>
              <a:t>Gleichzeitig bestand die </a:t>
            </a:r>
            <a:r>
              <a:rPr lang="de-DE" sz="2000" b="1" dirty="0" smtClean="0"/>
              <a:t>Pflicht zur Arbeit</a:t>
            </a:r>
            <a:r>
              <a:rPr lang="de-DE" sz="2000" dirty="0" smtClean="0"/>
              <a:t>. Wer nicht arbeitete, musste mit einer Geldstrafe rechnen, im schlimmsten Fall mit </a:t>
            </a:r>
            <a:r>
              <a:rPr lang="de-DE" sz="2000" dirty="0" smtClean="0"/>
              <a:t>Gefängnisstrafe</a:t>
            </a:r>
            <a:r>
              <a:rPr lang="de-DE" sz="2000" dirty="0" smtClean="0"/>
              <a:t>. </a:t>
            </a:r>
          </a:p>
          <a:p>
            <a:endParaRPr lang="de-DE" sz="2000" dirty="0" smtClean="0"/>
          </a:p>
          <a:p>
            <a:r>
              <a:rPr lang="de-DE" sz="2000" dirty="0" smtClean="0"/>
              <a:t>Frauen waren ebenso berufstätig wie Männer.</a:t>
            </a:r>
            <a:endParaRPr lang="de-AT" sz="2000" dirty="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b="1" dirty="0" smtClean="0"/>
              <a:t>Sowjetunion als Vorbild </a:t>
            </a:r>
            <a:r>
              <a:rPr lang="de-DE" sz="3600" dirty="0" smtClean="0">
                <a:latin typeface="Times Bold Italic" pitchFamily="18" charset="0"/>
              </a:rPr>
              <a:t>III</a:t>
            </a:r>
            <a:r>
              <a:rPr lang="de-DE" sz="3200" b="1" dirty="0" smtClean="0"/>
              <a:t> </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536504"/>
          </a:xfrm>
          <a:prstGeom prst="rect">
            <a:avLst/>
          </a:prstGeom>
        </p:spPr>
        <p:txBody>
          <a:bodyPr/>
          <a:lstStyle/>
          <a:p>
            <a:pPr eaLnBrk="0" hangingPunct="0">
              <a:spcBef>
                <a:spcPts val="600"/>
              </a:spcBef>
              <a:buClr>
                <a:srgbClr val="A50021"/>
              </a:buClr>
            </a:pPr>
            <a:r>
              <a:rPr lang="de-AT" sz="2400" b="1" dirty="0" smtClean="0">
                <a:solidFill>
                  <a:srgbClr val="A50021"/>
                </a:solidFill>
              </a:rPr>
              <a:t>Kinderbetreuung und Ausbildung</a:t>
            </a:r>
          </a:p>
          <a:p>
            <a:endParaRPr lang="de-DE" sz="2000" dirty="0" smtClean="0"/>
          </a:p>
          <a:p>
            <a:pPr marL="355600" indent="-355600">
              <a:spcBef>
                <a:spcPts val="600"/>
              </a:spcBef>
              <a:buClr>
                <a:srgbClr val="A50021"/>
              </a:buClr>
              <a:buFont typeface="Wingdings" pitchFamily="2" charset="2"/>
              <a:buChar char="l"/>
            </a:pPr>
            <a:r>
              <a:rPr lang="de-DE" sz="2000" dirty="0" smtClean="0"/>
              <a:t>Kleinkinder kamen nach dem ersten Lebensjahr in die </a:t>
            </a:r>
            <a:r>
              <a:rPr lang="de-DE" sz="2000" b="1" dirty="0" smtClean="0"/>
              <a:t>Kinderkrippe</a:t>
            </a:r>
            <a:r>
              <a:rPr lang="de-DE" sz="2000" dirty="0" smtClean="0"/>
              <a:t>.</a:t>
            </a:r>
            <a:br>
              <a:rPr lang="de-DE" sz="2000" dirty="0" smtClean="0"/>
            </a:br>
            <a:r>
              <a:rPr lang="de-DE" sz="2000" dirty="0" smtClean="0"/>
              <a:t>Jedem Kind stand ein Platz in der </a:t>
            </a:r>
            <a:r>
              <a:rPr lang="de-DE" sz="2000" b="1" dirty="0" smtClean="0"/>
              <a:t>Ganztagsbetreuung</a:t>
            </a:r>
            <a:r>
              <a:rPr lang="de-DE" sz="2000" dirty="0" smtClean="0"/>
              <a:t> zu. </a:t>
            </a:r>
          </a:p>
          <a:p>
            <a:pPr marL="355600" indent="-355600">
              <a:spcBef>
                <a:spcPts val="600"/>
              </a:spcBef>
              <a:buClr>
                <a:srgbClr val="A50021"/>
              </a:buClr>
              <a:buFont typeface="Wingdings" pitchFamily="2" charset="2"/>
              <a:buChar char="l"/>
            </a:pPr>
            <a:r>
              <a:rPr lang="de-DE" sz="2000" dirty="0" smtClean="0"/>
              <a:t>Mit drei Jahren wechselten die Kinder von der Krippe in den Kindergarten, mit sechs Jahren kamen sie in die Schule. </a:t>
            </a:r>
            <a:br>
              <a:rPr lang="de-DE" sz="2000" dirty="0" smtClean="0"/>
            </a:br>
            <a:r>
              <a:rPr lang="de-DE" sz="2000" dirty="0" smtClean="0"/>
              <a:t>Ziel war, allen Kindern die gleiche Ausbildung zu ermöglichen. </a:t>
            </a:r>
          </a:p>
          <a:p>
            <a:pPr marL="355600" indent="-355600">
              <a:spcBef>
                <a:spcPts val="600"/>
              </a:spcBef>
              <a:buClr>
                <a:srgbClr val="A50021"/>
              </a:buClr>
              <a:buFont typeface="Wingdings" pitchFamily="2" charset="2"/>
              <a:buChar char="l"/>
            </a:pPr>
            <a:r>
              <a:rPr lang="de-DE" sz="2000" b="1" dirty="0" smtClean="0"/>
              <a:t>Studienplätze waren begrenzt</a:t>
            </a:r>
            <a:r>
              <a:rPr lang="de-DE" sz="2000" dirty="0" smtClean="0"/>
              <a:t>.</a:t>
            </a:r>
          </a:p>
          <a:p>
            <a:pPr marL="355600" indent="-355600">
              <a:spcBef>
                <a:spcPts val="600"/>
              </a:spcBef>
              <a:buClr>
                <a:srgbClr val="A50021"/>
              </a:buClr>
              <a:buFont typeface="Wingdings" pitchFamily="2" charset="2"/>
              <a:buChar char="l"/>
            </a:pPr>
            <a:r>
              <a:rPr lang="de-DE" sz="2000" dirty="0" smtClean="0"/>
              <a:t>Das Gesetz verpflichtete alle Schulkinder auch zur </a:t>
            </a:r>
            <a:r>
              <a:rPr lang="de-DE" sz="2000" b="1" dirty="0" smtClean="0"/>
              <a:t>Mitgliedschaft in einer Jugendorganisation </a:t>
            </a:r>
            <a:r>
              <a:rPr lang="de-DE" sz="2000" dirty="0" smtClean="0"/>
              <a:t>(FDJ = die Freie Deutsche Jugend = der einzige staatlich anerkannte Jugendverband). </a:t>
            </a:r>
            <a:endParaRPr lang="de-AT" sz="2000"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4098" name="Rectangle 2"/>
          <p:cNvSpPr>
            <a:spLocks noGrp="1" noChangeArrowheads="1"/>
          </p:cNvSpPr>
          <p:nvPr>
            <p:ph type="title"/>
          </p:nvPr>
        </p:nvSpPr>
        <p:spPr/>
        <p:txBody>
          <a:bodyPr/>
          <a:lstStyle/>
          <a:p>
            <a:pPr eaLnBrk="1" hangingPunct="1"/>
            <a:r>
              <a:rPr lang="de-DE" sz="2400" dirty="0" smtClean="0"/>
              <a:t>Mehr Information auf: </a:t>
            </a:r>
            <a:r>
              <a:rPr lang="de-DE" sz="2400" dirty="0" smtClean="0">
                <a:hlinkClick r:id="rId3"/>
              </a:rPr>
              <a:t>www.demokratiewebstatt.at</a:t>
            </a:r>
            <a:r>
              <a:rPr lang="de-DE" sz="2400" dirty="0" smtClean="0"/>
              <a:t> </a:t>
            </a:r>
            <a:endParaRPr lang="de-AT" sz="2400" dirty="0" smtClean="0"/>
          </a:p>
        </p:txBody>
      </p:sp>
      <p:grpSp>
        <p:nvGrpSpPr>
          <p:cNvPr id="10" name="Gruppieren 9"/>
          <p:cNvGrpSpPr/>
          <p:nvPr/>
        </p:nvGrpSpPr>
        <p:grpSpPr>
          <a:xfrm>
            <a:off x="1979712" y="1340768"/>
            <a:ext cx="5040000" cy="5364397"/>
            <a:chOff x="2124288" y="1340768"/>
            <a:chExt cx="5040000" cy="5364397"/>
          </a:xfrm>
        </p:grpSpPr>
        <p:pic>
          <p:nvPicPr>
            <p:cNvPr id="7170" name="Picture 2"/>
            <p:cNvPicPr>
              <a:picLocks noChangeAspect="1" noChangeArrowheads="1"/>
            </p:cNvPicPr>
            <p:nvPr/>
          </p:nvPicPr>
          <p:blipFill>
            <a:blip r:embed="rId4" cstate="print"/>
            <a:srcRect l="10981" t="14720" r="32320"/>
            <a:stretch>
              <a:fillRect/>
            </a:stretch>
          </p:blipFill>
          <p:spPr bwMode="auto">
            <a:xfrm>
              <a:off x="2124288" y="1340768"/>
              <a:ext cx="5040000" cy="4264035"/>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l="11340" t="17640" r="31961" b="46068"/>
            <a:stretch>
              <a:fillRect/>
            </a:stretch>
          </p:blipFill>
          <p:spPr bwMode="auto">
            <a:xfrm>
              <a:off x="2124288" y="4890563"/>
              <a:ext cx="5040000" cy="1814602"/>
            </a:xfrm>
            <a:prstGeom prst="rect">
              <a:avLst/>
            </a:prstGeom>
            <a:noFill/>
            <a:ln w="9525">
              <a:noFill/>
              <a:miter lim="800000"/>
              <a:headEnd/>
              <a:tailEnd/>
            </a:ln>
          </p:spPr>
        </p:pic>
      </p:gr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b="1" dirty="0" smtClean="0"/>
              <a:t>Sowjetunion </a:t>
            </a:r>
            <a:r>
              <a:rPr lang="de-DE" sz="3200" b="1" dirty="0"/>
              <a:t>als </a:t>
            </a:r>
            <a:r>
              <a:rPr lang="de-DE" sz="3200" b="1" dirty="0" smtClean="0"/>
              <a:t>Vorbild </a:t>
            </a:r>
            <a:r>
              <a:rPr lang="de-DE" sz="3600" dirty="0" smtClean="0">
                <a:latin typeface="Times Bold Italic" pitchFamily="18" charset="0"/>
              </a:rPr>
              <a:t>IV</a:t>
            </a:r>
            <a:r>
              <a:rPr lang="de-DE" sz="3200" b="1" dirty="0" smtClean="0"/>
              <a:t> </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536504"/>
          </a:xfrm>
          <a:prstGeom prst="rect">
            <a:avLst/>
          </a:prstGeom>
        </p:spPr>
        <p:txBody>
          <a:bodyPr/>
          <a:lstStyle/>
          <a:p>
            <a:pPr eaLnBrk="0" hangingPunct="0">
              <a:spcBef>
                <a:spcPts val="600"/>
              </a:spcBef>
              <a:buClr>
                <a:srgbClr val="A50021"/>
              </a:buClr>
            </a:pPr>
            <a:endParaRPr lang="de-AT" sz="2400" b="1" dirty="0" smtClean="0">
              <a:solidFill>
                <a:srgbClr val="A50021"/>
              </a:solidFill>
            </a:endParaRPr>
          </a:p>
          <a:p>
            <a:pPr eaLnBrk="0" hangingPunct="0">
              <a:spcBef>
                <a:spcPts val="600"/>
              </a:spcBef>
              <a:buClr>
                <a:srgbClr val="A50021"/>
              </a:buClr>
            </a:pPr>
            <a:r>
              <a:rPr lang="de-AT" sz="2400" b="1" dirty="0" smtClean="0">
                <a:solidFill>
                  <a:srgbClr val="A50021"/>
                </a:solidFill>
              </a:rPr>
              <a:t>Einfluss der Staatspartei SED auf das Leben </a:t>
            </a:r>
            <a:r>
              <a:rPr lang="de-AT" sz="2400" b="1" dirty="0" smtClean="0">
                <a:solidFill>
                  <a:srgbClr val="A50021"/>
                </a:solidFill>
              </a:rPr>
              <a:t/>
            </a:r>
            <a:br>
              <a:rPr lang="de-AT" sz="2400" b="1" dirty="0" smtClean="0">
                <a:solidFill>
                  <a:srgbClr val="A50021"/>
                </a:solidFill>
              </a:rPr>
            </a:br>
            <a:r>
              <a:rPr lang="de-AT" sz="2400" b="1" dirty="0" smtClean="0">
                <a:solidFill>
                  <a:srgbClr val="A50021"/>
                </a:solidFill>
              </a:rPr>
              <a:t>des/der </a:t>
            </a:r>
            <a:r>
              <a:rPr lang="de-AT" sz="2400" b="1" dirty="0" smtClean="0">
                <a:solidFill>
                  <a:srgbClr val="A50021"/>
                </a:solidFill>
              </a:rPr>
              <a:t>Einzelnen</a:t>
            </a:r>
          </a:p>
          <a:p>
            <a:endParaRPr lang="de-DE" sz="2000" dirty="0" smtClean="0"/>
          </a:p>
          <a:p>
            <a:pPr marL="355600" indent="-355600">
              <a:spcBef>
                <a:spcPts val="600"/>
              </a:spcBef>
              <a:buClr>
                <a:srgbClr val="A50021"/>
              </a:buClr>
              <a:buFont typeface="Wingdings" pitchFamily="2" charset="2"/>
              <a:buChar char="l"/>
            </a:pPr>
            <a:r>
              <a:rPr lang="de-AT" sz="2000" dirty="0" smtClean="0"/>
              <a:t>Die Partei beeinflusste fast jeden Bereich des Lebens der Menschen in der DDR. </a:t>
            </a:r>
            <a:r>
              <a:rPr lang="de-AT" sz="2000" b="1" dirty="0" smtClean="0"/>
              <a:t>Vieles war verboten</a:t>
            </a:r>
            <a:r>
              <a:rPr lang="de-AT" sz="2000" dirty="0" smtClean="0"/>
              <a:t>. Die Menschen wurden kontrolliert und überwacht. </a:t>
            </a:r>
          </a:p>
          <a:p>
            <a:pPr marL="355600" indent="-355600">
              <a:spcBef>
                <a:spcPts val="600"/>
              </a:spcBef>
              <a:buClr>
                <a:srgbClr val="A50021"/>
              </a:buClr>
              <a:buFont typeface="Wingdings" pitchFamily="2" charset="2"/>
              <a:buChar char="l"/>
            </a:pPr>
            <a:r>
              <a:rPr lang="de-AT" sz="2000" dirty="0" smtClean="0"/>
              <a:t>Der </a:t>
            </a:r>
            <a:r>
              <a:rPr lang="de-AT" sz="2000" b="1" dirty="0" smtClean="0"/>
              <a:t>Geheimdienst der Staatssicherheit („Stasi“) </a:t>
            </a:r>
            <a:r>
              <a:rPr lang="de-AT" sz="2000" dirty="0" smtClean="0"/>
              <a:t>überwachte viele Menschen. Telefone wurden abgehört, Briefe geöffnet und zensiert. Wer sich gegen die Partei stellte, wurde verfolgt und eingesperrt.</a:t>
            </a:r>
          </a:p>
          <a:p>
            <a:pPr marL="355600" indent="-355600">
              <a:spcBef>
                <a:spcPts val="600"/>
              </a:spcBef>
              <a:buClr>
                <a:srgbClr val="A50021"/>
              </a:buClr>
              <a:buFont typeface="Wingdings" pitchFamily="2" charset="2"/>
              <a:buChar char="l"/>
            </a:pPr>
            <a:r>
              <a:rPr lang="de-AT" sz="2000" dirty="0" smtClean="0"/>
              <a:t>Viele Dinge aus dem Westen – Filme, Radiosendungen, Musik oder auch Mode, wie etwa Jeans – waren verboten oder verpönt.</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323528" y="2852936"/>
            <a:ext cx="8820472" cy="1884363"/>
          </a:xfrm>
        </p:spPr>
        <p:txBody>
          <a:bodyPr/>
          <a:lstStyle/>
          <a:p>
            <a:r>
              <a:rPr lang="de-DE" sz="4000" dirty="0" smtClean="0"/>
              <a:t/>
            </a:r>
            <a:br>
              <a:rPr lang="de-DE" sz="4000" dirty="0" smtClean="0"/>
            </a:br>
            <a:r>
              <a:rPr lang="de-DE" sz="4000" dirty="0" smtClean="0"/>
              <a:t> Österreichs Rolle im geteilten Europa</a:t>
            </a:r>
            <a:endParaRPr lang="de-AT" sz="4000" dirty="0"/>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Österreich als neutraler Staat </a:t>
            </a:r>
            <a:r>
              <a:rPr lang="de-DE" sz="3600" dirty="0">
                <a:latin typeface="Times Bold Italic" pitchFamily="18" charset="0"/>
              </a:rPr>
              <a:t>I</a:t>
            </a:r>
            <a:r>
              <a:rPr lang="de-DE" sz="3200" dirty="0" smtClean="0"/>
              <a:t> </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256584"/>
          </a:xfrm>
          <a:prstGeom prst="rect">
            <a:avLst/>
          </a:prstGeom>
        </p:spPr>
        <p:txBody>
          <a:bodyPr/>
          <a:lstStyle/>
          <a:p>
            <a:pPr eaLnBrk="0" hangingPunct="0">
              <a:spcBef>
                <a:spcPts val="600"/>
              </a:spcBef>
              <a:buClr>
                <a:srgbClr val="A50021"/>
              </a:buClr>
            </a:pPr>
            <a:endParaRPr lang="de-AT" sz="2400" b="1" dirty="0" smtClean="0">
              <a:solidFill>
                <a:srgbClr val="A50021"/>
              </a:solidFill>
            </a:endParaRPr>
          </a:p>
          <a:p>
            <a:pPr eaLnBrk="0" hangingPunct="0">
              <a:spcBef>
                <a:spcPts val="600"/>
              </a:spcBef>
              <a:buClr>
                <a:srgbClr val="A50021"/>
              </a:buClr>
            </a:pPr>
            <a:r>
              <a:rPr lang="de-AT" sz="2400" b="1" dirty="0" smtClean="0">
                <a:solidFill>
                  <a:srgbClr val="A50021"/>
                </a:solidFill>
              </a:rPr>
              <a:t>Das Bekenntnis zur immerwährenden Neutralität</a:t>
            </a:r>
          </a:p>
          <a:p>
            <a:endParaRPr lang="de-DE" sz="1000" dirty="0" smtClean="0"/>
          </a:p>
          <a:p>
            <a:pPr marL="355600" indent="-355600">
              <a:spcBef>
                <a:spcPts val="600"/>
              </a:spcBef>
              <a:buClr>
                <a:srgbClr val="A50021"/>
              </a:buClr>
              <a:buFont typeface="Wingdings" pitchFamily="2" charset="2"/>
              <a:buChar char="l"/>
            </a:pPr>
            <a:r>
              <a:rPr lang="de-AT" sz="2000" dirty="0" smtClean="0"/>
              <a:t>Österreich und Wien wurden </a:t>
            </a:r>
            <a:br>
              <a:rPr lang="de-AT" sz="2000" dirty="0" smtClean="0"/>
            </a:br>
            <a:r>
              <a:rPr lang="de-AT" sz="2000" dirty="0" smtClean="0"/>
              <a:t>von den Siegermächten des </a:t>
            </a:r>
            <a:br>
              <a:rPr lang="de-AT" sz="2000" dirty="0" smtClean="0"/>
            </a:br>
            <a:r>
              <a:rPr lang="de-AT" sz="2000" dirty="0" smtClean="0"/>
              <a:t>Zweiten Weltkriegs im Jahr 1945</a:t>
            </a:r>
            <a:br>
              <a:rPr lang="de-AT" sz="2000" dirty="0" smtClean="0"/>
            </a:br>
            <a:r>
              <a:rPr lang="de-AT" sz="2000" dirty="0" smtClean="0"/>
              <a:t>ebenfalls in </a:t>
            </a:r>
            <a:r>
              <a:rPr lang="de-AT" sz="2000" b="1" dirty="0" smtClean="0"/>
              <a:t>vier </a:t>
            </a:r>
            <a:r>
              <a:rPr lang="de-AT" sz="2000" b="1" dirty="0" smtClean="0"/>
              <a:t>Besatzungs-</a:t>
            </a:r>
            <a:br>
              <a:rPr lang="de-AT" sz="2000" b="1" dirty="0" smtClean="0"/>
            </a:br>
            <a:r>
              <a:rPr lang="de-AT" sz="2000" b="1" dirty="0" err="1" smtClean="0"/>
              <a:t>zonen</a:t>
            </a:r>
            <a:r>
              <a:rPr lang="de-AT" sz="2000" b="1" dirty="0" smtClean="0"/>
              <a:t> </a:t>
            </a:r>
            <a:r>
              <a:rPr lang="de-AT" sz="2000" dirty="0" smtClean="0"/>
              <a:t>geteilt</a:t>
            </a:r>
            <a:r>
              <a:rPr lang="de-AT" sz="2000" dirty="0" smtClean="0"/>
              <a:t>. </a:t>
            </a:r>
          </a:p>
          <a:p>
            <a:pPr marL="355600" indent="-355600">
              <a:spcBef>
                <a:spcPts val="600"/>
              </a:spcBef>
              <a:buClr>
                <a:srgbClr val="A50021"/>
              </a:buClr>
              <a:buFont typeface="Wingdings" pitchFamily="2" charset="2"/>
              <a:buChar char="l"/>
            </a:pPr>
            <a:r>
              <a:rPr lang="de-AT" sz="2000" dirty="0" smtClean="0"/>
              <a:t>Auch in Österreich bestand die </a:t>
            </a:r>
            <a:br>
              <a:rPr lang="de-AT" sz="2000" dirty="0" smtClean="0"/>
            </a:br>
            <a:r>
              <a:rPr lang="de-AT" sz="2000" b="1" dirty="0" smtClean="0"/>
              <a:t>Gefahr einer Teilung des Landes</a:t>
            </a:r>
            <a:r>
              <a:rPr lang="de-AT" sz="2000" dirty="0" smtClean="0"/>
              <a:t>. </a:t>
            </a:r>
            <a:br>
              <a:rPr lang="de-AT" sz="2000" dirty="0" smtClean="0"/>
            </a:br>
            <a:r>
              <a:rPr lang="de-AT" sz="2000" dirty="0" smtClean="0"/>
              <a:t>Erst als sich Österreich zu</a:t>
            </a:r>
            <a:br>
              <a:rPr lang="de-AT" sz="2000" dirty="0" smtClean="0"/>
            </a:br>
            <a:r>
              <a:rPr lang="de-AT" sz="2000" dirty="0" smtClean="0"/>
              <a:t>„</a:t>
            </a:r>
            <a:r>
              <a:rPr lang="de-AT" sz="2000" b="1" dirty="0" smtClean="0"/>
              <a:t>immerwährender Neutralität</a:t>
            </a:r>
            <a:r>
              <a:rPr lang="de-AT" sz="2000" dirty="0" smtClean="0"/>
              <a:t>“</a:t>
            </a:r>
            <a:br>
              <a:rPr lang="de-AT" sz="2000" dirty="0" smtClean="0"/>
            </a:br>
            <a:r>
              <a:rPr lang="de-AT" sz="2000" dirty="0" smtClean="0"/>
              <a:t>bekannte, stimmten die sowjetischen</a:t>
            </a:r>
            <a:br>
              <a:rPr lang="de-AT" sz="2000" dirty="0" smtClean="0"/>
            </a:br>
            <a:r>
              <a:rPr lang="de-AT" sz="2000" dirty="0" smtClean="0"/>
              <a:t>Besatzer </a:t>
            </a:r>
            <a:r>
              <a:rPr lang="de-AT" sz="2000" b="1" dirty="0" smtClean="0"/>
              <a:t>1955 der Unterzeichnung des Staatsvertrags </a:t>
            </a:r>
            <a:r>
              <a:rPr lang="de-AT" sz="2000" dirty="0" smtClean="0"/>
              <a:t>zu. </a:t>
            </a:r>
          </a:p>
          <a:p>
            <a:pPr marL="355600" indent="-355600">
              <a:spcBef>
                <a:spcPts val="600"/>
              </a:spcBef>
              <a:buClr>
                <a:srgbClr val="A50021"/>
              </a:buClr>
              <a:buFont typeface="Wingdings" pitchFamily="2" charset="2"/>
              <a:buChar char="l"/>
            </a:pPr>
            <a:r>
              <a:rPr lang="de-AT" sz="2000" dirty="0" smtClean="0"/>
              <a:t>Österreich erhielt seine </a:t>
            </a:r>
            <a:r>
              <a:rPr lang="de-AT" sz="2000" b="1" dirty="0" smtClean="0"/>
              <a:t>volle staatliche Unabhängigkeit.</a:t>
            </a:r>
          </a:p>
        </p:txBody>
      </p:sp>
      <p:pic>
        <p:nvPicPr>
          <p:cNvPr id="6146" name="Picture 2" descr="C:\Users\Franz\Documents\03-Heidi\webwerkstatt\Thema-eiserner-Vorhang\Bilder für Unterrichtsmaterialien\Bilder für Unterrichtsmaterialien\Demarkationslinie an der Enns © August Makart ÖNB.jpg"/>
          <p:cNvPicPr>
            <a:picLocks noChangeAspect="1" noChangeArrowheads="1"/>
          </p:cNvPicPr>
          <p:nvPr/>
        </p:nvPicPr>
        <p:blipFill>
          <a:blip r:embed="rId3" cstate="print"/>
          <a:srcRect/>
          <a:stretch>
            <a:fillRect/>
          </a:stretch>
        </p:blipFill>
        <p:spPr bwMode="auto">
          <a:xfrm>
            <a:off x="5287573" y="2255490"/>
            <a:ext cx="3676915" cy="2757686"/>
          </a:xfrm>
          <a:prstGeom prst="rect">
            <a:avLst/>
          </a:prstGeom>
          <a:noFill/>
        </p:spPr>
      </p:pic>
      <p:sp>
        <p:nvSpPr>
          <p:cNvPr id="9" name="Rectangle 1"/>
          <p:cNvSpPr>
            <a:spLocks noChangeArrowheads="1"/>
          </p:cNvSpPr>
          <p:nvPr/>
        </p:nvSpPr>
        <p:spPr bwMode="auto">
          <a:xfrm>
            <a:off x="5220072" y="4962654"/>
            <a:ext cx="3744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smtClean="0"/>
              <a:t>Zonengrenze an </a:t>
            </a:r>
            <a:r>
              <a:rPr lang="de-AT" sz="800" dirty="0" smtClean="0"/>
              <a:t>der </a:t>
            </a:r>
            <a:r>
              <a:rPr lang="de-AT" sz="800" dirty="0" smtClean="0"/>
              <a:t>Enns: Sowjetische </a:t>
            </a:r>
            <a:r>
              <a:rPr lang="de-AT" sz="800" dirty="0"/>
              <a:t>Besatzer </a:t>
            </a:r>
            <a:r>
              <a:rPr lang="de-AT" sz="800" dirty="0" smtClean="0"/>
              <a:t>kontrollieren Menschen</a:t>
            </a:r>
            <a:r>
              <a:rPr lang="de-AT" sz="800" dirty="0" smtClean="0"/>
              <a:t>, die </a:t>
            </a:r>
            <a:r>
              <a:rPr lang="de-AT" sz="800" dirty="0"/>
              <a:t>in die </a:t>
            </a:r>
            <a:r>
              <a:rPr lang="de-AT" sz="800" dirty="0" smtClean="0"/>
              <a:t>US-amerikanische Zone </a:t>
            </a:r>
            <a:r>
              <a:rPr lang="de-AT" sz="800" dirty="0"/>
              <a:t>möchten. © ÖNB / August Makart</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Österreich als neutraler Staat </a:t>
            </a:r>
            <a:r>
              <a:rPr lang="de-DE" sz="3600" dirty="0" smtClean="0">
                <a:latin typeface="Times Bold Italic" pitchFamily="18" charset="0"/>
              </a:rPr>
              <a:t>II</a:t>
            </a:r>
            <a:r>
              <a:rPr lang="de-DE" sz="3200" dirty="0" smtClean="0"/>
              <a:t> </a:t>
            </a:r>
            <a:endParaRPr lang="de-AT" sz="3200" dirty="0" smtClean="0"/>
          </a:p>
        </p:txBody>
      </p:sp>
      <p:sp>
        <p:nvSpPr>
          <p:cNvPr id="7" name="Rectangle 4"/>
          <p:cNvSpPr txBox="1">
            <a:spLocks noChangeArrowheads="1"/>
          </p:cNvSpPr>
          <p:nvPr/>
        </p:nvSpPr>
        <p:spPr bwMode="auto">
          <a:xfrm>
            <a:off x="446088" y="1484313"/>
            <a:ext cx="8229600" cy="2232719"/>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96944" cy="1656184"/>
          </a:xfrm>
          <a:prstGeom prst="rect">
            <a:avLst/>
          </a:prstGeom>
        </p:spPr>
        <p:txBody>
          <a:bodyPr/>
          <a:lstStyle/>
          <a:p>
            <a:pPr eaLnBrk="0" hangingPunct="0">
              <a:spcBef>
                <a:spcPts val="600"/>
              </a:spcBef>
              <a:buClr>
                <a:srgbClr val="A50021"/>
              </a:buClr>
            </a:pPr>
            <a:r>
              <a:rPr lang="de-AT" sz="2400" b="1" dirty="0" smtClean="0">
                <a:solidFill>
                  <a:srgbClr val="A50021"/>
                </a:solidFill>
              </a:rPr>
              <a:t>Ein Land der Verständigung zwischen Ost und West</a:t>
            </a:r>
          </a:p>
          <a:p>
            <a:endParaRPr lang="de-DE" sz="1000" dirty="0" smtClean="0"/>
          </a:p>
          <a:p>
            <a:r>
              <a:rPr lang="de-DE" sz="2000" dirty="0" smtClean="0"/>
              <a:t>Das </a:t>
            </a:r>
            <a:r>
              <a:rPr lang="de-DE" sz="2000" b="1" dirty="0" smtClean="0"/>
              <a:t>neutrale Österreich </a:t>
            </a:r>
            <a:r>
              <a:rPr lang="de-DE" sz="2000" dirty="0" smtClean="0"/>
              <a:t>sah sich als </a:t>
            </a:r>
            <a:r>
              <a:rPr lang="de-DE" sz="2000" b="1" dirty="0" smtClean="0"/>
              <a:t>Brückenbauer</a:t>
            </a:r>
            <a:r>
              <a:rPr lang="de-DE" sz="2000" dirty="0" smtClean="0"/>
              <a:t> </a:t>
            </a:r>
            <a:r>
              <a:rPr lang="de-DE" sz="2000" b="1" dirty="0" smtClean="0"/>
              <a:t>zwischen Ost und West</a:t>
            </a:r>
            <a:r>
              <a:rPr lang="de-DE" sz="2000" dirty="0" smtClean="0"/>
              <a:t>: Internationale Organisationen errichteten ihren Sitz in Wien, einem Verhandlungsort auf neutralem Boden.</a:t>
            </a:r>
          </a:p>
        </p:txBody>
      </p:sp>
      <p:pic>
        <p:nvPicPr>
          <p:cNvPr id="10" name="Picture 2" descr="C:\Users\Franz\Documents\03-Heidi\webwerkstatt\Thema-eiserner-Vorhang\Bilder für Unterrichtsmaterialien\Bilder für Unterrichtsmaterialien\Kennedy und Chruschtschow in Schönbrunn bei Bundespräsident Schärf © Gustav Schikola ÖNB.jpg"/>
          <p:cNvPicPr>
            <a:picLocks noChangeAspect="1" noChangeArrowheads="1"/>
          </p:cNvPicPr>
          <p:nvPr/>
        </p:nvPicPr>
        <p:blipFill>
          <a:blip r:embed="rId3" cstate="print"/>
          <a:srcRect l="3509" t="4678" r="1754"/>
          <a:stretch>
            <a:fillRect/>
          </a:stretch>
        </p:blipFill>
        <p:spPr bwMode="auto">
          <a:xfrm>
            <a:off x="611560" y="3048384"/>
            <a:ext cx="3816424" cy="2879987"/>
          </a:xfrm>
          <a:prstGeom prst="rect">
            <a:avLst/>
          </a:prstGeom>
          <a:noFill/>
        </p:spPr>
      </p:pic>
      <p:sp>
        <p:nvSpPr>
          <p:cNvPr id="11" name="Rectangle 1"/>
          <p:cNvSpPr>
            <a:spLocks noChangeArrowheads="1"/>
          </p:cNvSpPr>
          <p:nvPr/>
        </p:nvSpPr>
        <p:spPr bwMode="auto">
          <a:xfrm>
            <a:off x="4427984" y="5364505"/>
            <a:ext cx="23762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Der österreichische Bundespräsident Adolf </a:t>
            </a:r>
            <a:r>
              <a:rPr lang="de-AT" sz="800" dirty="0" smtClean="0"/>
              <a:t>Schärf (Mitte) empfängt </a:t>
            </a:r>
            <a:r>
              <a:rPr lang="de-AT" sz="800" dirty="0"/>
              <a:t>1961 John F. </a:t>
            </a:r>
            <a:r>
              <a:rPr lang="de-AT" sz="800" dirty="0" smtClean="0"/>
              <a:t>Kennedy (li.) </a:t>
            </a:r>
            <a:r>
              <a:rPr lang="de-AT" sz="800" dirty="0"/>
              <a:t>und Nikita </a:t>
            </a:r>
            <a:r>
              <a:rPr lang="de-AT" sz="800" dirty="0" smtClean="0"/>
              <a:t>Chruschtschow (</a:t>
            </a:r>
            <a:r>
              <a:rPr lang="de-AT" sz="800" dirty="0" err="1" smtClean="0"/>
              <a:t>re</a:t>
            </a:r>
            <a:r>
              <a:rPr lang="de-AT" sz="800" dirty="0" smtClean="0"/>
              <a:t>.) in Wien </a:t>
            </a:r>
            <a:r>
              <a:rPr lang="de-AT" sz="800" dirty="0"/>
              <a:t>im Schloss Schönbrunn. © ÖNB / Gustav </a:t>
            </a:r>
            <a:r>
              <a:rPr lang="de-AT" sz="800" dirty="0" err="1"/>
              <a:t>Schikola</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Inhaltsplatzhalter 4"/>
          <p:cNvSpPr txBox="1">
            <a:spLocks/>
          </p:cNvSpPr>
          <p:nvPr/>
        </p:nvSpPr>
        <p:spPr>
          <a:xfrm>
            <a:off x="4710862" y="2924944"/>
            <a:ext cx="4253626" cy="1656184"/>
          </a:xfrm>
          <a:prstGeom prst="rect">
            <a:avLst/>
          </a:prstGeom>
        </p:spPr>
        <p:txBody>
          <a:bodyPr/>
          <a:lstStyle/>
          <a:p>
            <a:r>
              <a:rPr lang="de-DE" sz="2000" dirty="0" smtClean="0"/>
              <a:t>In einer besonders dramatischen Phase des Kalten Kriegs trafen sich im Juni </a:t>
            </a:r>
            <a:r>
              <a:rPr lang="de-DE" sz="2000" b="1" dirty="0" smtClean="0"/>
              <a:t>1961</a:t>
            </a:r>
            <a:r>
              <a:rPr lang="de-DE" sz="2000" dirty="0" smtClean="0"/>
              <a:t> in Wien die damaligen Staatschefs der USA und der Sowjetunion, </a:t>
            </a:r>
            <a:r>
              <a:rPr lang="de-DE" sz="2000" b="1" dirty="0" smtClean="0"/>
              <a:t>John F. Kennedy </a:t>
            </a:r>
            <a:r>
              <a:rPr lang="de-DE" sz="2000" dirty="0" smtClean="0"/>
              <a:t>und</a:t>
            </a:r>
            <a:r>
              <a:rPr lang="de-DE" sz="2000" b="1" dirty="0" smtClean="0"/>
              <a:t> Nikita Chruschtschow</a:t>
            </a:r>
            <a:r>
              <a:rPr lang="de-DE" sz="2000" dirty="0" smtClean="0"/>
              <a:t>. </a:t>
            </a:r>
            <a:endParaRPr lang="de-AT" sz="2000" dirty="0" smtClean="0"/>
          </a:p>
          <a:p>
            <a:endParaRPr lang="de-AT" sz="2000" dirty="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0637"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Der Kalte Krieg an </a:t>
            </a:r>
            <a:br>
              <a:rPr lang="de-DE" sz="3200" dirty="0" smtClean="0"/>
            </a:br>
            <a:r>
              <a:rPr lang="de-DE" sz="3200" dirty="0" smtClean="0"/>
              <a:t>Österreichs Grenzen </a:t>
            </a:r>
            <a:r>
              <a:rPr lang="de-DE" sz="3600" dirty="0">
                <a:latin typeface="Times Bold Italic" pitchFamily="18" charset="0"/>
              </a:rPr>
              <a:t>I</a:t>
            </a:r>
            <a:endParaRPr lang="de-AT" sz="36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340768"/>
            <a:ext cx="8496944" cy="4032448"/>
          </a:xfrm>
          <a:prstGeom prst="rect">
            <a:avLst/>
          </a:prstGeom>
        </p:spPr>
        <p:txBody>
          <a:bodyPr/>
          <a:lstStyle/>
          <a:p>
            <a:pPr eaLnBrk="0" hangingPunct="0">
              <a:spcBef>
                <a:spcPts val="600"/>
              </a:spcBef>
              <a:buClr>
                <a:srgbClr val="A50021"/>
              </a:buClr>
            </a:pPr>
            <a:endParaRPr lang="de-AT" sz="2400" b="1" dirty="0" smtClean="0">
              <a:solidFill>
                <a:srgbClr val="A50021"/>
              </a:solidFill>
            </a:endParaRPr>
          </a:p>
          <a:p>
            <a:pPr eaLnBrk="0" hangingPunct="0">
              <a:spcBef>
                <a:spcPts val="600"/>
              </a:spcBef>
              <a:buClr>
                <a:srgbClr val="A50021"/>
              </a:buClr>
            </a:pPr>
            <a:r>
              <a:rPr lang="de-AT" sz="2400" b="1" dirty="0" smtClean="0">
                <a:solidFill>
                  <a:srgbClr val="A50021"/>
                </a:solidFill>
              </a:rPr>
              <a:t>Ungarnkrise und Prager Frühling</a:t>
            </a:r>
          </a:p>
          <a:p>
            <a:endParaRPr lang="de-DE" sz="1000" dirty="0" smtClean="0"/>
          </a:p>
          <a:p>
            <a:r>
              <a:rPr lang="de-DE" sz="2000" dirty="0" smtClean="0"/>
              <a:t>Auch Österreich war vom Kalten Krieg betroffen: </a:t>
            </a:r>
          </a:p>
          <a:p>
            <a:r>
              <a:rPr lang="de-DE" sz="2000" dirty="0" smtClean="0"/>
              <a:t>bei der </a:t>
            </a:r>
            <a:r>
              <a:rPr lang="de-DE" sz="2000" b="1" dirty="0" smtClean="0"/>
              <a:t>Ungarnkrise 1956</a:t>
            </a:r>
            <a:r>
              <a:rPr lang="de-DE" sz="2000" dirty="0" smtClean="0"/>
              <a:t> und beim Einmarsch </a:t>
            </a:r>
            <a:br>
              <a:rPr lang="de-DE" sz="2000" dirty="0" smtClean="0"/>
            </a:br>
            <a:r>
              <a:rPr lang="de-DE" sz="2000" dirty="0" smtClean="0"/>
              <a:t>von Truppen des Warschauer Pakts in die </a:t>
            </a:r>
            <a:br>
              <a:rPr lang="de-DE" sz="2000" dirty="0" smtClean="0"/>
            </a:br>
            <a:r>
              <a:rPr lang="de-DE" sz="2000" b="1" dirty="0" smtClean="0"/>
              <a:t>Tschechoslowakei im August 1968</a:t>
            </a:r>
            <a:r>
              <a:rPr lang="de-DE" sz="2000" dirty="0" smtClean="0"/>
              <a:t> </a:t>
            </a:r>
          </a:p>
          <a:p>
            <a:r>
              <a:rPr lang="de-DE" sz="2000" dirty="0" smtClean="0"/>
              <a:t>(„Prager Frühling“). </a:t>
            </a:r>
          </a:p>
          <a:p>
            <a:endParaRPr lang="de-DE" sz="2000" dirty="0" smtClean="0"/>
          </a:p>
          <a:p>
            <a:r>
              <a:rPr lang="de-DE" sz="2000" dirty="0" smtClean="0"/>
              <a:t>In beiden Fällen war das </a:t>
            </a:r>
          </a:p>
          <a:p>
            <a:r>
              <a:rPr lang="de-DE" sz="2000" b="1" dirty="0" smtClean="0"/>
              <a:t>österreichische</a:t>
            </a:r>
            <a:r>
              <a:rPr lang="de-DE" sz="2000" dirty="0" smtClean="0"/>
              <a:t> </a:t>
            </a:r>
            <a:r>
              <a:rPr lang="de-DE" sz="2000" b="1" dirty="0" smtClean="0"/>
              <a:t>Bundesheer </a:t>
            </a:r>
          </a:p>
          <a:p>
            <a:r>
              <a:rPr lang="de-DE" sz="2000" b="1" dirty="0" smtClean="0"/>
              <a:t>in Alarmbereitschaft</a:t>
            </a:r>
            <a:r>
              <a:rPr lang="de-DE" sz="2000" dirty="0" smtClean="0"/>
              <a:t>, um die Grenzen </a:t>
            </a:r>
          </a:p>
          <a:p>
            <a:r>
              <a:rPr lang="de-DE" sz="2000" dirty="0" smtClean="0"/>
              <a:t>vor einem möglichen sowjetischen </a:t>
            </a:r>
          </a:p>
          <a:p>
            <a:r>
              <a:rPr lang="de-DE" sz="2000" dirty="0" smtClean="0"/>
              <a:t>Einmarsch zu schützen. </a:t>
            </a:r>
          </a:p>
        </p:txBody>
      </p:sp>
      <p:sp>
        <p:nvSpPr>
          <p:cNvPr id="9" name="Rectangle 1"/>
          <p:cNvSpPr>
            <a:spLocks noChangeArrowheads="1"/>
          </p:cNvSpPr>
          <p:nvPr/>
        </p:nvSpPr>
        <p:spPr bwMode="auto">
          <a:xfrm>
            <a:off x="5364088" y="5826533"/>
            <a:ext cx="25202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AT" sz="800" i="1" dirty="0"/>
              <a:t>O</a:t>
            </a:r>
            <a:r>
              <a:rPr lang="de-AT" sz="800" i="1" dirty="0" smtClean="0"/>
              <a:t>ben</a:t>
            </a:r>
            <a:r>
              <a:rPr lang="de-AT" sz="800" dirty="0" smtClean="0"/>
              <a:t>: Ungarische </a:t>
            </a:r>
            <a:r>
              <a:rPr lang="de-DE" sz="800" dirty="0" smtClean="0"/>
              <a:t>Aufständische 1956 in </a:t>
            </a:r>
            <a:r>
              <a:rPr lang="de-DE" sz="800" dirty="0"/>
              <a:t>Budapest </a:t>
            </a:r>
            <a:r>
              <a:rPr lang="de-DE" sz="800" dirty="0" smtClean="0"/>
              <a:t/>
            </a:r>
            <a:br>
              <a:rPr lang="de-DE" sz="800" dirty="0" smtClean="0"/>
            </a:br>
            <a:r>
              <a:rPr lang="de-DE" sz="800" dirty="0" smtClean="0"/>
              <a:t>auf </a:t>
            </a:r>
            <a:r>
              <a:rPr lang="de-DE" sz="800" dirty="0"/>
              <a:t>einem russischen Panzer. © </a:t>
            </a:r>
            <a:r>
              <a:rPr lang="de-DE" sz="800" dirty="0" smtClean="0"/>
              <a:t>ÖNB </a:t>
            </a:r>
            <a:r>
              <a:rPr lang="de-DE" sz="800" dirty="0"/>
              <a:t>/ Lessing</a:t>
            </a:r>
          </a:p>
          <a:p>
            <a:pPr lvl="0"/>
            <a:r>
              <a:rPr lang="de-AT" sz="800" i="1" dirty="0"/>
              <a:t>U</a:t>
            </a:r>
            <a:r>
              <a:rPr lang="de-AT" sz="800" i="1" dirty="0" smtClean="0"/>
              <a:t>nten</a:t>
            </a:r>
            <a:r>
              <a:rPr lang="de-AT" sz="800" dirty="0" smtClean="0"/>
              <a:t>: Sowjetische </a:t>
            </a:r>
            <a:r>
              <a:rPr lang="de-AT" sz="800" dirty="0"/>
              <a:t>Panzer in </a:t>
            </a:r>
            <a:r>
              <a:rPr lang="de-AT" sz="800" dirty="0" smtClean="0"/>
              <a:t>den Straßen </a:t>
            </a:r>
            <a:r>
              <a:rPr lang="de-AT" sz="800" dirty="0"/>
              <a:t>Prags </a:t>
            </a:r>
            <a:r>
              <a:rPr lang="de-AT" sz="800" dirty="0" smtClean="0"/>
              <a:t/>
            </a:r>
            <a:br>
              <a:rPr lang="de-AT" sz="800" dirty="0" smtClean="0"/>
            </a:br>
            <a:r>
              <a:rPr lang="de-AT" sz="800" dirty="0" smtClean="0"/>
              <a:t>im </a:t>
            </a:r>
            <a:r>
              <a:rPr lang="de-AT" sz="800" dirty="0"/>
              <a:t>August 1968 © ÖNB / Franz </a:t>
            </a:r>
            <a:r>
              <a:rPr lang="de-AT" sz="800" dirty="0" err="1"/>
              <a:t>Goess</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descr="C:\Users\Franz\Documents\03-Heidi\webwerkstatt\Thema-eiserner-Vorhang\Bilder für Unterrichtsmaterialien\Bilder für Unterrichtsmaterialien\Prager Frühling 2 © Franz Goess ÖNB.jpg"/>
          <p:cNvPicPr>
            <a:picLocks noChangeAspect="1" noChangeArrowheads="1"/>
          </p:cNvPicPr>
          <p:nvPr/>
        </p:nvPicPr>
        <p:blipFill>
          <a:blip r:embed="rId3" cstate="print"/>
          <a:srcRect t="5510"/>
          <a:stretch>
            <a:fillRect/>
          </a:stretch>
        </p:blipFill>
        <p:spPr bwMode="auto">
          <a:xfrm>
            <a:off x="5460098" y="3284984"/>
            <a:ext cx="3484893" cy="2469654"/>
          </a:xfrm>
          <a:prstGeom prst="rect">
            <a:avLst/>
          </a:prstGeom>
          <a:noFill/>
        </p:spPr>
      </p:pic>
      <p:pic>
        <p:nvPicPr>
          <p:cNvPr id="2" name="Picture 3" descr="C:\Users\Franz\Documents\03-Heidi\webwerkstatt\Thema-eiserner-Vorhang\Bilder für Unterrichtsmaterialien\Bilder für Unterrichtsmaterialien\Ungarische Aufständische in Budapest 1956 © Lessing ÖNB.jpg"/>
          <p:cNvPicPr>
            <a:picLocks noChangeAspect="1" noChangeArrowheads="1"/>
          </p:cNvPicPr>
          <p:nvPr/>
        </p:nvPicPr>
        <p:blipFill>
          <a:blip r:embed="rId4" cstate="print"/>
          <a:srcRect t="2027" b="6757"/>
          <a:stretch>
            <a:fillRect/>
          </a:stretch>
        </p:blipFill>
        <p:spPr bwMode="auto">
          <a:xfrm>
            <a:off x="6444488" y="116632"/>
            <a:ext cx="2520000" cy="306486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Der Kalte Krieg an Österreichs Grenzen </a:t>
            </a:r>
            <a:r>
              <a:rPr lang="de-DE" sz="3600" dirty="0" smtClean="0">
                <a:latin typeface="Times Bold Italic" pitchFamily="18" charset="0"/>
              </a:rPr>
              <a:t>II</a:t>
            </a:r>
            <a:endParaRPr lang="de-AT" sz="36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340768"/>
            <a:ext cx="8496944" cy="1728192"/>
          </a:xfrm>
          <a:prstGeom prst="rect">
            <a:avLst/>
          </a:prstGeom>
        </p:spPr>
        <p:txBody>
          <a:bodyPr/>
          <a:lstStyle/>
          <a:p>
            <a:pPr eaLnBrk="0" hangingPunct="0">
              <a:spcBef>
                <a:spcPts val="600"/>
              </a:spcBef>
              <a:buClr>
                <a:srgbClr val="A50021"/>
              </a:buClr>
            </a:pPr>
            <a:r>
              <a:rPr lang="de-AT" sz="2400" b="1" dirty="0" smtClean="0">
                <a:solidFill>
                  <a:srgbClr val="A50021"/>
                </a:solidFill>
              </a:rPr>
              <a:t>Ungarnkrise und Prager Frühling</a:t>
            </a:r>
          </a:p>
          <a:p>
            <a:endParaRPr lang="de-DE" sz="1000" dirty="0" smtClean="0"/>
          </a:p>
          <a:p>
            <a:r>
              <a:rPr lang="de-DE" sz="2000" dirty="0" smtClean="0"/>
              <a:t>Weit über </a:t>
            </a:r>
            <a:r>
              <a:rPr lang="de-DE" sz="2000" b="1" dirty="0" smtClean="0"/>
              <a:t>hunderttausend Flüchtlinge </a:t>
            </a:r>
            <a:r>
              <a:rPr lang="de-DE" sz="2000" dirty="0" smtClean="0"/>
              <a:t>kamen 1956 und 1968 nach Österreich und stießen hier auf </a:t>
            </a:r>
            <a:r>
              <a:rPr lang="de-DE" sz="2000" b="1" dirty="0" smtClean="0"/>
              <a:t>große Hilfsbereitschaft und Unterstützung </a:t>
            </a:r>
            <a:r>
              <a:rPr lang="de-DE" sz="2000" dirty="0" smtClean="0"/>
              <a:t>der Bevölkerung.</a:t>
            </a:r>
          </a:p>
        </p:txBody>
      </p:sp>
      <p:sp>
        <p:nvSpPr>
          <p:cNvPr id="9" name="Rectangle 1"/>
          <p:cNvSpPr>
            <a:spLocks noChangeArrowheads="1"/>
          </p:cNvSpPr>
          <p:nvPr/>
        </p:nvSpPr>
        <p:spPr bwMode="auto">
          <a:xfrm>
            <a:off x="467544" y="5733256"/>
            <a:ext cx="7200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de-AT" sz="800" b="0" i="0" u="none" strike="noStrike" cap="none" normalizeH="0" baseline="0" dirty="0" smtClean="0">
                <a:ln>
                  <a:noFill/>
                </a:ln>
                <a:solidFill>
                  <a:schemeClr val="tx1"/>
                </a:solidFill>
                <a:effectLst/>
                <a:latin typeface="Arial" pitchFamily="34" charset="0"/>
                <a:cs typeface="Arial" pitchFamily="34" charset="0"/>
              </a:rPr>
              <a:t>D</a:t>
            </a:r>
            <a:r>
              <a:rPr lang="de-AT" sz="800" dirty="0" smtClean="0"/>
              <a:t>ie </a:t>
            </a:r>
            <a:r>
              <a:rPr lang="de-AT" sz="800" dirty="0"/>
              <a:t>Wiener Stadthalle </a:t>
            </a:r>
            <a:r>
              <a:rPr lang="de-AT" sz="800" dirty="0" smtClean="0"/>
              <a:t>als Lager </a:t>
            </a:r>
            <a:r>
              <a:rPr lang="de-AT" sz="800" dirty="0"/>
              <a:t>1968 für Flüchtlinge aus der Tschechoslowakei </a:t>
            </a:r>
            <a:r>
              <a:rPr lang="de-AT" sz="800" dirty="0" smtClean="0"/>
              <a:t>              Ankunft </a:t>
            </a:r>
            <a:r>
              <a:rPr lang="de-AT" sz="800" dirty="0"/>
              <a:t>ungarischer Flüchtlinge 1956 im </a:t>
            </a:r>
            <a:r>
              <a:rPr lang="de-AT" sz="800" dirty="0" smtClean="0"/>
              <a:t>Lager </a:t>
            </a:r>
            <a:r>
              <a:rPr lang="de-AT" sz="800" dirty="0" err="1"/>
              <a:t>Traiskirchen</a:t>
            </a:r>
            <a:r>
              <a:rPr lang="de-AT" sz="800" dirty="0"/>
              <a:t> in NÖ </a:t>
            </a:r>
            <a:r>
              <a:rPr lang="de-AT" sz="800" dirty="0" smtClean="0"/>
              <a:t/>
            </a:r>
            <a:br>
              <a:rPr lang="de-AT" sz="800" dirty="0" smtClean="0"/>
            </a:br>
            <a:r>
              <a:rPr lang="de-AT" sz="800" dirty="0" smtClean="0"/>
              <a:t>© ÖNB      </a:t>
            </a:r>
            <a:r>
              <a:rPr lang="de-AT" sz="800" i="1" dirty="0"/>
              <a:t>	</a:t>
            </a:r>
            <a:r>
              <a:rPr lang="de-AT" sz="800" dirty="0" smtClean="0"/>
              <a:t>			             © </a:t>
            </a:r>
            <a:r>
              <a:rPr lang="de-AT" sz="800" dirty="0"/>
              <a:t>ÖNB / Albert </a:t>
            </a:r>
            <a:r>
              <a:rPr lang="de-AT" sz="800" dirty="0" err="1"/>
              <a:t>Hilscher</a:t>
            </a:r>
            <a:r>
              <a:rPr lang="de-AT" sz="800" dirty="0"/>
              <a:t>  </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descr="C:\Users\Franz\Documents\03-Heidi\webwerkstatt\Thema-eiserner-Vorhang\Bilder für Unterrichtsmaterialien\Bilder für Unterrichtsmaterialien\Ungarnflüchtlinge 2 © Albert Hilscher ÖNB.jpg"/>
          <p:cNvPicPr>
            <a:picLocks noChangeAspect="1" noChangeArrowheads="1"/>
          </p:cNvPicPr>
          <p:nvPr/>
        </p:nvPicPr>
        <p:blipFill>
          <a:blip r:embed="rId3" cstate="print"/>
          <a:srcRect l="3348" t="4465" r="1221" b="6244"/>
          <a:stretch>
            <a:fillRect/>
          </a:stretch>
        </p:blipFill>
        <p:spPr bwMode="auto">
          <a:xfrm>
            <a:off x="4572000" y="2852936"/>
            <a:ext cx="4104456" cy="2880320"/>
          </a:xfrm>
          <a:prstGeom prst="rect">
            <a:avLst/>
          </a:prstGeom>
          <a:noFill/>
        </p:spPr>
      </p:pic>
      <p:pic>
        <p:nvPicPr>
          <p:cNvPr id="7171" name="Picture 3" descr="C:\Users\Franz\Documents\03-Heidi\webwerkstatt\Thema-eiserner-Vorhang\Bilder für Unterrichtsmaterialien\Bilder für Unterrichtsmaterialien\Flüchtlingslager in der Wiener Stadthalle für Flüchtlinge aus der CSSR © ÖNB.jpg"/>
          <p:cNvPicPr>
            <a:picLocks noChangeAspect="1" noChangeArrowheads="1"/>
          </p:cNvPicPr>
          <p:nvPr/>
        </p:nvPicPr>
        <p:blipFill>
          <a:blip r:embed="rId4" cstate="print"/>
          <a:srcRect/>
          <a:stretch>
            <a:fillRect/>
          </a:stretch>
        </p:blipFill>
        <p:spPr bwMode="auto">
          <a:xfrm>
            <a:off x="539552" y="2853256"/>
            <a:ext cx="3840000" cy="2880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7188" y="490538"/>
            <a:ext cx="8318500" cy="1152525"/>
          </a:xfrm>
        </p:spPr>
        <p:txBody>
          <a:bodyPr/>
          <a:lstStyle/>
          <a:p>
            <a:pPr eaLnBrk="1" hangingPunct="1"/>
            <a:r>
              <a:rPr lang="de-AT" sz="3600" dirty="0" smtClean="0"/>
              <a:t>Übung: Überlege!</a:t>
            </a:r>
            <a:r>
              <a:rPr lang="de-DE" sz="3600" b="1" dirty="0" smtClean="0"/>
              <a:t/>
            </a:r>
            <a:br>
              <a:rPr lang="de-DE" sz="3600" b="1" dirty="0" smtClean="0"/>
            </a:br>
            <a:endParaRPr lang="de-AT" sz="3600" dirty="0" smtClean="0"/>
          </a:p>
        </p:txBody>
      </p:sp>
      <p:sp>
        <p:nvSpPr>
          <p:cNvPr id="7171" name="Inhaltsplatzhalter 4"/>
          <p:cNvSpPr>
            <a:spLocks noGrp="1"/>
          </p:cNvSpPr>
          <p:nvPr>
            <p:ph idx="1"/>
          </p:nvPr>
        </p:nvSpPr>
        <p:spPr>
          <a:xfrm>
            <a:off x="457200" y="1086520"/>
            <a:ext cx="8229600" cy="5438824"/>
          </a:xfrm>
        </p:spPr>
        <p:txBody>
          <a:bodyPr/>
          <a:lstStyle/>
          <a:p>
            <a:pPr>
              <a:spcBef>
                <a:spcPts val="600"/>
              </a:spcBef>
              <a:buNone/>
            </a:pPr>
            <a:r>
              <a:rPr lang="de-DE" sz="2400" b="1" dirty="0" smtClean="0">
                <a:solidFill>
                  <a:srgbClr val="A50021"/>
                </a:solidFill>
              </a:rPr>
              <a:t>Flüchtlingsströme 1956 bzw. 1968 – wie war das damals und wie ist das heute?  </a:t>
            </a:r>
            <a:br>
              <a:rPr lang="de-DE" sz="2400" b="1" dirty="0" smtClean="0">
                <a:solidFill>
                  <a:srgbClr val="A50021"/>
                </a:solidFill>
              </a:rPr>
            </a:br>
            <a:endParaRPr lang="de-DE" sz="2200" dirty="0" smtClean="0"/>
          </a:p>
          <a:p>
            <a:pPr>
              <a:spcBef>
                <a:spcPts val="600"/>
              </a:spcBef>
              <a:buNone/>
            </a:pPr>
            <a:r>
              <a:rPr lang="de-DE" sz="2000" kern="1200" dirty="0" smtClean="0">
                <a:solidFill>
                  <a:srgbClr val="000000"/>
                </a:solidFill>
                <a:latin typeface="Arial" charset="0"/>
              </a:rPr>
              <a:t>Weit über hunderttausend </a:t>
            </a:r>
            <a:r>
              <a:rPr lang="de-DE" sz="2000" kern="1200" dirty="0">
                <a:solidFill>
                  <a:srgbClr val="000000"/>
                </a:solidFill>
                <a:latin typeface="Arial" charset="0"/>
              </a:rPr>
              <a:t>Flüchtlinge kamen 1956 und 1968 </a:t>
            </a:r>
            <a:r>
              <a:rPr lang="de-DE" sz="2000" kern="1200" dirty="0" smtClean="0">
                <a:solidFill>
                  <a:srgbClr val="000000"/>
                </a:solidFill>
                <a:latin typeface="Arial" charset="0"/>
              </a:rPr>
              <a:t>im Zuge des Ungarnaufstands und des Prager Frühlings nach Österreich und stießen </a:t>
            </a:r>
            <a:r>
              <a:rPr lang="de-DE" sz="2000" kern="1200" dirty="0">
                <a:solidFill>
                  <a:srgbClr val="000000"/>
                </a:solidFill>
                <a:latin typeface="Arial" charset="0"/>
              </a:rPr>
              <a:t>hier auf </a:t>
            </a:r>
            <a:r>
              <a:rPr lang="de-DE" sz="2000" kern="1200" dirty="0" smtClean="0">
                <a:solidFill>
                  <a:srgbClr val="000000"/>
                </a:solidFill>
                <a:latin typeface="Arial" charset="0"/>
              </a:rPr>
              <a:t>große </a:t>
            </a:r>
            <a:r>
              <a:rPr lang="de-DE" sz="2000" kern="1200" dirty="0">
                <a:solidFill>
                  <a:srgbClr val="000000"/>
                </a:solidFill>
                <a:latin typeface="Arial" charset="0"/>
              </a:rPr>
              <a:t>Hilfsbereitschaft und Unterstützung </a:t>
            </a:r>
            <a:br>
              <a:rPr lang="de-DE" sz="2000" kern="1200" dirty="0">
                <a:solidFill>
                  <a:srgbClr val="000000"/>
                </a:solidFill>
                <a:latin typeface="Arial" charset="0"/>
              </a:rPr>
            </a:br>
            <a:r>
              <a:rPr lang="de-DE" sz="2000" kern="1200" dirty="0" smtClean="0">
                <a:solidFill>
                  <a:srgbClr val="000000"/>
                </a:solidFill>
                <a:latin typeface="Arial" charset="0"/>
              </a:rPr>
              <a:t>der Bevölkerung. Viele blieben in Österreich, die Mehrzahl wanderte weiter in andere Staaten.</a:t>
            </a:r>
          </a:p>
          <a:p>
            <a:pPr>
              <a:spcBef>
                <a:spcPts val="600"/>
              </a:spcBef>
              <a:buNone/>
            </a:pPr>
            <a:endParaRPr lang="de-DE" sz="2400" b="1" dirty="0"/>
          </a:p>
          <a:p>
            <a:pPr>
              <a:spcBef>
                <a:spcPts val="600"/>
              </a:spcBef>
              <a:buNone/>
            </a:pPr>
            <a:r>
              <a:rPr lang="de-DE" sz="2400" b="1" dirty="0" smtClean="0"/>
              <a:t>Warum glaubst du, war die Hilfsbereitschaft damals so groß? Ist das heute anders? </a:t>
            </a:r>
          </a:p>
          <a:p>
            <a:pPr>
              <a:spcBef>
                <a:spcPts val="600"/>
              </a:spcBef>
              <a:buNone/>
            </a:pPr>
            <a:r>
              <a:rPr lang="de-DE" sz="2400" b="1" dirty="0" smtClean="0"/>
              <a:t> </a:t>
            </a:r>
            <a:endParaRPr lang="de-DE" sz="2400" dirty="0" smtClean="0"/>
          </a:p>
          <a:p>
            <a:pPr>
              <a:spcBef>
                <a:spcPts val="600"/>
              </a:spcBef>
            </a:pPr>
            <a:endParaRPr lang="de-DE" sz="2400" dirty="0" smtClean="0"/>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Tree>
    <p:extLst>
      <p:ext uri="{BB962C8B-B14F-4D97-AF65-F5344CB8AC3E}">
        <p14:creationId xmlns:p14="http://schemas.microsoft.com/office/powerpoint/2010/main" val="2794108347"/>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Der Kalte Krieg an Österreichs Grenzen </a:t>
            </a:r>
            <a:r>
              <a:rPr lang="de-DE" sz="3600" dirty="0" smtClean="0">
                <a:latin typeface="Times Bold Italic" pitchFamily="18" charset="0"/>
              </a:rPr>
              <a:t>III</a:t>
            </a:r>
            <a:endParaRPr lang="de-AT" sz="36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340768"/>
            <a:ext cx="8676456" cy="4752528"/>
          </a:xfrm>
          <a:prstGeom prst="rect">
            <a:avLst/>
          </a:prstGeom>
        </p:spPr>
        <p:txBody>
          <a:bodyPr/>
          <a:lstStyle/>
          <a:p>
            <a:pPr eaLnBrk="0" hangingPunct="0">
              <a:spcBef>
                <a:spcPts val="600"/>
              </a:spcBef>
              <a:buClr>
                <a:srgbClr val="A50021"/>
              </a:buClr>
            </a:pPr>
            <a:r>
              <a:rPr lang="de-AT" sz="2400" b="1" dirty="0" smtClean="0">
                <a:solidFill>
                  <a:srgbClr val="A50021"/>
                </a:solidFill>
              </a:rPr>
              <a:t>Die „tote Grenze“</a:t>
            </a:r>
          </a:p>
          <a:p>
            <a:endParaRPr lang="de-DE" sz="1000" dirty="0" smtClean="0"/>
          </a:p>
          <a:p>
            <a:r>
              <a:rPr lang="de-AT" sz="2000" dirty="0" smtClean="0"/>
              <a:t>Auch an den Grenzen zu Österreich </a:t>
            </a:r>
            <a:br>
              <a:rPr lang="de-AT" sz="2000" dirty="0" smtClean="0"/>
            </a:br>
            <a:r>
              <a:rPr lang="de-AT" sz="2000" dirty="0" smtClean="0"/>
              <a:t>hatten </a:t>
            </a:r>
            <a:r>
              <a:rPr lang="de-AT" sz="2000" b="1" dirty="0" smtClean="0"/>
              <a:t>die kommunistischen </a:t>
            </a:r>
            <a:r>
              <a:rPr lang="de-AT" sz="2000" dirty="0" smtClean="0"/>
              <a:t/>
            </a:r>
            <a:br>
              <a:rPr lang="de-AT" sz="2000" dirty="0" smtClean="0"/>
            </a:br>
            <a:r>
              <a:rPr lang="de-AT" sz="2000" b="1" dirty="0" smtClean="0"/>
              <a:t>Nachbarländer</a:t>
            </a:r>
            <a:r>
              <a:rPr lang="de-AT" sz="2000" dirty="0" smtClean="0"/>
              <a:t> </a:t>
            </a:r>
            <a:r>
              <a:rPr lang="de-AT" sz="2000" b="1" dirty="0" smtClean="0"/>
              <a:t>Sperranlagen</a:t>
            </a:r>
            <a:r>
              <a:rPr lang="de-AT" sz="2000" dirty="0" smtClean="0"/>
              <a:t> </a:t>
            </a:r>
            <a:br>
              <a:rPr lang="de-AT" sz="2000" dirty="0" smtClean="0"/>
            </a:br>
            <a:r>
              <a:rPr lang="de-AT" sz="2000" dirty="0" smtClean="0"/>
              <a:t>errichtet. Die Tschechoslowakische </a:t>
            </a:r>
            <a:br>
              <a:rPr lang="de-AT" sz="2000" dirty="0" smtClean="0"/>
            </a:br>
            <a:r>
              <a:rPr lang="de-AT" sz="2000" dirty="0" smtClean="0"/>
              <a:t>Sozialistische Republik (ČSSR) </a:t>
            </a:r>
            <a:br>
              <a:rPr lang="de-AT" sz="2000" dirty="0" smtClean="0"/>
            </a:br>
            <a:r>
              <a:rPr lang="de-AT" sz="2000" dirty="0" smtClean="0"/>
              <a:t>und die Volksrepublik Ungarn </a:t>
            </a:r>
            <a:br>
              <a:rPr lang="de-AT" sz="2000" dirty="0" smtClean="0"/>
            </a:br>
            <a:r>
              <a:rPr lang="de-AT" sz="2000" dirty="0" smtClean="0"/>
              <a:t>begannen </a:t>
            </a:r>
            <a:r>
              <a:rPr lang="de-AT" sz="2000" b="1" dirty="0" smtClean="0"/>
              <a:t>Ende der 1940er-Jahre </a:t>
            </a:r>
            <a:br>
              <a:rPr lang="de-AT" sz="2000" b="1" dirty="0" smtClean="0"/>
            </a:br>
            <a:r>
              <a:rPr lang="de-AT" sz="2000" b="1" dirty="0" smtClean="0"/>
              <a:t>mit der Errichtung des Eisernen </a:t>
            </a:r>
            <a:br>
              <a:rPr lang="de-AT" sz="2000" b="1" dirty="0" smtClean="0"/>
            </a:br>
            <a:r>
              <a:rPr lang="de-AT" sz="2000" b="1" dirty="0" smtClean="0"/>
              <a:t>Vorhangs</a:t>
            </a:r>
            <a:r>
              <a:rPr lang="de-AT" sz="2000" dirty="0" smtClean="0"/>
              <a:t>.</a:t>
            </a:r>
          </a:p>
          <a:p>
            <a:r>
              <a:rPr lang="de-AT" sz="2000" dirty="0" smtClean="0"/>
              <a:t> </a:t>
            </a:r>
            <a:br>
              <a:rPr lang="de-AT" sz="2000" dirty="0" smtClean="0"/>
            </a:br>
            <a:r>
              <a:rPr lang="de-AT" sz="2000" dirty="0" smtClean="0"/>
              <a:t>Weitgehende Reisefreiheit gewährte nur das kommunistische Jugoslawien, das sich zu den blockfreien Staaten zählte und nicht unter sowjetischem Einfluss stand.</a:t>
            </a:r>
            <a:endParaRPr lang="de-DE" sz="2000" dirty="0" smtClean="0"/>
          </a:p>
        </p:txBody>
      </p:sp>
      <p:sp>
        <p:nvSpPr>
          <p:cNvPr id="9" name="Rectangle 1"/>
          <p:cNvSpPr>
            <a:spLocks noChangeArrowheads="1"/>
          </p:cNvSpPr>
          <p:nvPr/>
        </p:nvSpPr>
        <p:spPr bwMode="auto">
          <a:xfrm>
            <a:off x="4716495" y="4370331"/>
            <a:ext cx="432000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Der Eiserne Vorhang verlief entlang der Grenze zwischen der </a:t>
            </a:r>
            <a:r>
              <a:rPr lang="de-AT" sz="800" dirty="0" smtClean="0"/>
              <a:t>Tschechoslowakei und OÖ </a:t>
            </a:r>
            <a:r>
              <a:rPr lang="de-AT" sz="800" dirty="0"/>
              <a:t>bzw. </a:t>
            </a:r>
            <a:r>
              <a:rPr lang="de-AT" sz="800" dirty="0" smtClean="0"/>
              <a:t>NÖ </a:t>
            </a:r>
            <a:r>
              <a:rPr lang="de-AT" sz="800" dirty="0"/>
              <a:t>sowie zwischen Ungarn und dem Burgenland. © Parlamentsdirektion / Kinderbüro der Universität Wien / Franz Stürmer</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2" descr="C:\Users\Franz\Documents\03-Heidi\webwerkstatt\Thema-eiserner-Vorhang\Bilder für Unterrichtsmaterialien\Bilder für Unterrichtsmaterialien\Österreichs Nachbarstaaten im Kalten Krieg © Parlamentsdirektion Kinderbüro der Universität Wien Franz Stürmer.jpg"/>
          <p:cNvPicPr>
            <a:picLocks noChangeAspect="1" noChangeArrowheads="1"/>
          </p:cNvPicPr>
          <p:nvPr/>
        </p:nvPicPr>
        <p:blipFill>
          <a:blip r:embed="rId3" cstate="print"/>
          <a:srcRect/>
          <a:stretch>
            <a:fillRect/>
          </a:stretch>
        </p:blipFill>
        <p:spPr bwMode="auto">
          <a:xfrm>
            <a:off x="4716496" y="1896533"/>
            <a:ext cx="4320000" cy="2468571"/>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Der Kalte Krieg an Österreichs Grenzen </a:t>
            </a:r>
            <a:r>
              <a:rPr lang="de-DE" sz="3600" dirty="0" smtClean="0">
                <a:latin typeface="Times Bold Italic" pitchFamily="18" charset="0"/>
              </a:rPr>
              <a:t>IV</a:t>
            </a:r>
            <a:endParaRPr lang="de-AT" sz="36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340768"/>
            <a:ext cx="8568952" cy="4608512"/>
          </a:xfrm>
          <a:prstGeom prst="rect">
            <a:avLst/>
          </a:prstGeom>
        </p:spPr>
        <p:txBody>
          <a:bodyPr/>
          <a:lstStyle/>
          <a:p>
            <a:pPr eaLnBrk="0" hangingPunct="0">
              <a:spcBef>
                <a:spcPts val="600"/>
              </a:spcBef>
              <a:buClr>
                <a:srgbClr val="A50021"/>
              </a:buClr>
            </a:pPr>
            <a:r>
              <a:rPr lang="de-AT" sz="2400" b="1" dirty="0" smtClean="0">
                <a:solidFill>
                  <a:srgbClr val="A50021"/>
                </a:solidFill>
              </a:rPr>
              <a:t>Stacheldraht, Minen und Wachtürme</a:t>
            </a:r>
          </a:p>
          <a:p>
            <a:endParaRPr lang="de-DE" sz="1000" dirty="0" smtClean="0"/>
          </a:p>
          <a:p>
            <a:r>
              <a:rPr lang="de-AT" sz="2000" dirty="0" smtClean="0"/>
              <a:t>Der </a:t>
            </a:r>
            <a:r>
              <a:rPr lang="de-AT" sz="2000" b="1" dirty="0" smtClean="0"/>
              <a:t>Eiserne Vorhang entlang der österreichischen Grenze </a:t>
            </a:r>
            <a:r>
              <a:rPr lang="de-AT" sz="2000" dirty="0" smtClean="0"/>
              <a:t>bestand aus Stacheldrahtsperren, Minen und elektrisch geladenen Zäunen. </a:t>
            </a:r>
          </a:p>
          <a:p>
            <a:r>
              <a:rPr lang="de-AT" sz="2000" dirty="0" smtClean="0"/>
              <a:t>Tausende Soldaten waren entlang des Eisernen Vorhangs stationiert, um die Grenze von Wachtürmen aus zu beobachten oder mit Hunden zu kontrollieren. Ein Sandstreifen von mehreren Metern diente zur Nachverfolgung von Spuren.  </a:t>
            </a:r>
          </a:p>
          <a:p>
            <a:r>
              <a:rPr lang="de-AT" sz="2000" b="1" dirty="0" smtClean="0"/>
              <a:t>Eine kilometerbreite Zone entlang der Grenze </a:t>
            </a:r>
            <a:r>
              <a:rPr lang="de-AT" sz="2000" dirty="0" smtClean="0"/>
              <a:t>wurde zum </a:t>
            </a:r>
            <a:r>
              <a:rPr lang="de-AT" sz="2000" b="1" dirty="0" smtClean="0"/>
              <a:t>Sperrgebiet</a:t>
            </a:r>
            <a:br>
              <a:rPr lang="de-AT" sz="2000" b="1" dirty="0" smtClean="0"/>
            </a:br>
            <a:r>
              <a:rPr lang="de-AT" sz="2000" b="1" dirty="0" smtClean="0"/>
              <a:t>                                                              </a:t>
            </a:r>
            <a:r>
              <a:rPr lang="de-AT" sz="2000" dirty="0" smtClean="0"/>
              <a:t>erklärt. Menschen, die dort lebten,</a:t>
            </a:r>
            <a:br>
              <a:rPr lang="de-AT" sz="2000" dirty="0" smtClean="0"/>
            </a:br>
            <a:r>
              <a:rPr lang="de-AT" sz="2000" dirty="0" smtClean="0"/>
              <a:t>                                                              mussten ins Landesinnere ziehen.</a:t>
            </a:r>
            <a:br>
              <a:rPr lang="de-AT" sz="2000" dirty="0" smtClean="0"/>
            </a:br>
            <a:r>
              <a:rPr lang="de-AT" sz="2000" dirty="0" smtClean="0"/>
              <a:t>                                                              </a:t>
            </a:r>
            <a:r>
              <a:rPr lang="de-AT" sz="2000" b="1" dirty="0" smtClean="0"/>
              <a:t>Das Grenzgebiet war zu einer </a:t>
            </a:r>
            <a:br>
              <a:rPr lang="de-AT" sz="2000" b="1" dirty="0" smtClean="0"/>
            </a:br>
            <a:r>
              <a:rPr lang="de-AT" sz="2000" b="1" dirty="0" smtClean="0"/>
              <a:t>                                                              „toten Grenze“ geworden.  </a:t>
            </a:r>
            <a:endParaRPr lang="de-DE" sz="2000" b="1" dirty="0" smtClean="0"/>
          </a:p>
        </p:txBody>
      </p:sp>
      <p:sp>
        <p:nvSpPr>
          <p:cNvPr id="9" name="Rectangle 1"/>
          <p:cNvSpPr>
            <a:spLocks noChangeArrowheads="1"/>
          </p:cNvSpPr>
          <p:nvPr/>
        </p:nvSpPr>
        <p:spPr bwMode="auto">
          <a:xfrm>
            <a:off x="4716016" y="6265912"/>
            <a:ext cx="252248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Der Eiserne Vorhang </a:t>
            </a:r>
            <a:r>
              <a:rPr lang="de-AT" sz="800" dirty="0" smtClean="0"/>
              <a:t>verlief quer </a:t>
            </a:r>
            <a:r>
              <a:rPr lang="de-AT" sz="800" dirty="0"/>
              <a:t>die Stadt </a:t>
            </a:r>
            <a:r>
              <a:rPr lang="de-AT" sz="800" dirty="0" smtClean="0"/>
              <a:t>Gmünd im Waldviertel / NÖ. Foto </a:t>
            </a:r>
            <a:r>
              <a:rPr lang="de-AT" sz="800" dirty="0"/>
              <a:t>aus dem Jahr </a:t>
            </a:r>
            <a:r>
              <a:rPr lang="de-AT" sz="800" dirty="0" smtClean="0"/>
              <a:t>1953 </a:t>
            </a:r>
            <a:br>
              <a:rPr lang="de-AT" sz="800" dirty="0" smtClean="0"/>
            </a:br>
            <a:r>
              <a:rPr lang="de-AT" sz="800" dirty="0" smtClean="0"/>
              <a:t>© </a:t>
            </a:r>
            <a:r>
              <a:rPr lang="de-AT" sz="800" dirty="0"/>
              <a:t>ÖNB</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C:\Users\Franz\Documents\03-Heidi\webwerkstatt\Thema-eiserner-Vorhang\Bilder für Unterrichtsmaterialien\Bilder für Unterrichtsmaterialien\Am Eisernen Vorhang bei Gmünd © ÖNB.jpg"/>
          <p:cNvPicPr>
            <a:picLocks noChangeAspect="1" noChangeArrowheads="1"/>
          </p:cNvPicPr>
          <p:nvPr/>
        </p:nvPicPr>
        <p:blipFill>
          <a:blip r:embed="rId3" cstate="print"/>
          <a:srcRect t="4701" b="8337"/>
          <a:stretch>
            <a:fillRect/>
          </a:stretch>
        </p:blipFill>
        <p:spPr bwMode="auto">
          <a:xfrm>
            <a:off x="559048" y="4077072"/>
            <a:ext cx="4084960" cy="266429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a:t>Der Kalte Krieg an Österreichs Grenzen </a:t>
            </a:r>
            <a:r>
              <a:rPr lang="de-DE" sz="3600" dirty="0" smtClean="0">
                <a:latin typeface="Times Bold Italic" pitchFamily="18" charset="0"/>
              </a:rPr>
              <a:t>V</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340768"/>
            <a:ext cx="8568952" cy="4608512"/>
          </a:xfrm>
          <a:prstGeom prst="rect">
            <a:avLst/>
          </a:prstGeom>
        </p:spPr>
        <p:txBody>
          <a:bodyPr/>
          <a:lstStyle/>
          <a:p>
            <a:pPr eaLnBrk="0" hangingPunct="0">
              <a:spcBef>
                <a:spcPts val="600"/>
              </a:spcBef>
              <a:buClr>
                <a:srgbClr val="A50021"/>
              </a:buClr>
            </a:pPr>
            <a:r>
              <a:rPr lang="de-AT" sz="2400" b="1" dirty="0" smtClean="0">
                <a:solidFill>
                  <a:srgbClr val="A50021"/>
                </a:solidFill>
              </a:rPr>
              <a:t>Stacheldraht, Minen und Wachtürme</a:t>
            </a:r>
          </a:p>
          <a:p>
            <a:endParaRPr lang="de-DE" sz="1000" dirty="0" smtClean="0"/>
          </a:p>
          <a:p>
            <a:r>
              <a:rPr lang="de-AT" sz="2000" dirty="0" smtClean="0"/>
              <a:t>Der Eiserne Vorhang hatte auch </a:t>
            </a:r>
            <a:r>
              <a:rPr lang="de-AT" sz="2000" b="1" dirty="0" smtClean="0"/>
              <a:t>Auswirkungen auf das Leben der </a:t>
            </a:r>
            <a:r>
              <a:rPr lang="de-AT" sz="2000" b="1" dirty="0" err="1" smtClean="0"/>
              <a:t>ÖsterreicherInnen</a:t>
            </a:r>
            <a:r>
              <a:rPr lang="de-AT" sz="2000" b="1" dirty="0" smtClean="0"/>
              <a:t> in den Grenzgebieten </a:t>
            </a:r>
            <a:r>
              <a:rPr lang="de-AT" sz="2000" dirty="0" smtClean="0"/>
              <a:t>zur Tschechoslowakei und zu Ungarn: Sie brauchten ein Visum, um in das Dorf auf der anderen Seite des Stacheldrahts zu fahren. Ein Visum bekam man aber nur in den Botschaften der jeweiligen Staaten in Wien. </a:t>
            </a:r>
            <a:br>
              <a:rPr lang="de-AT" sz="2000" dirty="0" smtClean="0"/>
            </a:br>
            <a:r>
              <a:rPr lang="de-AT" sz="2000" dirty="0" smtClean="0"/>
              <a:t>                                                             </a:t>
            </a:r>
            <a:r>
              <a:rPr lang="de-AT" sz="2000" b="1" dirty="0" smtClean="0"/>
              <a:t>Junge Menschen aus diesen</a:t>
            </a:r>
            <a:br>
              <a:rPr lang="de-AT" sz="2000" b="1" dirty="0" smtClean="0"/>
            </a:br>
            <a:r>
              <a:rPr lang="de-AT" sz="2000" b="1" dirty="0" smtClean="0"/>
              <a:t>                                                             Grenzgebieten wanderten ab, da</a:t>
            </a:r>
            <a:br>
              <a:rPr lang="de-AT" sz="2000" b="1" dirty="0" smtClean="0"/>
            </a:br>
            <a:r>
              <a:rPr lang="de-AT" sz="2000" b="1" dirty="0" smtClean="0"/>
              <a:t>                                                             passende Arbeitsmöglichkeiten</a:t>
            </a:r>
            <a:br>
              <a:rPr lang="de-AT" sz="2000" b="1" dirty="0" smtClean="0"/>
            </a:br>
            <a:r>
              <a:rPr lang="de-AT" sz="2000" b="1" dirty="0" smtClean="0"/>
              <a:t>                                                             fehlten – denn große oder neue</a:t>
            </a:r>
            <a:br>
              <a:rPr lang="de-AT" sz="2000" b="1" dirty="0" smtClean="0"/>
            </a:br>
            <a:r>
              <a:rPr lang="de-AT" sz="2000" b="1" dirty="0" smtClean="0"/>
              <a:t>                                                             Wirtschafsbetriebe siedelten sich</a:t>
            </a:r>
            <a:br>
              <a:rPr lang="de-AT" sz="2000" b="1" dirty="0" smtClean="0"/>
            </a:br>
            <a:r>
              <a:rPr lang="de-AT" sz="2000" b="1" dirty="0" smtClean="0"/>
              <a:t>                                                             in den Grenzregionen </a:t>
            </a:r>
            <a:br>
              <a:rPr lang="de-AT" sz="2000" b="1" dirty="0" smtClean="0"/>
            </a:br>
            <a:r>
              <a:rPr lang="de-AT" sz="2000" b="1" dirty="0" smtClean="0"/>
              <a:t>                                                             „ohne Hinterland“ nicht an. </a:t>
            </a:r>
            <a:r>
              <a:rPr lang="de-AT" sz="2000" dirty="0" smtClean="0"/>
              <a:t/>
            </a:r>
            <a:br>
              <a:rPr lang="de-AT" sz="2000" dirty="0" smtClean="0"/>
            </a:br>
            <a:endParaRPr lang="de-DE" sz="2000" dirty="0" smtClean="0"/>
          </a:p>
        </p:txBody>
      </p:sp>
      <p:sp>
        <p:nvSpPr>
          <p:cNvPr id="9" name="Rectangle 1"/>
          <p:cNvSpPr>
            <a:spLocks noChangeArrowheads="1"/>
          </p:cNvSpPr>
          <p:nvPr/>
        </p:nvSpPr>
        <p:spPr bwMode="auto">
          <a:xfrm>
            <a:off x="4752020" y="5791723"/>
            <a:ext cx="27723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smtClean="0"/>
              <a:t>„Achtung </a:t>
            </a:r>
            <a:r>
              <a:rPr lang="de-AT" sz="800" dirty="0"/>
              <a:t>Staatsgrenze! Entlang der Straße“ – oft erst wesentlich weiter dahinter waren Stacheldrahtzaun und Minenfelder erkennbar. Foto aufgenommen im Waldviertel an der Grenze zur </a:t>
            </a:r>
            <a:r>
              <a:rPr lang="de-AT" sz="800" dirty="0" smtClean="0"/>
              <a:t>Tschechoslowakei </a:t>
            </a:r>
            <a:br>
              <a:rPr lang="de-AT" sz="800" dirty="0" smtClean="0"/>
            </a:br>
            <a:r>
              <a:rPr lang="de-AT" sz="800" dirty="0" smtClean="0"/>
              <a:t>© Parlamentsdirektion / Kinderbüro der Universität Wien /Franz Stürmer</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3" name="Picture 3" descr="C:\Users\Franz\Documents\03-Heidi\webwerkstatt\Thema-eiserner-Vorhang\Bilder für Unterrichtsmaterialien\Bilder für Unterrichtsmaterialien\Grenze entlang der Straße © Parlamentsdirektion  Kinderbüro der Universität Wien  Franz Stürmer.jpg"/>
          <p:cNvPicPr>
            <a:picLocks noChangeAspect="1" noChangeArrowheads="1"/>
          </p:cNvPicPr>
          <p:nvPr/>
        </p:nvPicPr>
        <p:blipFill>
          <a:blip r:embed="rId3" cstate="print"/>
          <a:srcRect/>
          <a:stretch>
            <a:fillRect/>
          </a:stretch>
        </p:blipFill>
        <p:spPr bwMode="auto">
          <a:xfrm>
            <a:off x="539552" y="3536652"/>
            <a:ext cx="4176464" cy="313234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332656"/>
            <a:ext cx="8207375" cy="1152525"/>
          </a:xfrm>
        </p:spPr>
        <p:txBody>
          <a:bodyPr/>
          <a:lstStyle/>
          <a:p>
            <a:r>
              <a:rPr lang="de-DE" sz="3200" dirty="0" smtClean="0"/>
              <a:t>25 Jahre Öffnung des Eisernen Vorhangs</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340768"/>
            <a:ext cx="8136904" cy="3960440"/>
          </a:xfrm>
        </p:spPr>
        <p:txBody>
          <a:bodyPr/>
          <a:lstStyle/>
          <a:p>
            <a:r>
              <a:rPr lang="de-DE" sz="2000" b="1" dirty="0" smtClean="0"/>
              <a:t>40 Jahre </a:t>
            </a:r>
            <a:r>
              <a:rPr lang="de-DE" sz="2000" dirty="0" smtClean="0"/>
              <a:t>lang verlief eine Grenze quer durch unseren Kontinent.</a:t>
            </a:r>
          </a:p>
          <a:p>
            <a:r>
              <a:rPr lang="de-DE" sz="2000" dirty="0" smtClean="0"/>
              <a:t>Der </a:t>
            </a:r>
            <a:r>
              <a:rPr lang="de-DE" sz="2000" b="1" dirty="0" smtClean="0"/>
              <a:t>Eiserne Vorhang </a:t>
            </a:r>
            <a:r>
              <a:rPr lang="de-DE" sz="2000" dirty="0" smtClean="0"/>
              <a:t>teilte Europa in </a:t>
            </a:r>
            <a:r>
              <a:rPr lang="de-DE" sz="2000" b="1" dirty="0" smtClean="0"/>
              <a:t>zwei Blöcke</a:t>
            </a:r>
            <a:r>
              <a:rPr lang="de-DE" sz="2000" dirty="0" smtClean="0"/>
              <a:t>: </a:t>
            </a:r>
          </a:p>
          <a:p>
            <a:pPr lvl="1"/>
            <a:r>
              <a:rPr lang="de-DE" sz="1500" dirty="0" smtClean="0"/>
              <a:t>West gegen Ost </a:t>
            </a:r>
          </a:p>
          <a:p>
            <a:pPr lvl="1"/>
            <a:r>
              <a:rPr lang="de-DE" sz="1500" dirty="0" smtClean="0"/>
              <a:t>Kapitalismus gegen Kommunismus </a:t>
            </a:r>
          </a:p>
          <a:p>
            <a:pPr lvl="1"/>
            <a:r>
              <a:rPr lang="de-DE" sz="1500" dirty="0" smtClean="0"/>
              <a:t>USA gegen Sowjetunion</a:t>
            </a:r>
          </a:p>
          <a:p>
            <a:r>
              <a:rPr lang="de-DE" sz="2000" dirty="0" smtClean="0"/>
              <a:t>Die beiden Blöcke standen sich feindlich gegenüber. Mehrmals konnte ein Krieg in Europa nur knapp verhindert werden. </a:t>
            </a:r>
          </a:p>
          <a:p>
            <a:r>
              <a:rPr lang="de-DE" sz="2000" dirty="0" smtClean="0"/>
              <a:t>Heute ist diese Kluft überwunden: </a:t>
            </a:r>
          </a:p>
          <a:p>
            <a:pPr>
              <a:buNone/>
            </a:pPr>
            <a:r>
              <a:rPr lang="de-DE" sz="2000" b="1" dirty="0" smtClean="0">
                <a:solidFill>
                  <a:srgbClr val="A50021"/>
                </a:solidFill>
              </a:rPr>
              <a:t>	Am 9. November 2014 </a:t>
            </a:r>
            <a:br>
              <a:rPr lang="de-DE" sz="2000" b="1" dirty="0" smtClean="0">
                <a:solidFill>
                  <a:srgbClr val="A50021"/>
                </a:solidFill>
              </a:rPr>
            </a:br>
            <a:r>
              <a:rPr lang="de-DE" sz="2000" b="1" dirty="0" smtClean="0">
                <a:solidFill>
                  <a:srgbClr val="A50021"/>
                </a:solidFill>
              </a:rPr>
              <a:t>jährt sich zum 25. Mal </a:t>
            </a:r>
            <a:br>
              <a:rPr lang="de-DE" sz="2000" b="1" dirty="0" smtClean="0">
                <a:solidFill>
                  <a:srgbClr val="A50021"/>
                </a:solidFill>
              </a:rPr>
            </a:br>
            <a:r>
              <a:rPr lang="de-DE" sz="2000" b="1" dirty="0" smtClean="0">
                <a:solidFill>
                  <a:srgbClr val="A50021"/>
                </a:solidFill>
              </a:rPr>
              <a:t>der Fall der Berliner Mauer. </a:t>
            </a:r>
            <a:r>
              <a:rPr lang="de-DE" sz="2000" dirty="0" smtClean="0"/>
              <a:t/>
            </a:r>
            <a:br>
              <a:rPr lang="de-DE" sz="2000" dirty="0" smtClean="0"/>
            </a:br>
            <a:r>
              <a:rPr lang="de-DE" sz="2000" dirty="0" smtClean="0"/>
              <a:t>Dieser war ein entscheidender Schritt </a:t>
            </a:r>
            <a:br>
              <a:rPr lang="de-DE" sz="2000" dirty="0" smtClean="0"/>
            </a:br>
            <a:r>
              <a:rPr lang="de-DE" sz="2000" dirty="0" smtClean="0"/>
              <a:t>zur Öffnung des Eisernen Vorhangs.</a:t>
            </a:r>
            <a:br>
              <a:rPr lang="de-DE" sz="2000" dirty="0" smtClean="0"/>
            </a:br>
            <a:endParaRPr lang="de-DE" sz="2000" dirty="0" smtClean="0"/>
          </a:p>
          <a:p>
            <a:pPr marL="0" indent="0">
              <a:buNone/>
            </a:pPr>
            <a:endParaRPr lang="de-AT" sz="2000" dirty="0" smtClean="0"/>
          </a:p>
          <a:p>
            <a:pPr>
              <a:buNone/>
            </a:pPr>
            <a:r>
              <a:rPr lang="de-AT" sz="2000" dirty="0" smtClean="0"/>
              <a:t> </a:t>
            </a:r>
            <a:r>
              <a:rPr lang="de-AT" sz="2400" dirty="0" smtClean="0"/>
              <a:t/>
            </a:r>
            <a:br>
              <a:rPr lang="de-AT" sz="2400" dirty="0" smtClean="0"/>
            </a:br>
            <a:endParaRPr lang="de-AT" sz="2600" dirty="0" smtClean="0"/>
          </a:p>
          <a:p>
            <a:pPr>
              <a:spcBef>
                <a:spcPts val="600"/>
              </a:spcBef>
              <a:buNone/>
            </a:pPr>
            <a:endParaRPr lang="de-DE" sz="2600" dirty="0" smtClean="0"/>
          </a:p>
          <a:p>
            <a:pPr>
              <a:buFont typeface="Wingdings" pitchFamily="2" charset="2"/>
              <a:buNone/>
            </a:pPr>
            <a:endParaRPr lang="de-DE" sz="2600" dirty="0" smtClean="0"/>
          </a:p>
        </p:txBody>
      </p:sp>
      <p:sp>
        <p:nvSpPr>
          <p:cNvPr id="7" name="Rectangle 1"/>
          <p:cNvSpPr>
            <a:spLocks noChangeArrowheads="1"/>
          </p:cNvSpPr>
          <p:nvPr/>
        </p:nvSpPr>
        <p:spPr bwMode="auto">
          <a:xfrm>
            <a:off x="5724128" y="5682734"/>
            <a:ext cx="324036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AT" sz="800" dirty="0" smtClean="0"/>
              <a:t>Ein </a:t>
            </a:r>
            <a:r>
              <a:rPr lang="de-AT" sz="800" dirty="0"/>
              <a:t>Abschnitt der Berliner </a:t>
            </a:r>
            <a:r>
              <a:rPr lang="de-AT" sz="800" dirty="0" smtClean="0"/>
              <a:t>Mauer © </a:t>
            </a:r>
            <a:r>
              <a:rPr lang="de-AT" sz="800" dirty="0"/>
              <a:t>Noir GFDL oder </a:t>
            </a:r>
            <a:r>
              <a:rPr lang="de-AT" sz="800" dirty="0" smtClean="0"/>
              <a:t>C-BY-SA-3.0</a:t>
            </a:r>
            <a:r>
              <a:rPr lang="de-AT" sz="800" dirty="0" smtClean="0">
                <a:latin typeface="+mj-lt"/>
                <a:ea typeface="Calibri" pitchFamily="34" charset="0"/>
                <a:cs typeface="Times New Roman" pitchFamily="18" charset="0"/>
              </a:rPr>
              <a:t/>
            </a:r>
            <a:br>
              <a:rPr lang="de-AT" sz="800" dirty="0" smtClean="0">
                <a:latin typeface="+mj-lt"/>
                <a:ea typeface="Calibri" pitchFamily="34" charset="0"/>
                <a:cs typeface="Times New Roman" pitchFamily="18" charset="0"/>
              </a:rPr>
            </a:br>
            <a:endParaRPr kumimoji="0" lang="de-AT" sz="800" b="0" i="0" u="none" strike="noStrike" cap="none" normalizeH="0" baseline="0" dirty="0" smtClean="0">
              <a:ln>
                <a:noFill/>
              </a:ln>
              <a:solidFill>
                <a:schemeClr val="tx1"/>
              </a:solidFill>
              <a:effectLst/>
              <a:latin typeface="+mj-lt"/>
              <a:cs typeface="Arial" pitchFamily="34" charset="0"/>
            </a:endParaRPr>
          </a:p>
        </p:txBody>
      </p:sp>
      <p:pic>
        <p:nvPicPr>
          <p:cNvPr id="8" name="Picture 2" descr="http://www.demokratiewebstatt.at/typo3temp/pics/90fce19e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590878"/>
            <a:ext cx="2753377" cy="2070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Der Eiserne Vorhang an Österreichs Grenzen öffnet sich </a:t>
            </a:r>
            <a:r>
              <a:rPr lang="de-DE" sz="3600" dirty="0">
                <a:latin typeface="Times Bold Italic" pitchFamily="18" charset="0"/>
              </a:rPr>
              <a:t>I</a:t>
            </a:r>
            <a:endParaRPr lang="de-AT" sz="36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340768"/>
            <a:ext cx="8568952" cy="4608512"/>
          </a:xfrm>
          <a:prstGeom prst="rect">
            <a:avLst/>
          </a:prstGeom>
        </p:spPr>
        <p:txBody>
          <a:bodyPr/>
          <a:lstStyle/>
          <a:p>
            <a:pPr eaLnBrk="0" hangingPunct="0">
              <a:spcBef>
                <a:spcPts val="600"/>
              </a:spcBef>
              <a:buClr>
                <a:srgbClr val="A50021"/>
              </a:buClr>
            </a:pPr>
            <a:r>
              <a:rPr lang="de-AT" sz="2400" b="1" dirty="0" smtClean="0">
                <a:solidFill>
                  <a:srgbClr val="A50021"/>
                </a:solidFill>
              </a:rPr>
              <a:t>Öffnung der ungarischen Grenze </a:t>
            </a:r>
          </a:p>
          <a:p>
            <a:endParaRPr lang="de-DE" sz="1000" dirty="0" smtClean="0"/>
          </a:p>
          <a:p>
            <a:r>
              <a:rPr lang="de-AT" sz="2000" b="1" dirty="0" smtClean="0"/>
              <a:t>Ab Januar</a:t>
            </a:r>
            <a:r>
              <a:rPr lang="de-AT" sz="2000" dirty="0" smtClean="0"/>
              <a:t> </a:t>
            </a:r>
            <a:r>
              <a:rPr lang="de-AT" sz="2000" b="1" dirty="0" smtClean="0"/>
              <a:t>1988 erhielten alle ungarischen </a:t>
            </a:r>
            <a:r>
              <a:rPr lang="de-AT" sz="2000" b="1" dirty="0" err="1" smtClean="0"/>
              <a:t>StaatsbürgerInnen</a:t>
            </a:r>
            <a:r>
              <a:rPr lang="de-AT" sz="2000" b="1" dirty="0" smtClean="0"/>
              <a:t> </a:t>
            </a:r>
            <a:r>
              <a:rPr lang="de-AT" sz="2000" dirty="0" smtClean="0"/>
              <a:t>das Recht, einen </a:t>
            </a:r>
            <a:r>
              <a:rPr lang="de-AT" sz="2000" b="1" dirty="0" smtClean="0"/>
              <a:t>weltweit gültigen Pass </a:t>
            </a:r>
            <a:r>
              <a:rPr lang="de-AT" sz="2000" dirty="0" smtClean="0"/>
              <a:t>zu beantragen und in den Westen zu reisen.</a:t>
            </a:r>
          </a:p>
          <a:p>
            <a:endParaRPr lang="de-AT" sz="2000" dirty="0" smtClean="0"/>
          </a:p>
          <a:p>
            <a:r>
              <a:rPr lang="de-AT" sz="2000" b="1" dirty="0" smtClean="0"/>
              <a:t>Ab 2. Mai 1989 </a:t>
            </a:r>
            <a:r>
              <a:rPr lang="de-AT" sz="2000" dirty="0" smtClean="0"/>
              <a:t>begann </a:t>
            </a:r>
            <a:r>
              <a:rPr lang="de-AT" sz="2000" dirty="0" smtClean="0"/>
              <a:t>Ungarn,</a:t>
            </a:r>
            <a:r>
              <a:rPr lang="de-AT" sz="2000" dirty="0" smtClean="0"/>
              <a:t> </a:t>
            </a:r>
            <a:br>
              <a:rPr lang="de-AT" sz="2000" dirty="0" smtClean="0"/>
            </a:br>
            <a:r>
              <a:rPr lang="de-AT" sz="2000" dirty="0" smtClean="0"/>
              <a:t>Grenzsperren und Stacheldrähte </a:t>
            </a:r>
            <a:br>
              <a:rPr lang="de-AT" sz="2000" dirty="0" smtClean="0"/>
            </a:br>
            <a:r>
              <a:rPr lang="de-AT" sz="2000" dirty="0" smtClean="0"/>
              <a:t>zu entfernen. Die damaligen Außenminister </a:t>
            </a:r>
            <a:br>
              <a:rPr lang="de-AT" sz="2000" dirty="0" smtClean="0"/>
            </a:br>
            <a:r>
              <a:rPr lang="de-AT" sz="2000" dirty="0" smtClean="0"/>
              <a:t>Österreichs und Ungarns, </a:t>
            </a:r>
            <a:r>
              <a:rPr lang="de-AT" sz="2000" b="1" dirty="0" smtClean="0"/>
              <a:t>Alois Mock</a:t>
            </a:r>
            <a:r>
              <a:rPr lang="de-AT" sz="2000" dirty="0" smtClean="0"/>
              <a:t> und </a:t>
            </a:r>
            <a:br>
              <a:rPr lang="de-AT" sz="2000" dirty="0" smtClean="0"/>
            </a:br>
            <a:r>
              <a:rPr lang="de-AT" sz="2000" b="1" dirty="0" smtClean="0"/>
              <a:t>Gyula Horn,</a:t>
            </a:r>
            <a:r>
              <a:rPr lang="de-AT" sz="2000" dirty="0" smtClean="0"/>
              <a:t> trafen sich am </a:t>
            </a:r>
            <a:r>
              <a:rPr lang="de-AT" sz="2000" b="1" dirty="0" smtClean="0"/>
              <a:t>27. Juni 1989</a:t>
            </a:r>
            <a:r>
              <a:rPr lang="de-AT" sz="2000" dirty="0" smtClean="0"/>
              <a:t> </a:t>
            </a:r>
          </a:p>
          <a:p>
            <a:r>
              <a:rPr lang="de-AT" sz="2000" dirty="0" smtClean="0"/>
              <a:t>an der burgenländisch-ungarischen Grenze, </a:t>
            </a:r>
          </a:p>
          <a:p>
            <a:r>
              <a:rPr lang="de-AT" sz="2000" dirty="0" smtClean="0"/>
              <a:t>um den Drahtzaun gemeinsam symbolisch </a:t>
            </a:r>
            <a:br>
              <a:rPr lang="de-AT" sz="2000" dirty="0" smtClean="0"/>
            </a:br>
            <a:r>
              <a:rPr lang="de-AT" sz="2000" dirty="0" smtClean="0"/>
              <a:t>zu durchschneiden. </a:t>
            </a:r>
            <a:br>
              <a:rPr lang="de-AT" sz="2000" dirty="0" smtClean="0"/>
            </a:br>
            <a:endParaRPr lang="de-DE" sz="2000" dirty="0" smtClean="0"/>
          </a:p>
        </p:txBody>
      </p:sp>
      <p:sp>
        <p:nvSpPr>
          <p:cNvPr id="9" name="Rectangle 1"/>
          <p:cNvSpPr>
            <a:spLocks noChangeArrowheads="1"/>
          </p:cNvSpPr>
          <p:nvPr/>
        </p:nvSpPr>
        <p:spPr bwMode="auto">
          <a:xfrm>
            <a:off x="6084168" y="5173814"/>
            <a:ext cx="27363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AT" sz="800" dirty="0"/>
              <a:t>Alois Mock und Gyula </a:t>
            </a:r>
            <a:r>
              <a:rPr lang="de-AT" sz="800" dirty="0" smtClean="0"/>
              <a:t>Horn beim </a:t>
            </a:r>
            <a:r>
              <a:rPr lang="de-AT" sz="800" dirty="0"/>
              <a:t>Durchschneiden des Eisernen Vorhangs am 27. Juni 1989 © Robert Jäger / APA / </a:t>
            </a:r>
            <a:r>
              <a:rPr lang="de-AT" sz="800" dirty="0" smtClean="0"/>
              <a:t>picturedesk.com</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descr="http://www.demokratiewebstatt.at/typo3temp/pics/ca4a98047e.jpg"/>
          <p:cNvPicPr>
            <a:picLocks noChangeAspect="1" noChangeArrowheads="1"/>
          </p:cNvPicPr>
          <p:nvPr/>
        </p:nvPicPr>
        <p:blipFill>
          <a:blip r:embed="rId3" cstate="print"/>
          <a:srcRect/>
          <a:stretch>
            <a:fillRect/>
          </a:stretch>
        </p:blipFill>
        <p:spPr bwMode="auto">
          <a:xfrm>
            <a:off x="5651274" y="2924944"/>
            <a:ext cx="3169198" cy="208823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a:t>Der Eiserne Vorhang an Österreichs Grenzen öffnet sich </a:t>
            </a:r>
            <a:r>
              <a:rPr lang="de-DE" sz="3600" dirty="0" smtClean="0">
                <a:latin typeface="Times Bold Italic" pitchFamily="18" charset="0"/>
              </a:rPr>
              <a:t>II</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340768"/>
            <a:ext cx="8568952" cy="4608512"/>
          </a:xfrm>
          <a:prstGeom prst="rect">
            <a:avLst/>
          </a:prstGeom>
        </p:spPr>
        <p:txBody>
          <a:bodyPr/>
          <a:lstStyle/>
          <a:p>
            <a:pPr eaLnBrk="0" hangingPunct="0">
              <a:spcBef>
                <a:spcPts val="600"/>
              </a:spcBef>
              <a:buClr>
                <a:srgbClr val="A50021"/>
              </a:buClr>
            </a:pPr>
            <a:r>
              <a:rPr lang="de-AT" sz="2400" b="1" dirty="0" smtClean="0">
                <a:solidFill>
                  <a:srgbClr val="A50021"/>
                </a:solidFill>
              </a:rPr>
              <a:t>Ein Picknick als Fluchtgelegenheit</a:t>
            </a:r>
            <a:endParaRPr lang="de-DE" sz="1000" dirty="0" smtClean="0"/>
          </a:p>
          <a:p>
            <a:r>
              <a:rPr lang="de-AT" sz="2000" dirty="0" smtClean="0"/>
              <a:t>Am 19. August 1989 fand nahe </a:t>
            </a:r>
            <a:br>
              <a:rPr lang="de-AT" sz="2000" dirty="0" smtClean="0"/>
            </a:br>
            <a:r>
              <a:rPr lang="de-AT" sz="2000" dirty="0" smtClean="0"/>
              <a:t>der ungarischen Grenzstadt </a:t>
            </a:r>
            <a:br>
              <a:rPr lang="de-AT" sz="2000" dirty="0" smtClean="0"/>
            </a:br>
            <a:r>
              <a:rPr lang="de-AT" sz="2000" dirty="0" err="1" smtClean="0"/>
              <a:t>Sopron</a:t>
            </a:r>
            <a:r>
              <a:rPr lang="de-AT" sz="2000" dirty="0" smtClean="0"/>
              <a:t> das so genannte </a:t>
            </a:r>
            <a:br>
              <a:rPr lang="de-AT" sz="2000" dirty="0" smtClean="0"/>
            </a:br>
            <a:r>
              <a:rPr lang="de-AT" sz="2000" b="1" dirty="0" smtClean="0"/>
              <a:t>Paneuropäische Picknick</a:t>
            </a:r>
            <a:r>
              <a:rPr lang="de-AT" sz="2000" dirty="0" smtClean="0"/>
              <a:t> statt. </a:t>
            </a:r>
          </a:p>
          <a:p>
            <a:r>
              <a:rPr lang="de-AT" sz="2000" dirty="0" smtClean="0"/>
              <a:t>Dabei wurde die Grenze für kurze </a:t>
            </a:r>
            <a:br>
              <a:rPr lang="de-AT" sz="2000" dirty="0" smtClean="0"/>
            </a:br>
            <a:r>
              <a:rPr lang="de-AT" sz="2000" dirty="0" smtClean="0"/>
              <a:t>Zeit symbolisch geöffnet.  </a:t>
            </a:r>
          </a:p>
          <a:p>
            <a:endParaRPr lang="de-AT" sz="2000" dirty="0" smtClean="0"/>
          </a:p>
          <a:p>
            <a:r>
              <a:rPr lang="de-AT" sz="2000" dirty="0" smtClean="0"/>
              <a:t>Hunderte</a:t>
            </a:r>
            <a:r>
              <a:rPr lang="de-AT" sz="2000" b="1" dirty="0" smtClean="0"/>
              <a:t> DDR-</a:t>
            </a:r>
            <a:r>
              <a:rPr lang="de-AT" sz="2000" b="1" dirty="0" err="1" smtClean="0"/>
              <a:t>BürgerInnen</a:t>
            </a:r>
            <a:r>
              <a:rPr lang="de-AT" sz="2000" dirty="0" smtClean="0"/>
              <a:t>, </a:t>
            </a:r>
            <a:br>
              <a:rPr lang="de-AT" sz="2000" dirty="0" smtClean="0"/>
            </a:br>
            <a:r>
              <a:rPr lang="de-AT" sz="2000" dirty="0" smtClean="0"/>
              <a:t>die sich als </a:t>
            </a:r>
            <a:r>
              <a:rPr lang="de-AT" sz="2000" dirty="0" err="1" smtClean="0"/>
              <a:t>UrlauberInnen</a:t>
            </a:r>
            <a:r>
              <a:rPr lang="de-AT" sz="2000" dirty="0" smtClean="0"/>
              <a:t> in Ungarn </a:t>
            </a:r>
            <a:br>
              <a:rPr lang="de-AT" sz="2000" dirty="0" smtClean="0"/>
            </a:br>
            <a:r>
              <a:rPr lang="de-AT" sz="2000" dirty="0" smtClean="0"/>
              <a:t>aufhielten, nutzten dies für eine </a:t>
            </a:r>
            <a:br>
              <a:rPr lang="de-AT" sz="2000" dirty="0" smtClean="0"/>
            </a:br>
            <a:r>
              <a:rPr lang="de-AT" sz="2000" b="1" dirty="0" smtClean="0"/>
              <a:t>Flucht in den Westen</a:t>
            </a:r>
            <a:r>
              <a:rPr lang="de-AT" sz="2000" dirty="0" smtClean="0"/>
              <a:t>. </a:t>
            </a:r>
          </a:p>
          <a:p>
            <a:r>
              <a:rPr lang="de-AT" sz="2000" dirty="0" smtClean="0"/>
              <a:t>Am 11. September 1989 wurde die </a:t>
            </a:r>
            <a:br>
              <a:rPr lang="de-AT" sz="2000" dirty="0" smtClean="0"/>
            </a:br>
            <a:r>
              <a:rPr lang="de-AT" sz="2000" dirty="0" smtClean="0"/>
              <a:t>ungarische Grenze zu Österreich auch für DDR-</a:t>
            </a:r>
            <a:r>
              <a:rPr lang="de-AT" sz="2000" dirty="0" err="1" smtClean="0"/>
              <a:t>BürgerInnen</a:t>
            </a:r>
            <a:r>
              <a:rPr lang="de-AT" sz="2000" dirty="0" smtClean="0"/>
              <a:t> geöffnet. Viele entschlossen sich daraufhin, über Ungarn und Österreich </a:t>
            </a:r>
            <a:br>
              <a:rPr lang="de-AT" sz="2000" dirty="0" smtClean="0"/>
            </a:br>
            <a:r>
              <a:rPr lang="de-AT" sz="2000" dirty="0" smtClean="0"/>
              <a:t>in die BRD auszureisen. </a:t>
            </a:r>
            <a:br>
              <a:rPr lang="de-AT" sz="2000" dirty="0" smtClean="0"/>
            </a:br>
            <a:endParaRPr lang="de-DE" sz="2000" dirty="0" smtClean="0"/>
          </a:p>
        </p:txBody>
      </p:sp>
      <p:sp>
        <p:nvSpPr>
          <p:cNvPr id="9" name="Rectangle 1"/>
          <p:cNvSpPr>
            <a:spLocks noChangeArrowheads="1"/>
          </p:cNvSpPr>
          <p:nvPr/>
        </p:nvSpPr>
        <p:spPr bwMode="auto">
          <a:xfrm>
            <a:off x="4860033" y="4791355"/>
            <a:ext cx="4084959"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Vielen Familien aus der DDR gelang am 19. August 1989 im Rahmen des </a:t>
            </a:r>
            <a:r>
              <a:rPr lang="de-AT" sz="800" dirty="0" smtClean="0"/>
              <a:t>„Paneuro-</a:t>
            </a:r>
            <a:r>
              <a:rPr lang="de-AT" sz="800" dirty="0" err="1" smtClean="0"/>
              <a:t>päischen</a:t>
            </a:r>
            <a:r>
              <a:rPr lang="de-AT" sz="800" dirty="0" smtClean="0"/>
              <a:t> </a:t>
            </a:r>
            <a:r>
              <a:rPr lang="de-AT" sz="800" dirty="0"/>
              <a:t>Picknicks“ die Flucht nach Österreich. © Wik1966total CC-BY-SA-3.0</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6" name="Picture 2" descr="C:\Users\Franz\Documents\03-Heidi\webwerkstatt\Thema-eiserner-Vorhang\Bilder für Unterrichtsmaterialien\Bilder für Unterrichtsmaterialien\Paneuropaeisches Picknick 1989 © Wik1966total CC-BY-SA-3.0 .jpg"/>
          <p:cNvPicPr>
            <a:picLocks noChangeAspect="1" noChangeArrowheads="1"/>
          </p:cNvPicPr>
          <p:nvPr/>
        </p:nvPicPr>
        <p:blipFill>
          <a:blip r:embed="rId3" cstate="print"/>
          <a:srcRect/>
          <a:stretch>
            <a:fillRect/>
          </a:stretch>
        </p:blipFill>
        <p:spPr bwMode="auto">
          <a:xfrm>
            <a:off x="4860032" y="1772816"/>
            <a:ext cx="4084960" cy="306372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116632"/>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a:t>Der Eiserne Vorhang an Österreichs Grenzen öffnet sich </a:t>
            </a:r>
            <a:r>
              <a:rPr lang="de-DE" sz="3600" dirty="0" smtClean="0">
                <a:latin typeface="Times Bold Italic" pitchFamily="18" charset="0"/>
              </a:rPr>
              <a:t>III</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340768"/>
            <a:ext cx="8568952" cy="4608512"/>
          </a:xfrm>
          <a:prstGeom prst="rect">
            <a:avLst/>
          </a:prstGeom>
        </p:spPr>
        <p:txBody>
          <a:bodyPr/>
          <a:lstStyle/>
          <a:p>
            <a:pPr eaLnBrk="0" hangingPunct="0">
              <a:spcBef>
                <a:spcPts val="600"/>
              </a:spcBef>
              <a:buClr>
                <a:srgbClr val="A50021"/>
              </a:buClr>
            </a:pPr>
            <a:r>
              <a:rPr lang="de-AT" sz="2400" b="1" dirty="0" smtClean="0">
                <a:solidFill>
                  <a:srgbClr val="A50021"/>
                </a:solidFill>
              </a:rPr>
              <a:t>Öffnung der tschechoslowakischen Grenze</a:t>
            </a:r>
          </a:p>
          <a:p>
            <a:endParaRPr lang="de-DE" sz="1000" dirty="0" smtClean="0"/>
          </a:p>
          <a:p>
            <a:r>
              <a:rPr lang="de-AT" sz="2000" dirty="0" smtClean="0"/>
              <a:t>Nach dem Vorbild Ungarns begann </a:t>
            </a:r>
            <a:r>
              <a:rPr lang="de-AT" sz="2000" b="1" dirty="0" smtClean="0"/>
              <a:t>auch die Tschechoslowakei </a:t>
            </a:r>
            <a:br>
              <a:rPr lang="de-AT" sz="2000" b="1" dirty="0" smtClean="0"/>
            </a:br>
            <a:r>
              <a:rPr lang="de-AT" sz="2000" b="1" dirty="0" smtClean="0"/>
              <a:t>ab dem 5. Dezember 1989</a:t>
            </a:r>
            <a:r>
              <a:rPr lang="de-AT" sz="2000" dirty="0" smtClean="0"/>
              <a:t> mit dem Abbau des Eisernen Vorhangs an </a:t>
            </a:r>
            <a:br>
              <a:rPr lang="de-AT" sz="2000" dirty="0" smtClean="0"/>
            </a:br>
            <a:r>
              <a:rPr lang="de-AT" sz="2000" dirty="0" smtClean="0"/>
              <a:t>der Grenze zu Nieder- und Oberösterreich. </a:t>
            </a:r>
            <a:br>
              <a:rPr lang="de-AT" sz="2000" dirty="0" smtClean="0"/>
            </a:br>
            <a:r>
              <a:rPr lang="de-AT" sz="2000" dirty="0" smtClean="0"/>
              <a:t/>
            </a:r>
            <a:br>
              <a:rPr lang="de-AT" sz="2000" dirty="0" smtClean="0"/>
            </a:br>
            <a:r>
              <a:rPr lang="de-AT" sz="2000" dirty="0" smtClean="0"/>
              <a:t>Der damalige Außenminister Österreichs </a:t>
            </a:r>
            <a:br>
              <a:rPr lang="de-AT" sz="2000" dirty="0" smtClean="0"/>
            </a:br>
            <a:r>
              <a:rPr lang="de-AT" sz="2000" b="1" dirty="0" smtClean="0"/>
              <a:t>Alois Mock</a:t>
            </a:r>
            <a:r>
              <a:rPr lang="de-AT" sz="2000" dirty="0" smtClean="0"/>
              <a:t> und sein tschechoslowakischer </a:t>
            </a:r>
            <a:br>
              <a:rPr lang="de-AT" sz="2000" dirty="0" smtClean="0"/>
            </a:br>
            <a:r>
              <a:rPr lang="de-AT" sz="2000" dirty="0" smtClean="0"/>
              <a:t>Amtskollege </a:t>
            </a:r>
            <a:r>
              <a:rPr lang="de-AT" sz="2000" b="1" dirty="0" err="1" smtClean="0"/>
              <a:t>Jiří</a:t>
            </a:r>
            <a:r>
              <a:rPr lang="de-AT" sz="2000" b="1" dirty="0" smtClean="0"/>
              <a:t> Dienstbier</a:t>
            </a:r>
            <a:r>
              <a:rPr lang="de-AT" sz="2000" dirty="0" smtClean="0"/>
              <a:t> durchtrennten </a:t>
            </a:r>
            <a:br>
              <a:rPr lang="de-AT" sz="2000" dirty="0" smtClean="0"/>
            </a:br>
            <a:r>
              <a:rPr lang="de-AT" sz="2000" dirty="0" smtClean="0"/>
              <a:t>am </a:t>
            </a:r>
            <a:r>
              <a:rPr lang="de-AT" sz="2000" b="1" dirty="0" smtClean="0"/>
              <a:t>17. Dezember 1989</a:t>
            </a:r>
            <a:r>
              <a:rPr lang="de-AT" sz="2000" dirty="0" smtClean="0"/>
              <a:t> an der </a:t>
            </a:r>
            <a:br>
              <a:rPr lang="de-AT" sz="2000" dirty="0" smtClean="0"/>
            </a:br>
            <a:r>
              <a:rPr lang="de-AT" sz="2000" dirty="0" smtClean="0"/>
              <a:t>niederösterreichisch-tschechischen Grenze </a:t>
            </a:r>
            <a:br>
              <a:rPr lang="de-AT" sz="2000" dirty="0" smtClean="0"/>
            </a:br>
            <a:r>
              <a:rPr lang="de-AT" sz="2000" dirty="0" smtClean="0"/>
              <a:t>zum Zeichen der Grenzöffnung </a:t>
            </a:r>
            <a:br>
              <a:rPr lang="de-AT" sz="2000" dirty="0" smtClean="0"/>
            </a:br>
            <a:r>
              <a:rPr lang="de-AT" sz="2000" dirty="0" smtClean="0"/>
              <a:t>gemeinsam den Stacheldraht. </a:t>
            </a:r>
            <a:br>
              <a:rPr lang="de-AT" sz="2000" dirty="0" smtClean="0"/>
            </a:br>
            <a:endParaRPr lang="de-DE" sz="2000" dirty="0" smtClean="0"/>
          </a:p>
        </p:txBody>
      </p:sp>
      <p:sp>
        <p:nvSpPr>
          <p:cNvPr id="9" name="Rectangle 1"/>
          <p:cNvSpPr>
            <a:spLocks noChangeArrowheads="1"/>
          </p:cNvSpPr>
          <p:nvPr/>
        </p:nvSpPr>
        <p:spPr bwMode="auto">
          <a:xfrm>
            <a:off x="5652120" y="5145997"/>
            <a:ext cx="322256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Nach der Grenzöffnung 1989 balancieren österreichische </a:t>
            </a:r>
            <a:r>
              <a:rPr lang="de-AT" sz="800" dirty="0" err="1" smtClean="0"/>
              <a:t>BürgerInnen</a:t>
            </a:r>
            <a:r>
              <a:rPr lang="de-AT" sz="800" dirty="0" smtClean="0"/>
              <a:t> </a:t>
            </a:r>
            <a:r>
              <a:rPr lang="de-AT" sz="800" dirty="0"/>
              <a:t>über die während des Kalten Krieges unpassierbare Brücke bei </a:t>
            </a:r>
            <a:r>
              <a:rPr lang="de-AT" sz="800" dirty="0" err="1"/>
              <a:t>Hardegg</a:t>
            </a:r>
            <a:r>
              <a:rPr lang="de-AT" sz="800" dirty="0"/>
              <a:t> in die </a:t>
            </a:r>
            <a:r>
              <a:rPr lang="de-AT" sz="800" dirty="0" smtClean="0"/>
              <a:t>Tschechoslowakei. </a:t>
            </a:r>
            <a:r>
              <a:rPr lang="de-AT" sz="800" dirty="0"/>
              <a:t>Heute stellt die Brücke eine Verbindung für Fußgänger und Radfahrer dar. </a:t>
            </a:r>
            <a:r>
              <a:rPr lang="de-AT" sz="800" dirty="0" smtClean="0"/>
              <a:t/>
            </a:r>
            <a:br>
              <a:rPr lang="de-AT" sz="800" dirty="0" smtClean="0"/>
            </a:br>
            <a:r>
              <a:rPr lang="de-AT" sz="800" dirty="0" smtClean="0"/>
              <a:t>© </a:t>
            </a:r>
            <a:r>
              <a:rPr lang="de-AT" sz="800" dirty="0"/>
              <a:t>Horst </a:t>
            </a:r>
            <a:r>
              <a:rPr lang="de-AT" sz="800" dirty="0" err="1"/>
              <a:t>Weitschacher_Repro</a:t>
            </a:r>
            <a:r>
              <a:rPr lang="de-AT" sz="800" dirty="0"/>
              <a:t> </a:t>
            </a:r>
            <a:r>
              <a:rPr lang="de-AT" sz="800" dirty="0" err="1"/>
              <a:t>H.Bednarik</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descr="http://www.demokratiewebstatt.at/typo3temp/pics/d42cddbd6c.jpg"/>
          <p:cNvPicPr>
            <a:picLocks noChangeAspect="1" noChangeArrowheads="1"/>
          </p:cNvPicPr>
          <p:nvPr/>
        </p:nvPicPr>
        <p:blipFill>
          <a:blip r:embed="rId3" cstate="print"/>
          <a:srcRect/>
          <a:stretch>
            <a:fillRect/>
          </a:stretch>
        </p:blipFill>
        <p:spPr bwMode="auto">
          <a:xfrm>
            <a:off x="5724128" y="2708920"/>
            <a:ext cx="3150553" cy="236902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7188" y="490538"/>
            <a:ext cx="8318500" cy="1152525"/>
          </a:xfrm>
        </p:spPr>
        <p:txBody>
          <a:bodyPr/>
          <a:lstStyle/>
          <a:p>
            <a:pPr eaLnBrk="1" hangingPunct="1"/>
            <a:r>
              <a:rPr lang="de-AT" sz="3600" dirty="0" smtClean="0"/>
              <a:t>Übung: Gespräch mit </a:t>
            </a:r>
            <a:r>
              <a:rPr lang="de-AT" sz="3600" dirty="0" err="1" smtClean="0"/>
              <a:t>ZeitzeugInnen</a:t>
            </a:r>
            <a:r>
              <a:rPr lang="de-DE" sz="3600" b="1" dirty="0" smtClean="0"/>
              <a:t/>
            </a:r>
            <a:br>
              <a:rPr lang="de-DE" sz="3600" b="1" dirty="0" smtClean="0"/>
            </a:br>
            <a:endParaRPr lang="de-AT" sz="3600" dirty="0" smtClean="0"/>
          </a:p>
        </p:txBody>
      </p:sp>
      <p:sp>
        <p:nvSpPr>
          <p:cNvPr id="7171" name="Inhaltsplatzhalter 4"/>
          <p:cNvSpPr>
            <a:spLocks noGrp="1"/>
          </p:cNvSpPr>
          <p:nvPr>
            <p:ph idx="1"/>
          </p:nvPr>
        </p:nvSpPr>
        <p:spPr>
          <a:xfrm>
            <a:off x="457200" y="1086520"/>
            <a:ext cx="8229600" cy="5438824"/>
          </a:xfrm>
        </p:spPr>
        <p:txBody>
          <a:bodyPr/>
          <a:lstStyle/>
          <a:p>
            <a:pPr>
              <a:spcBef>
                <a:spcPts val="600"/>
              </a:spcBef>
              <a:buNone/>
            </a:pPr>
            <a:r>
              <a:rPr lang="de-DE" sz="2400" b="1" dirty="0" smtClean="0">
                <a:solidFill>
                  <a:srgbClr val="A50021"/>
                </a:solidFill>
              </a:rPr>
              <a:t>Sprich mit Menschen, die den Eisernen Vorhang aus eigenen Erfahrungen kennen!  </a:t>
            </a:r>
            <a:br>
              <a:rPr lang="de-DE" sz="2400" b="1" dirty="0" smtClean="0">
                <a:solidFill>
                  <a:srgbClr val="A50021"/>
                </a:solidFill>
              </a:rPr>
            </a:br>
            <a:endParaRPr lang="de-DE" sz="2200" dirty="0" smtClean="0"/>
          </a:p>
          <a:p>
            <a:pPr>
              <a:spcBef>
                <a:spcPts val="600"/>
              </a:spcBef>
              <a:buNone/>
            </a:pPr>
            <a:r>
              <a:rPr lang="de-DE" sz="2000" b="1" kern="1200" dirty="0" smtClean="0">
                <a:solidFill>
                  <a:srgbClr val="000000"/>
                </a:solidFill>
                <a:latin typeface="Arial" charset="0"/>
              </a:rPr>
              <a:t>Kennst du </a:t>
            </a:r>
            <a:r>
              <a:rPr lang="de-DE" sz="2000" kern="1200" dirty="0" smtClean="0">
                <a:solidFill>
                  <a:srgbClr val="000000"/>
                </a:solidFill>
                <a:latin typeface="Arial" charset="0"/>
              </a:rPr>
              <a:t>oder kennen deine Eltern/Großeltern oder </a:t>
            </a:r>
            <a:r>
              <a:rPr lang="de-DE" sz="2000" kern="1200" dirty="0" err="1" smtClean="0">
                <a:solidFill>
                  <a:srgbClr val="000000"/>
                </a:solidFill>
                <a:latin typeface="Arial" charset="0"/>
              </a:rPr>
              <a:t>LehrerInnen</a:t>
            </a:r>
            <a:r>
              <a:rPr lang="de-DE" sz="2000" kern="1200" dirty="0" smtClean="0">
                <a:solidFill>
                  <a:srgbClr val="000000"/>
                </a:solidFill>
                <a:latin typeface="Arial" charset="0"/>
              </a:rPr>
              <a:t> </a:t>
            </a:r>
            <a:r>
              <a:rPr lang="de-DE" sz="2000" b="1" kern="1200" dirty="0" smtClean="0">
                <a:solidFill>
                  <a:srgbClr val="000000"/>
                </a:solidFill>
                <a:latin typeface="Arial" charset="0"/>
              </a:rPr>
              <a:t>Menschen</a:t>
            </a:r>
            <a:r>
              <a:rPr lang="de-DE" sz="2000" kern="1200" dirty="0" smtClean="0">
                <a:solidFill>
                  <a:srgbClr val="000000"/>
                </a:solidFill>
                <a:latin typeface="Arial" charset="0"/>
              </a:rPr>
              <a:t>, die in der Nähe des Eisernen Vorhangs in Österreich </a:t>
            </a:r>
            <a:r>
              <a:rPr lang="de-DE" sz="2000" kern="1200" dirty="0">
                <a:solidFill>
                  <a:srgbClr val="000000"/>
                </a:solidFill>
                <a:latin typeface="Arial" charset="0"/>
              </a:rPr>
              <a:t>– an der Grenze zur </a:t>
            </a:r>
            <a:r>
              <a:rPr lang="de-AT" sz="2000" dirty="0"/>
              <a:t>Tschechoslowakei </a:t>
            </a:r>
            <a:r>
              <a:rPr lang="de-DE" sz="2000" kern="1200" dirty="0">
                <a:solidFill>
                  <a:srgbClr val="000000"/>
                </a:solidFill>
                <a:latin typeface="Arial" charset="0"/>
              </a:rPr>
              <a:t>bzw. zu Ungarn </a:t>
            </a:r>
            <a:r>
              <a:rPr lang="de-DE" sz="2000" kern="1200" dirty="0" smtClean="0">
                <a:solidFill>
                  <a:srgbClr val="000000"/>
                </a:solidFill>
                <a:latin typeface="Arial" charset="0"/>
              </a:rPr>
              <a:t>– lebten</a:t>
            </a:r>
            <a:r>
              <a:rPr lang="de-DE" sz="2000" kern="1200" dirty="0">
                <a:solidFill>
                  <a:srgbClr val="000000"/>
                </a:solidFill>
                <a:latin typeface="Arial" charset="0"/>
              </a:rPr>
              <a:t>?</a:t>
            </a:r>
            <a:endParaRPr lang="de-DE" sz="2000" kern="1200" dirty="0" smtClean="0">
              <a:solidFill>
                <a:srgbClr val="000000"/>
              </a:solidFill>
              <a:latin typeface="Arial" charset="0"/>
            </a:endParaRPr>
          </a:p>
          <a:p>
            <a:pPr>
              <a:spcBef>
                <a:spcPts val="600"/>
              </a:spcBef>
              <a:buNone/>
            </a:pPr>
            <a:r>
              <a:rPr lang="de-DE" sz="2000" kern="1200" dirty="0" smtClean="0">
                <a:solidFill>
                  <a:srgbClr val="000000"/>
                </a:solidFill>
                <a:latin typeface="Arial" charset="0"/>
              </a:rPr>
              <a:t>Oder kennst du Menschen, die während der Zeit des Eisernen Vorhangs in der </a:t>
            </a:r>
            <a:r>
              <a:rPr lang="de-AT" sz="2000" kern="1200" dirty="0" smtClean="0">
                <a:solidFill>
                  <a:srgbClr val="000000"/>
                </a:solidFill>
                <a:latin typeface="Arial" charset="0"/>
              </a:rPr>
              <a:t>Tschechoslowakei </a:t>
            </a:r>
            <a:r>
              <a:rPr lang="de-AT" sz="2000" dirty="0" smtClean="0"/>
              <a:t>oder in Ungarn lebten?</a:t>
            </a:r>
            <a:endParaRPr lang="de-DE" sz="2000" kern="1200" dirty="0" smtClean="0">
              <a:solidFill>
                <a:srgbClr val="000000"/>
              </a:solidFill>
              <a:latin typeface="Arial" charset="0"/>
            </a:endParaRPr>
          </a:p>
          <a:p>
            <a:pPr>
              <a:spcBef>
                <a:spcPts val="600"/>
              </a:spcBef>
              <a:buNone/>
            </a:pPr>
            <a:endParaRPr lang="de-DE" sz="2400" b="1" dirty="0"/>
          </a:p>
          <a:p>
            <a:pPr>
              <a:spcBef>
                <a:spcPts val="600"/>
              </a:spcBef>
              <a:buNone/>
            </a:pPr>
            <a:r>
              <a:rPr lang="de-DE" sz="2400" b="1" dirty="0" smtClean="0"/>
              <a:t>Wie haben diese Menschen den Eisernen Vorhang erfahren? Wie hat sich ihr Alltag damals von ihrem heutigen unterschieden? Wie haben sie sich damals gefühlt? Wie geht es ihnen heute? </a:t>
            </a:r>
          </a:p>
          <a:p>
            <a:pPr>
              <a:spcBef>
                <a:spcPts val="600"/>
              </a:spcBef>
              <a:buNone/>
            </a:pPr>
            <a:r>
              <a:rPr lang="de-DE" sz="2400" b="1" dirty="0" smtClean="0"/>
              <a:t> </a:t>
            </a:r>
            <a:endParaRPr lang="de-DE" sz="2400" dirty="0" smtClean="0"/>
          </a:p>
          <a:p>
            <a:pPr>
              <a:spcBef>
                <a:spcPts val="600"/>
              </a:spcBef>
            </a:pPr>
            <a:endParaRPr lang="de-DE" sz="2400" dirty="0" smtClean="0"/>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Tree>
    <p:extLst>
      <p:ext uri="{BB962C8B-B14F-4D97-AF65-F5344CB8AC3E}">
        <p14:creationId xmlns:p14="http://schemas.microsoft.com/office/powerpoint/2010/main" val="490574628"/>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323528" y="3200821"/>
            <a:ext cx="8820472" cy="1884363"/>
          </a:xfrm>
        </p:spPr>
        <p:txBody>
          <a:bodyPr/>
          <a:lstStyle/>
          <a:p>
            <a:r>
              <a:rPr lang="de-DE" sz="4000" dirty="0" smtClean="0"/>
              <a:t/>
            </a:r>
            <a:br>
              <a:rPr lang="de-DE" sz="4000" dirty="0" smtClean="0"/>
            </a:br>
            <a:r>
              <a:rPr lang="de-AT" sz="4000" dirty="0" smtClean="0"/>
              <a:t>Der Eiserne Vorhang öffnet sich – </a:t>
            </a:r>
            <a:br>
              <a:rPr lang="de-AT" sz="4000" dirty="0" smtClean="0"/>
            </a:br>
            <a:r>
              <a:rPr lang="de-AT" sz="4000" dirty="0" smtClean="0"/>
              <a:t>der Ostblock zerfällt</a:t>
            </a:r>
            <a:endParaRPr lang="de-AT" sz="4000" dirty="0"/>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Der Zusammenbruch zeichnet sich ab </a:t>
            </a:r>
            <a:r>
              <a:rPr lang="de-AT" sz="3600" dirty="0" smtClean="0">
                <a:latin typeface="Times Bold Italic" pitchFamily="18" charset="0"/>
              </a:rPr>
              <a:t>I</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256584"/>
          </a:xfrm>
          <a:prstGeom prst="rect">
            <a:avLst/>
          </a:prstGeom>
        </p:spPr>
        <p:txBody>
          <a:bodyPr/>
          <a:lstStyle/>
          <a:p>
            <a:pPr eaLnBrk="0" hangingPunct="0">
              <a:spcBef>
                <a:spcPts val="600"/>
              </a:spcBef>
              <a:buClr>
                <a:srgbClr val="A50021"/>
              </a:buClr>
            </a:pPr>
            <a:r>
              <a:rPr lang="de-AT" sz="2400" b="1" dirty="0" err="1" smtClean="0">
                <a:solidFill>
                  <a:srgbClr val="A50021"/>
                </a:solidFill>
              </a:rPr>
              <a:t>Solidarność</a:t>
            </a:r>
            <a:r>
              <a:rPr lang="de-AT" sz="2400" b="1" dirty="0" smtClean="0">
                <a:solidFill>
                  <a:srgbClr val="A50021"/>
                </a:solidFill>
              </a:rPr>
              <a:t> und Lech </a:t>
            </a:r>
            <a:r>
              <a:rPr lang="de-AT" sz="2400" b="1" dirty="0" err="1" smtClean="0">
                <a:solidFill>
                  <a:srgbClr val="A50021"/>
                </a:solidFill>
              </a:rPr>
              <a:t>Wałęsa</a:t>
            </a:r>
            <a:r>
              <a:rPr lang="de-AT" sz="2400" b="1" dirty="0" smtClean="0">
                <a:solidFill>
                  <a:srgbClr val="A50021"/>
                </a:solidFill>
              </a:rPr>
              <a:t> </a:t>
            </a:r>
            <a:endParaRPr lang="de-DE" sz="2000" dirty="0" smtClean="0"/>
          </a:p>
          <a:p>
            <a:pPr marL="355600" indent="-355600">
              <a:spcBef>
                <a:spcPts val="600"/>
              </a:spcBef>
              <a:buClr>
                <a:srgbClr val="A50021"/>
              </a:buClr>
              <a:buFont typeface="Wingdings" pitchFamily="2" charset="2"/>
              <a:buChar char="l"/>
            </a:pPr>
            <a:r>
              <a:rPr lang="de-AT" sz="2000" dirty="0" smtClean="0"/>
              <a:t>In den 1980er-Jahren mehrten sich </a:t>
            </a:r>
            <a:r>
              <a:rPr lang="de-AT" sz="2000" b="1" dirty="0" smtClean="0"/>
              <a:t>in den Staaten des Ostblocks Proteste</a:t>
            </a:r>
            <a:r>
              <a:rPr lang="de-AT" sz="2000" dirty="0" smtClean="0"/>
              <a:t> gegen wirtschaftliche Missstände und Zwangsherrschaft der kommunistischen Partei. </a:t>
            </a:r>
          </a:p>
          <a:p>
            <a:pPr marL="355600" indent="-355600">
              <a:spcBef>
                <a:spcPts val="600"/>
              </a:spcBef>
              <a:buClr>
                <a:srgbClr val="A50021"/>
              </a:buClr>
              <a:buFont typeface="Wingdings" pitchFamily="2" charset="2"/>
              <a:buChar char="l"/>
            </a:pPr>
            <a:r>
              <a:rPr lang="de-AT" sz="2000" dirty="0" smtClean="0">
                <a:solidFill>
                  <a:srgbClr val="A50021"/>
                </a:solidFill>
              </a:rPr>
              <a:t>In Polen </a:t>
            </a:r>
            <a:r>
              <a:rPr lang="de-AT" sz="2000" dirty="0" smtClean="0"/>
              <a:t>entstand die </a:t>
            </a:r>
            <a:r>
              <a:rPr lang="de-AT" sz="2000" b="1" dirty="0" smtClean="0"/>
              <a:t>Gewerkschaft </a:t>
            </a:r>
            <a:r>
              <a:rPr lang="de-AT" sz="2000" b="1" dirty="0" err="1" smtClean="0"/>
              <a:t>Solidarność</a:t>
            </a:r>
            <a:r>
              <a:rPr lang="de-AT" sz="2000" b="1" dirty="0" smtClean="0"/>
              <a:t> </a:t>
            </a:r>
            <a:r>
              <a:rPr lang="de-AT" sz="2000" dirty="0" smtClean="0"/>
              <a:t>(</a:t>
            </a:r>
            <a:r>
              <a:rPr lang="de-AT" sz="2000" dirty="0" err="1" smtClean="0"/>
              <a:t>poln</a:t>
            </a:r>
            <a:r>
              <a:rPr lang="de-AT" sz="2000" dirty="0" smtClean="0"/>
              <a:t>. für „Solidarität“). Ihr Vorsitzender war </a:t>
            </a:r>
            <a:r>
              <a:rPr lang="de-AT" sz="2000" b="1" dirty="0" smtClean="0"/>
              <a:t>Lech </a:t>
            </a:r>
            <a:r>
              <a:rPr lang="de-AT" sz="2000" b="1" dirty="0" err="1" smtClean="0"/>
              <a:t>Wałęsa</a:t>
            </a:r>
            <a:r>
              <a:rPr lang="de-AT" sz="2000" dirty="0" smtClean="0"/>
              <a:t>. </a:t>
            </a:r>
          </a:p>
          <a:p>
            <a:pPr marL="355600" indent="-355600">
              <a:spcBef>
                <a:spcPts val="600"/>
              </a:spcBef>
              <a:buClr>
                <a:srgbClr val="A50021"/>
              </a:buClr>
              <a:buFont typeface="Wingdings" pitchFamily="2" charset="2"/>
              <a:buChar char="l"/>
            </a:pPr>
            <a:r>
              <a:rPr lang="de-AT" sz="2000" dirty="0" smtClean="0"/>
              <a:t>Aus einem Streik der Werftarbeiter in Danzig entstand eine politische Bewegung. 1981 wurde die </a:t>
            </a:r>
            <a:r>
              <a:rPr lang="de-AT" sz="2000" dirty="0" err="1" smtClean="0"/>
              <a:t>Solidarność</a:t>
            </a:r>
            <a:r>
              <a:rPr lang="de-AT" sz="2000" dirty="0" smtClean="0"/>
              <a:t> verboten, bestand aber im Untergrund weiter und setzte sich </a:t>
            </a:r>
            <a:r>
              <a:rPr lang="de-AT" sz="2000" b="1" dirty="0" smtClean="0"/>
              <a:t>für soziale Rechte, Demokratie und Meinungsfreiheit</a:t>
            </a:r>
            <a:r>
              <a:rPr lang="de-AT" sz="2000" dirty="0" smtClean="0"/>
              <a:t> ein.</a:t>
            </a:r>
            <a:endParaRPr lang="de-AT" sz="2000" b="1" dirty="0" smtClean="0"/>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Der Zusammenbruch zeichnet sich ab </a:t>
            </a:r>
            <a:r>
              <a:rPr lang="de-AT" sz="3600" dirty="0" smtClean="0">
                <a:latin typeface="Times Bold Italic" pitchFamily="18" charset="0"/>
              </a:rPr>
              <a:t>II</a:t>
            </a:r>
            <a:endParaRPr lang="de-AT" sz="36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256584"/>
          </a:xfrm>
          <a:prstGeom prst="rect">
            <a:avLst/>
          </a:prstGeom>
        </p:spPr>
        <p:txBody>
          <a:bodyPr/>
          <a:lstStyle/>
          <a:p>
            <a:pPr eaLnBrk="0" hangingPunct="0">
              <a:spcBef>
                <a:spcPts val="600"/>
              </a:spcBef>
              <a:buClr>
                <a:srgbClr val="A50021"/>
              </a:buClr>
            </a:pPr>
            <a:r>
              <a:rPr lang="de-AT" sz="2400" b="1" dirty="0" smtClean="0">
                <a:solidFill>
                  <a:srgbClr val="A50021"/>
                </a:solidFill>
              </a:rPr>
              <a:t>„Umgestaltung“ und „Offenheit“ in der UdSSR</a:t>
            </a:r>
            <a:endParaRPr lang="de-DE" sz="2000" dirty="0" smtClean="0"/>
          </a:p>
          <a:p>
            <a:pPr marL="355600" indent="-355600">
              <a:spcBef>
                <a:spcPts val="600"/>
              </a:spcBef>
              <a:buClr>
                <a:srgbClr val="A50021"/>
              </a:buClr>
              <a:buFont typeface="Wingdings" pitchFamily="2" charset="2"/>
              <a:buChar char="l"/>
            </a:pPr>
            <a:r>
              <a:rPr lang="de-AT" sz="2000" dirty="0" smtClean="0"/>
              <a:t>Die </a:t>
            </a:r>
            <a:r>
              <a:rPr lang="de-AT" sz="2000" b="1" dirty="0" smtClean="0"/>
              <a:t>Sowjetunion</a:t>
            </a:r>
            <a:r>
              <a:rPr lang="de-AT" sz="2000" dirty="0" smtClean="0"/>
              <a:t> kämpfte mit großen wirtschaftlichen Problemen. </a:t>
            </a:r>
            <a:br>
              <a:rPr lang="de-AT" sz="2000" dirty="0" smtClean="0"/>
            </a:br>
            <a:r>
              <a:rPr lang="de-AT" sz="2000" dirty="0" smtClean="0"/>
              <a:t>(u.a. wegen hoher Ausgaben für das Wettrüsten). </a:t>
            </a:r>
            <a:br>
              <a:rPr lang="de-AT" sz="2000" dirty="0" smtClean="0"/>
            </a:br>
            <a:r>
              <a:rPr lang="de-AT" sz="2000" dirty="0" smtClean="0"/>
              <a:t>Die Mitgliedstaaten der Union der Sowjetrepubliken (UdSSR) verlangten mehr Eigenständigkeit und eine Öffnung zum Westen.</a:t>
            </a:r>
          </a:p>
          <a:p>
            <a:pPr marL="355600" indent="-355600">
              <a:spcBef>
                <a:spcPts val="600"/>
              </a:spcBef>
              <a:buClr>
                <a:srgbClr val="A50021"/>
              </a:buClr>
              <a:buFont typeface="Wingdings" pitchFamily="2" charset="2"/>
              <a:buChar char="l"/>
            </a:pPr>
            <a:r>
              <a:rPr lang="de-AT" sz="2000" b="1" dirty="0" smtClean="0"/>
              <a:t>Michail Sergejewitsch Gorbatschow,</a:t>
            </a:r>
            <a:r>
              <a:rPr lang="de-AT" sz="2000" dirty="0" smtClean="0"/>
              <a:t> seit 1985 Generalsekretär der kommunistischen Partei der Sowjetunion, versuchte durch </a:t>
            </a:r>
            <a:r>
              <a:rPr lang="de-AT" sz="2000" b="1" dirty="0" smtClean="0"/>
              <a:t>Reformen</a:t>
            </a:r>
            <a:r>
              <a:rPr lang="de-AT" sz="2000" dirty="0" smtClean="0"/>
              <a:t> </a:t>
            </a:r>
            <a:r>
              <a:rPr lang="de-AT" sz="2000" b="1" dirty="0" smtClean="0"/>
              <a:t>eine Wende </a:t>
            </a:r>
            <a:r>
              <a:rPr lang="de-AT" sz="2000" dirty="0" smtClean="0"/>
              <a:t>einzuleiten.</a:t>
            </a:r>
            <a:br>
              <a:rPr lang="de-AT" sz="2000" dirty="0" smtClean="0"/>
            </a:br>
            <a:r>
              <a:rPr lang="de-AT" sz="2000" dirty="0" smtClean="0"/>
              <a:t>Die zwei wichtigsten Reformideen waren </a:t>
            </a:r>
            <a:r>
              <a:rPr lang="de-AT" sz="2000" b="1" dirty="0" smtClean="0"/>
              <a:t>Perestroika</a:t>
            </a:r>
            <a:r>
              <a:rPr lang="de-AT" sz="2000" dirty="0" smtClean="0"/>
              <a:t> und </a:t>
            </a:r>
            <a:r>
              <a:rPr lang="de-AT" sz="2000" b="1" dirty="0" smtClean="0"/>
              <a:t>Glasnost</a:t>
            </a:r>
            <a:r>
              <a:rPr lang="de-AT" sz="2000" dirty="0" smtClean="0"/>
              <a:t>.</a:t>
            </a:r>
            <a:endParaRPr lang="de-AT" sz="2000" b="1" dirty="0" smtClean="0"/>
          </a:p>
        </p:txBody>
      </p:sp>
      <p:grpSp>
        <p:nvGrpSpPr>
          <p:cNvPr id="14" name="Gruppieren 13"/>
          <p:cNvGrpSpPr/>
          <p:nvPr/>
        </p:nvGrpSpPr>
        <p:grpSpPr>
          <a:xfrm>
            <a:off x="179512" y="4725144"/>
            <a:ext cx="4608512" cy="1512168"/>
            <a:chOff x="179512" y="4725144"/>
            <a:chExt cx="4608512" cy="1512168"/>
          </a:xfrm>
        </p:grpSpPr>
        <p:sp>
          <p:nvSpPr>
            <p:cNvPr id="11" name="Abgerundete rechteckige Legende 10"/>
            <p:cNvSpPr/>
            <p:nvPr/>
          </p:nvSpPr>
          <p:spPr>
            <a:xfrm>
              <a:off x="179512" y="4725144"/>
              <a:ext cx="4608512" cy="1512168"/>
            </a:xfrm>
            <a:prstGeom prst="wedgeRoundRectCallout">
              <a:avLst>
                <a:gd name="adj1" fmla="val 66261"/>
                <a:gd name="adj2" fmla="val -832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p:cNvSpPr txBox="1"/>
            <p:nvPr/>
          </p:nvSpPr>
          <p:spPr>
            <a:xfrm>
              <a:off x="216024" y="4759984"/>
              <a:ext cx="4572000" cy="1477328"/>
            </a:xfrm>
            <a:prstGeom prst="rect">
              <a:avLst/>
            </a:prstGeom>
            <a:noFill/>
          </p:spPr>
          <p:txBody>
            <a:bodyPr wrap="square" rtlCol="0">
              <a:spAutoFit/>
            </a:bodyPr>
            <a:lstStyle/>
            <a:p>
              <a:r>
                <a:rPr lang="de-AT" b="1" dirty="0" smtClean="0"/>
                <a:t>Perestroika</a:t>
              </a:r>
              <a:r>
                <a:rPr lang="de-AT" dirty="0" smtClean="0"/>
                <a:t> (= russ. „Umgestaltung“) wirtschaftliche und politische Veränderung: Lockerung der kommunistischen Zentralwirtschaft, Öffnung zum Westen </a:t>
              </a:r>
              <a:br>
                <a:rPr lang="de-AT" dirty="0" smtClean="0"/>
              </a:br>
              <a:r>
                <a:rPr lang="de-AT" dirty="0" smtClean="0"/>
                <a:t>und zur westlichen Marktwirtschaft</a:t>
              </a:r>
              <a:endParaRPr lang="de-AT" dirty="0"/>
            </a:p>
          </p:txBody>
        </p:sp>
      </p:grpSp>
      <p:grpSp>
        <p:nvGrpSpPr>
          <p:cNvPr id="13" name="Gruppieren 12"/>
          <p:cNvGrpSpPr/>
          <p:nvPr/>
        </p:nvGrpSpPr>
        <p:grpSpPr>
          <a:xfrm>
            <a:off x="5436096" y="4509120"/>
            <a:ext cx="3312368" cy="1224136"/>
            <a:chOff x="5436096" y="4509120"/>
            <a:chExt cx="3312368" cy="1224136"/>
          </a:xfrm>
        </p:grpSpPr>
        <p:sp>
          <p:nvSpPr>
            <p:cNvPr id="12" name="Abgerundete rechteckige Legende 11"/>
            <p:cNvSpPr/>
            <p:nvPr/>
          </p:nvSpPr>
          <p:spPr>
            <a:xfrm>
              <a:off x="5436096" y="4509120"/>
              <a:ext cx="3231976" cy="1224136"/>
            </a:xfrm>
            <a:prstGeom prst="wedgeRoundRectCallout">
              <a:avLst>
                <a:gd name="adj1" fmla="val 32013"/>
                <a:gd name="adj2" fmla="val -733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Textfeld 8"/>
            <p:cNvSpPr txBox="1"/>
            <p:nvPr/>
          </p:nvSpPr>
          <p:spPr>
            <a:xfrm>
              <a:off x="5436096" y="4509120"/>
              <a:ext cx="3312368" cy="1200329"/>
            </a:xfrm>
            <a:prstGeom prst="rect">
              <a:avLst/>
            </a:prstGeom>
            <a:noFill/>
          </p:spPr>
          <p:txBody>
            <a:bodyPr wrap="square" rtlCol="0">
              <a:spAutoFit/>
            </a:bodyPr>
            <a:lstStyle/>
            <a:p>
              <a:r>
                <a:rPr lang="de-AT" b="1" dirty="0" smtClean="0"/>
                <a:t>Glasnost</a:t>
              </a:r>
              <a:r>
                <a:rPr lang="de-AT" dirty="0" smtClean="0"/>
                <a:t> (= russ. „Offenheit“) </a:t>
              </a:r>
              <a:br>
                <a:rPr lang="de-AT" dirty="0" smtClean="0"/>
              </a:br>
              <a:r>
                <a:rPr lang="de-AT" dirty="0" smtClean="0"/>
                <a:t>transparente politische Entscheidungen und mehr Meinungs- und Pressefreiheit</a:t>
              </a:r>
              <a:endParaRPr lang="de-AT" dirty="0"/>
            </a:p>
          </p:txBody>
        </p: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Der Zusammenbruch zeichnet sich ab </a:t>
            </a:r>
            <a:r>
              <a:rPr lang="de-AT" sz="3600" dirty="0" smtClean="0">
                <a:latin typeface="Times Bold Italic" pitchFamily="18" charset="0"/>
              </a:rPr>
              <a:t>III</a:t>
            </a:r>
            <a:endParaRPr lang="de-AT" sz="36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256584"/>
          </a:xfrm>
          <a:prstGeom prst="rect">
            <a:avLst/>
          </a:prstGeom>
        </p:spPr>
        <p:txBody>
          <a:bodyPr/>
          <a:lstStyle/>
          <a:p>
            <a:pPr eaLnBrk="0" hangingPunct="0">
              <a:spcBef>
                <a:spcPts val="600"/>
              </a:spcBef>
              <a:buClr>
                <a:srgbClr val="A50021"/>
              </a:buClr>
            </a:pPr>
            <a:r>
              <a:rPr lang="de-AT" sz="2400" b="1" dirty="0" smtClean="0">
                <a:solidFill>
                  <a:srgbClr val="A50021"/>
                </a:solidFill>
              </a:rPr>
              <a:t>Abrüstung statt Aufrüstung</a:t>
            </a:r>
            <a:endParaRPr lang="de-DE" sz="2000" dirty="0" smtClean="0"/>
          </a:p>
          <a:p>
            <a:pPr marL="355600" indent="-355600">
              <a:spcBef>
                <a:spcPts val="600"/>
              </a:spcBef>
              <a:buClr>
                <a:srgbClr val="A50021"/>
              </a:buClr>
              <a:buFont typeface="Wingdings" pitchFamily="2" charset="2"/>
              <a:buChar char="l"/>
            </a:pPr>
            <a:r>
              <a:rPr lang="de-AT" sz="2000" dirty="0" smtClean="0"/>
              <a:t>1987 unterzeichneten Michail Gorbatschow und der damalige US-Präsident Ronald Reagan einen </a:t>
            </a:r>
            <a:r>
              <a:rPr lang="de-AT" sz="2000" b="1" dirty="0" smtClean="0"/>
              <a:t>Vertrag zur Abrüstung bestimmter Atomwaffen</a:t>
            </a:r>
            <a:r>
              <a:rPr lang="de-AT" sz="2000" dirty="0" smtClean="0"/>
              <a:t>. Dies war ein wichtiger Schritt zur Entschärfung des Kalten Kriegs. </a:t>
            </a:r>
          </a:p>
          <a:p>
            <a:pPr marL="355600" indent="-355600">
              <a:spcBef>
                <a:spcPts val="600"/>
              </a:spcBef>
              <a:buClr>
                <a:srgbClr val="A50021"/>
              </a:buClr>
              <a:buFont typeface="Wingdings" pitchFamily="2" charset="2"/>
              <a:buChar char="l"/>
            </a:pPr>
            <a:r>
              <a:rPr lang="de-AT" sz="2000" dirty="0" smtClean="0"/>
              <a:t>1989 verkündete Gorbatschow Religionsfreiheit für alle </a:t>
            </a:r>
            <a:r>
              <a:rPr lang="de-AT" sz="2000" dirty="0" err="1" smtClean="0"/>
              <a:t>SowjetbürgerInnen</a:t>
            </a:r>
            <a:r>
              <a:rPr lang="de-AT" sz="2000" dirty="0" smtClean="0"/>
              <a:t> und gestand den Ostblock-Staaten mehr politische Eigenständigkeit zu.</a:t>
            </a:r>
            <a:endParaRPr lang="de-AT" sz="2000" b="1" dirty="0" smtClean="0"/>
          </a:p>
        </p:txBody>
      </p:sp>
      <p:pic>
        <p:nvPicPr>
          <p:cNvPr id="1026" name="Picture 2" descr="C:\Users\Franz\Documents\03-Heidi\webwerkstatt\Thema-eiserner-Vorhang\Bilder für Unterrichtsmaterialien\Bilder für Unterrichtsmaterialien\Waffenstarrend © ÖNB.jpg"/>
          <p:cNvPicPr>
            <a:picLocks noChangeAspect="1" noChangeArrowheads="1"/>
          </p:cNvPicPr>
          <p:nvPr/>
        </p:nvPicPr>
        <p:blipFill>
          <a:blip r:embed="rId3" cstate="print"/>
          <a:srcRect t="1235"/>
          <a:stretch>
            <a:fillRect/>
          </a:stretch>
        </p:blipFill>
        <p:spPr bwMode="auto">
          <a:xfrm>
            <a:off x="899592" y="3933056"/>
            <a:ext cx="3888432" cy="2880320"/>
          </a:xfrm>
          <a:prstGeom prst="rect">
            <a:avLst/>
          </a:prstGeom>
          <a:noFill/>
        </p:spPr>
      </p:pic>
      <p:sp>
        <p:nvSpPr>
          <p:cNvPr id="9" name="Rectangle 1"/>
          <p:cNvSpPr>
            <a:spLocks noChangeArrowheads="1"/>
          </p:cNvSpPr>
          <p:nvPr/>
        </p:nvSpPr>
        <p:spPr bwMode="auto">
          <a:xfrm>
            <a:off x="4788025" y="6242539"/>
            <a:ext cx="237626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smtClean="0">
                <a:latin typeface="Arial" pitchFamily="34" charset="0"/>
                <a:cs typeface="Arial" pitchFamily="34" charset="0"/>
              </a:rPr>
              <a:t>Die Friedensbewegung in Österreich in den 1980er-Jahren war die Antwort auf das Wettrüsten im Kalten Krieg © ÖNB</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Der Fall der Berliner Mauer </a:t>
            </a:r>
            <a:r>
              <a:rPr lang="de-AT" sz="3600" dirty="0">
                <a:latin typeface="Times Bold Italic" pitchFamily="18" charset="0"/>
              </a:rPr>
              <a:t>I</a:t>
            </a:r>
            <a:endParaRPr lang="de-AT" sz="36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3672408"/>
          </a:xfrm>
          <a:prstGeom prst="rect">
            <a:avLst/>
          </a:prstGeom>
        </p:spPr>
        <p:txBody>
          <a:bodyPr/>
          <a:lstStyle/>
          <a:p>
            <a:pPr eaLnBrk="0" hangingPunct="0">
              <a:spcBef>
                <a:spcPts val="600"/>
              </a:spcBef>
              <a:buClr>
                <a:srgbClr val="A50021"/>
              </a:buClr>
            </a:pPr>
            <a:r>
              <a:rPr lang="de-AT" sz="2400" b="1" dirty="0" smtClean="0">
                <a:solidFill>
                  <a:srgbClr val="A50021"/>
                </a:solidFill>
              </a:rPr>
              <a:t>Montagsdemonstrationen und …</a:t>
            </a:r>
            <a:endParaRPr lang="de-DE" sz="2000" dirty="0" smtClean="0"/>
          </a:p>
          <a:p>
            <a:pPr marL="355600" indent="-355600">
              <a:spcBef>
                <a:spcPts val="600"/>
              </a:spcBef>
              <a:buClr>
                <a:srgbClr val="A50021"/>
              </a:buClr>
              <a:buFont typeface="Wingdings" pitchFamily="2" charset="2"/>
              <a:buChar char="l"/>
            </a:pPr>
            <a:r>
              <a:rPr lang="de-AT" sz="2000" dirty="0" smtClean="0"/>
              <a:t>Auch in der DDR wuchs der Widerstand gegen das Regime und </a:t>
            </a:r>
            <a:br>
              <a:rPr lang="de-AT" sz="2000" dirty="0" smtClean="0"/>
            </a:br>
            <a:r>
              <a:rPr lang="de-AT" sz="2000" dirty="0" smtClean="0"/>
              <a:t>der Ruf nach Reformen. </a:t>
            </a:r>
          </a:p>
          <a:p>
            <a:pPr marL="355600" indent="-355600">
              <a:spcBef>
                <a:spcPts val="600"/>
              </a:spcBef>
              <a:buClr>
                <a:srgbClr val="A50021"/>
              </a:buClr>
              <a:buFont typeface="Wingdings" pitchFamily="2" charset="2"/>
              <a:buChar char="l"/>
            </a:pPr>
            <a:r>
              <a:rPr lang="de-AT" sz="2000" dirty="0" smtClean="0"/>
              <a:t>Ab September 1989 fanden in Leipzig und anderen ostdeutschen Städten sogenannte </a:t>
            </a:r>
            <a:r>
              <a:rPr lang="de-AT" sz="2000" b="1" dirty="0" smtClean="0"/>
              <a:t>Montagsdemonstrationen</a:t>
            </a:r>
            <a:r>
              <a:rPr lang="de-AT" sz="2000" dirty="0" smtClean="0"/>
              <a:t> statt, an denen zehntausende Menschen teilnahmen. Die Slogans lauteten:</a:t>
            </a:r>
            <a:br>
              <a:rPr lang="de-AT" sz="2000" dirty="0" smtClean="0"/>
            </a:br>
            <a:r>
              <a:rPr lang="de-AT" sz="2000" dirty="0" smtClean="0"/>
              <a:t>„Wir sind das Volk!“ und „Keine Gewalt!“. </a:t>
            </a:r>
          </a:p>
          <a:p>
            <a:pPr marL="355600" indent="-355600">
              <a:spcBef>
                <a:spcPts val="600"/>
              </a:spcBef>
              <a:buClr>
                <a:srgbClr val="A50021"/>
              </a:buClr>
              <a:buFont typeface="Wingdings" pitchFamily="2" charset="2"/>
              <a:buChar char="l"/>
            </a:pPr>
            <a:r>
              <a:rPr lang="de-AT" sz="2000" dirty="0" smtClean="0"/>
              <a:t>In einer </a:t>
            </a:r>
            <a:r>
              <a:rPr lang="de-AT" sz="2000" b="1" dirty="0" smtClean="0"/>
              <a:t>friedlichen Revolution </a:t>
            </a:r>
            <a:r>
              <a:rPr lang="de-AT" sz="2000" dirty="0" smtClean="0"/>
              <a:t>wurde das </a:t>
            </a:r>
            <a:r>
              <a:rPr lang="de-AT" sz="2000" b="1" dirty="0" smtClean="0"/>
              <a:t>SED-Regime gestürzt </a:t>
            </a:r>
            <a:r>
              <a:rPr lang="de-AT" sz="2000" dirty="0" smtClean="0"/>
              <a:t>und eine </a:t>
            </a:r>
            <a:r>
              <a:rPr lang="de-AT" sz="2000" b="1" dirty="0" smtClean="0"/>
              <a:t>parlamentarische Demokratie</a:t>
            </a:r>
            <a:r>
              <a:rPr lang="de-AT" sz="2000" dirty="0" smtClean="0"/>
              <a:t> errichtet.  </a:t>
            </a:r>
            <a:endParaRPr lang="de-AT" sz="2000" b="1" dirty="0" smtClean="0"/>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a:t>Der Fall der Berliner Mauer </a:t>
            </a:r>
            <a:r>
              <a:rPr lang="de-AT" sz="3600" dirty="0" smtClean="0">
                <a:latin typeface="Times Bold Italic" pitchFamily="18" charset="0"/>
              </a:rPr>
              <a:t>II</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256584"/>
          </a:xfrm>
          <a:prstGeom prst="rect">
            <a:avLst/>
          </a:prstGeom>
        </p:spPr>
        <p:txBody>
          <a:bodyPr/>
          <a:lstStyle/>
          <a:p>
            <a:pPr eaLnBrk="0" hangingPunct="0">
              <a:spcBef>
                <a:spcPts val="600"/>
              </a:spcBef>
              <a:buClr>
                <a:srgbClr val="A50021"/>
              </a:buClr>
            </a:pPr>
            <a:r>
              <a:rPr lang="de-AT" sz="2400" b="1" dirty="0" smtClean="0">
                <a:solidFill>
                  <a:srgbClr val="A50021"/>
                </a:solidFill>
              </a:rPr>
              <a:t>… eine Pressemeldung</a:t>
            </a:r>
            <a:endParaRPr lang="de-DE" sz="2000" dirty="0" smtClean="0"/>
          </a:p>
          <a:p>
            <a:pPr marL="355600" indent="-355600">
              <a:spcBef>
                <a:spcPts val="600"/>
              </a:spcBef>
              <a:buClr>
                <a:srgbClr val="A50021"/>
              </a:buClr>
              <a:buFont typeface="Wingdings" pitchFamily="2" charset="2"/>
              <a:buChar char="l"/>
            </a:pPr>
            <a:r>
              <a:rPr lang="de-AT" sz="2000" dirty="0" smtClean="0"/>
              <a:t>Bei einer Pressekonferenz der DDR-Regierung am </a:t>
            </a:r>
            <a:r>
              <a:rPr lang="de-AT" sz="2000" b="1" dirty="0" smtClean="0"/>
              <a:t>9. November 1989</a:t>
            </a:r>
            <a:r>
              <a:rPr lang="de-AT" sz="2000" dirty="0" smtClean="0"/>
              <a:t> verkündete der SED-Politiker Günter Schabowski irrtümlich sofortige Reisefreiheit in die BRD.  </a:t>
            </a:r>
          </a:p>
          <a:p>
            <a:pPr marL="355600" indent="-355600">
              <a:spcBef>
                <a:spcPts val="600"/>
              </a:spcBef>
              <a:buClr>
                <a:srgbClr val="A50021"/>
              </a:buClr>
              <a:buFont typeface="Wingdings" pitchFamily="2" charset="2"/>
              <a:buChar char="l"/>
            </a:pPr>
            <a:r>
              <a:rPr lang="de-AT" sz="2000" dirty="0" smtClean="0"/>
              <a:t>Tausende DDR-</a:t>
            </a:r>
            <a:r>
              <a:rPr lang="de-AT" sz="2000" dirty="0" err="1" smtClean="0"/>
              <a:t>BürgerInnen</a:t>
            </a:r>
            <a:r>
              <a:rPr lang="de-AT" sz="2000" dirty="0" smtClean="0"/>
              <a:t> </a:t>
            </a:r>
            <a:r>
              <a:rPr lang="de-AT" sz="2000" b="1" dirty="0" smtClean="0"/>
              <a:t>strömten zu den Grenzübergängen </a:t>
            </a:r>
            <a:r>
              <a:rPr lang="de-AT" sz="2000" dirty="0" smtClean="0"/>
              <a:t/>
            </a:r>
            <a:br>
              <a:rPr lang="de-AT" sz="2000" dirty="0" smtClean="0"/>
            </a:br>
            <a:r>
              <a:rPr lang="de-AT" sz="2000" dirty="0" smtClean="0"/>
              <a:t>und überschritten die Grenze in den Westen. </a:t>
            </a:r>
          </a:p>
          <a:p>
            <a:pPr marL="355600" indent="-355600">
              <a:spcBef>
                <a:spcPts val="600"/>
              </a:spcBef>
              <a:buClr>
                <a:srgbClr val="A50021"/>
              </a:buClr>
              <a:buFont typeface="Wingdings" pitchFamily="2" charset="2"/>
              <a:buChar char="l"/>
            </a:pPr>
            <a:r>
              <a:rPr lang="de-AT" sz="2000" dirty="0" smtClean="0"/>
              <a:t>In der Nacht auf den 10. November wurden </a:t>
            </a:r>
            <a:r>
              <a:rPr lang="de-AT" sz="2000" b="1" dirty="0" smtClean="0"/>
              <a:t>alle Grenzposten innerhalb Berlins geöffnet</a:t>
            </a:r>
            <a:r>
              <a:rPr lang="de-AT" sz="2000" dirty="0" smtClean="0"/>
              <a:t>. </a:t>
            </a: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861048"/>
            <a:ext cx="7777162" cy="864096"/>
          </a:xfrm>
        </p:spPr>
        <p:txBody>
          <a:bodyPr/>
          <a:lstStyle/>
          <a:p>
            <a:pPr eaLnBrk="1" hangingPunct="1"/>
            <a:r>
              <a:rPr lang="de-DE" sz="4000" dirty="0" smtClean="0"/>
              <a:t/>
            </a:r>
            <a:br>
              <a:rPr lang="de-DE" sz="4000" dirty="0" smtClean="0"/>
            </a:br>
            <a:r>
              <a:rPr lang="de-DE" sz="4000" dirty="0" smtClean="0"/>
              <a:t>Der Kalte Krieg</a:t>
            </a:r>
            <a:r>
              <a:rPr lang="de-AT" sz="4000" dirty="0" smtClean="0"/>
              <a:t> </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a:t>Der Fall der Berliner Mauer </a:t>
            </a:r>
            <a:r>
              <a:rPr lang="de-AT" sz="3600" dirty="0" smtClean="0">
                <a:latin typeface="Times Bold Italic" pitchFamily="18" charset="0"/>
              </a:rPr>
              <a:t>III</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256584"/>
          </a:xfrm>
          <a:prstGeom prst="rect">
            <a:avLst/>
          </a:prstGeom>
        </p:spPr>
        <p:txBody>
          <a:bodyPr/>
          <a:lstStyle/>
          <a:p>
            <a:pPr eaLnBrk="0" hangingPunct="0">
              <a:spcBef>
                <a:spcPts val="600"/>
              </a:spcBef>
              <a:buClr>
                <a:srgbClr val="A50021"/>
              </a:buClr>
            </a:pPr>
            <a:r>
              <a:rPr lang="de-AT" sz="2400" b="1" dirty="0" smtClean="0">
                <a:solidFill>
                  <a:srgbClr val="A50021"/>
                </a:solidFill>
              </a:rPr>
              <a:t>… eine Pressemeldung</a:t>
            </a:r>
            <a:endParaRPr lang="de-DE" sz="2000" dirty="0" smtClean="0"/>
          </a:p>
          <a:p>
            <a:pPr marL="355600" indent="-355600">
              <a:spcBef>
                <a:spcPts val="600"/>
              </a:spcBef>
              <a:buClr>
                <a:srgbClr val="A50021"/>
              </a:buClr>
              <a:buFont typeface="Wingdings" pitchFamily="2" charset="2"/>
              <a:buChar char="l"/>
            </a:pPr>
            <a:r>
              <a:rPr lang="de-AT" sz="2000" dirty="0" smtClean="0"/>
              <a:t>Menschenmassen erklommen die Berliner Mauer und besetzten sie. </a:t>
            </a:r>
          </a:p>
          <a:p>
            <a:pPr marL="355600" indent="-355600">
              <a:spcBef>
                <a:spcPts val="600"/>
              </a:spcBef>
              <a:buClr>
                <a:srgbClr val="A50021"/>
              </a:buClr>
              <a:buFont typeface="Wingdings" pitchFamily="2" charset="2"/>
              <a:buChar char="l"/>
            </a:pPr>
            <a:r>
              <a:rPr lang="de-AT" sz="2000" dirty="0" smtClean="0"/>
              <a:t>In den folgenden Tagen wurden alle weiteren Grenzübergänge der DDR zur freien Ausreise geöffnet und die </a:t>
            </a:r>
            <a:r>
              <a:rPr lang="de-AT" sz="2000" b="1" dirty="0" smtClean="0"/>
              <a:t>Berliner Mauer</a:t>
            </a:r>
            <a:r>
              <a:rPr lang="de-AT" sz="2000" dirty="0" smtClean="0"/>
              <a:t> abgerissen.</a:t>
            </a:r>
            <a:endParaRPr lang="de-AT" sz="2000" b="1" dirty="0" smtClean="0"/>
          </a:p>
        </p:txBody>
      </p:sp>
      <p:pic>
        <p:nvPicPr>
          <p:cNvPr id="2050" name="Picture 2" descr="C:\Users\Franz\Documents\03-Heidi\webwerkstatt\Thema-eiserner-Vorhang\Bilder für Unterrichtsmaterialien\Bilder für Unterrichtsmaterialien\Mauerfall Brandenburger Tor © Lear 21 at en.wikipedia C-BY-SA-3.0 CC-BY-SA-2.5-2.0-1.0 .jpg"/>
          <p:cNvPicPr>
            <a:picLocks noChangeAspect="1" noChangeArrowheads="1"/>
          </p:cNvPicPr>
          <p:nvPr/>
        </p:nvPicPr>
        <p:blipFill>
          <a:blip r:embed="rId3" cstate="print"/>
          <a:srcRect/>
          <a:stretch>
            <a:fillRect/>
          </a:stretch>
        </p:blipFill>
        <p:spPr bwMode="auto">
          <a:xfrm>
            <a:off x="539552" y="2924944"/>
            <a:ext cx="4680520" cy="3510390"/>
          </a:xfrm>
          <a:prstGeom prst="rect">
            <a:avLst/>
          </a:prstGeom>
          <a:noFill/>
        </p:spPr>
      </p:pic>
      <p:sp>
        <p:nvSpPr>
          <p:cNvPr id="9" name="Rectangle 1"/>
          <p:cNvSpPr>
            <a:spLocks noChangeArrowheads="1"/>
          </p:cNvSpPr>
          <p:nvPr/>
        </p:nvSpPr>
        <p:spPr bwMode="auto">
          <a:xfrm>
            <a:off x="5292080" y="5731513"/>
            <a:ext cx="201622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DAS Bild, das am 10. November 1989 durch die ganze Welt </a:t>
            </a:r>
            <a:r>
              <a:rPr lang="de-AT" sz="800" dirty="0" smtClean="0"/>
              <a:t>ging. </a:t>
            </a:r>
            <a:r>
              <a:rPr lang="de-AT" sz="800" dirty="0"/>
              <a:t>Der Fall der Berliner Mauer wurde zum Symbol der Öffnung des Eisernen </a:t>
            </a:r>
            <a:r>
              <a:rPr lang="de-AT" sz="800" dirty="0" smtClean="0"/>
              <a:t>Vorhangs. </a:t>
            </a:r>
            <a:br>
              <a:rPr lang="de-AT" sz="800" dirty="0" smtClean="0"/>
            </a:br>
            <a:r>
              <a:rPr lang="de-AT" sz="800" dirty="0" smtClean="0"/>
              <a:t>© </a:t>
            </a:r>
            <a:r>
              <a:rPr lang="de-AT" sz="800" dirty="0"/>
              <a:t>Lear 21 at </a:t>
            </a:r>
            <a:r>
              <a:rPr lang="de-AT" sz="800" dirty="0" err="1"/>
              <a:t>en.wikipedia</a:t>
            </a:r>
            <a:r>
              <a:rPr lang="de-AT" sz="800" dirty="0"/>
              <a:t> C-BY-SA-3.0</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332259"/>
            <a:ext cx="8496175" cy="1152525"/>
          </a:xfrm>
        </p:spPr>
        <p:txBody>
          <a:bodyPr/>
          <a:lstStyle/>
          <a:p>
            <a:pPr eaLnBrk="1" hangingPunct="1"/>
            <a:r>
              <a:rPr lang="de-AT" sz="3200" dirty="0" smtClean="0"/>
              <a:t>Ende des Ostblocks und der Sowjetunion </a:t>
            </a:r>
            <a:r>
              <a:rPr lang="de-AT" sz="3600" dirty="0" smtClean="0">
                <a:latin typeface="Times Bold Italic" pitchFamily="18" charset="0"/>
              </a:rPr>
              <a:t>I</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256584"/>
          </a:xfrm>
          <a:prstGeom prst="rect">
            <a:avLst/>
          </a:prstGeom>
        </p:spPr>
        <p:txBody>
          <a:bodyPr/>
          <a:lstStyle/>
          <a:p>
            <a:pPr eaLnBrk="0" hangingPunct="0">
              <a:spcBef>
                <a:spcPts val="600"/>
              </a:spcBef>
              <a:buClr>
                <a:srgbClr val="A50021"/>
              </a:buClr>
            </a:pPr>
            <a:r>
              <a:rPr lang="de-AT" sz="2400" b="1" dirty="0" smtClean="0">
                <a:solidFill>
                  <a:srgbClr val="A50021"/>
                </a:solidFill>
              </a:rPr>
              <a:t>In die Freiheit, Eigenständigkeit …</a:t>
            </a:r>
            <a:endParaRPr lang="de-DE" sz="2000" dirty="0" smtClean="0"/>
          </a:p>
          <a:p>
            <a:pPr marL="355600" indent="-355600">
              <a:spcBef>
                <a:spcPts val="600"/>
              </a:spcBef>
              <a:buClr>
                <a:srgbClr val="A50021"/>
              </a:buClr>
              <a:buFont typeface="Wingdings" pitchFamily="2" charset="2"/>
              <a:buChar char="l"/>
            </a:pPr>
            <a:r>
              <a:rPr lang="de-AT" sz="2000" dirty="0" smtClean="0"/>
              <a:t>Im </a:t>
            </a:r>
            <a:r>
              <a:rPr lang="de-AT" sz="2000" b="1" dirty="0" smtClean="0"/>
              <a:t>Oktober 1989 </a:t>
            </a:r>
            <a:r>
              <a:rPr lang="de-AT" sz="2000" dirty="0" smtClean="0"/>
              <a:t>wurde die </a:t>
            </a:r>
            <a:r>
              <a:rPr lang="de-AT" sz="2000" b="1" dirty="0" smtClean="0"/>
              <a:t>Republik Ungarn </a:t>
            </a:r>
            <a:r>
              <a:rPr lang="de-AT" sz="2000" dirty="0" smtClean="0"/>
              <a:t>ausgerufen.</a:t>
            </a:r>
          </a:p>
          <a:p>
            <a:pPr marL="355600" indent="-355600">
              <a:spcBef>
                <a:spcPts val="600"/>
              </a:spcBef>
              <a:buClr>
                <a:srgbClr val="A50021"/>
              </a:buClr>
              <a:buFont typeface="Wingdings" pitchFamily="2" charset="2"/>
              <a:buChar char="l"/>
            </a:pPr>
            <a:r>
              <a:rPr lang="de-AT" sz="2000" dirty="0" smtClean="0"/>
              <a:t>Im Zuge der so genannten </a:t>
            </a:r>
            <a:r>
              <a:rPr lang="de-AT" sz="2000" b="1" dirty="0" smtClean="0"/>
              <a:t>Samtenen Revolution</a:t>
            </a:r>
            <a:r>
              <a:rPr lang="de-AT" sz="2000" dirty="0" smtClean="0"/>
              <a:t>, die weitgehend friedlich verlief, wurde im </a:t>
            </a:r>
            <a:r>
              <a:rPr lang="de-AT" sz="2000" b="1" dirty="0" smtClean="0"/>
              <a:t>Dezember 1989 </a:t>
            </a:r>
            <a:r>
              <a:rPr lang="de-AT" sz="2000" dirty="0" smtClean="0"/>
              <a:t>die </a:t>
            </a:r>
            <a:r>
              <a:rPr lang="de-AT" sz="2000" b="1" dirty="0" smtClean="0"/>
              <a:t>Tschechoslowakische</a:t>
            </a:r>
            <a:r>
              <a:rPr lang="de-AT" sz="2000" dirty="0" smtClean="0"/>
              <a:t> Föderative </a:t>
            </a:r>
            <a:r>
              <a:rPr lang="de-AT" sz="2000" b="1" dirty="0" smtClean="0"/>
              <a:t>Republik</a:t>
            </a:r>
            <a:r>
              <a:rPr lang="de-AT" sz="2000" dirty="0" smtClean="0"/>
              <a:t> gegründet. </a:t>
            </a:r>
          </a:p>
          <a:p>
            <a:pPr marL="355600" indent="-355600">
              <a:spcBef>
                <a:spcPts val="600"/>
              </a:spcBef>
              <a:buClr>
                <a:srgbClr val="A50021"/>
              </a:buClr>
              <a:buFont typeface="Wingdings" pitchFamily="2" charset="2"/>
              <a:buChar char="l"/>
            </a:pPr>
            <a:r>
              <a:rPr lang="de-AT" sz="2000" dirty="0" smtClean="0"/>
              <a:t>Im </a:t>
            </a:r>
            <a:r>
              <a:rPr lang="de-AT" sz="2000" b="1" dirty="0" smtClean="0"/>
              <a:t>Dezember 1989 </a:t>
            </a:r>
            <a:r>
              <a:rPr lang="de-AT" sz="2000" dirty="0" smtClean="0"/>
              <a:t>wurde die </a:t>
            </a:r>
            <a:r>
              <a:rPr lang="de-AT" sz="2000" b="1" dirty="0" smtClean="0"/>
              <a:t>Republik Polen </a:t>
            </a:r>
            <a:r>
              <a:rPr lang="de-AT" sz="2000" dirty="0" smtClean="0"/>
              <a:t>ausgerufen. Bereits im Juni waren die ersten teilweise freien Parlamentswahlen seit 1945 abgehalten worden.</a:t>
            </a:r>
          </a:p>
          <a:p>
            <a:pPr marL="355600" indent="-355600">
              <a:spcBef>
                <a:spcPts val="600"/>
              </a:spcBef>
              <a:buClr>
                <a:srgbClr val="A50021"/>
              </a:buClr>
              <a:buFont typeface="Wingdings" pitchFamily="2" charset="2"/>
              <a:buChar char="l"/>
            </a:pPr>
            <a:r>
              <a:rPr lang="de-AT" sz="2000" dirty="0" smtClean="0"/>
              <a:t>Die </a:t>
            </a:r>
            <a:r>
              <a:rPr lang="de-AT" sz="2000" b="1" dirty="0" smtClean="0"/>
              <a:t>Republik Bulgarien </a:t>
            </a:r>
            <a:r>
              <a:rPr lang="de-AT" sz="2000" dirty="0" smtClean="0"/>
              <a:t>wurde </a:t>
            </a:r>
            <a:r>
              <a:rPr lang="de-AT" sz="2000" b="1" dirty="0" smtClean="0"/>
              <a:t>1990</a:t>
            </a:r>
            <a:r>
              <a:rPr lang="de-AT" sz="2000" dirty="0" smtClean="0"/>
              <a:t> mit den ersten freien Wahlen eingeleitet.</a:t>
            </a:r>
          </a:p>
          <a:p>
            <a:pPr marL="355600" indent="-355600">
              <a:spcBef>
                <a:spcPts val="600"/>
              </a:spcBef>
              <a:buClr>
                <a:srgbClr val="A50021"/>
              </a:buClr>
              <a:buFont typeface="Wingdings" pitchFamily="2" charset="2"/>
              <a:buChar char="l"/>
            </a:pPr>
            <a:r>
              <a:rPr lang="de-AT" sz="2000" dirty="0" smtClean="0"/>
              <a:t>In </a:t>
            </a:r>
            <a:r>
              <a:rPr lang="de-AT" sz="2000" b="1" dirty="0" smtClean="0"/>
              <a:t>Rumänien</a:t>
            </a:r>
            <a:r>
              <a:rPr lang="de-AT" sz="2000" dirty="0" smtClean="0"/>
              <a:t> wurde nach einem gewaltsamen Aufstand gegen das kommunistische Regime im </a:t>
            </a:r>
            <a:r>
              <a:rPr lang="de-AT" sz="2000" b="1" dirty="0" smtClean="0"/>
              <a:t>Winter 1989/90 </a:t>
            </a:r>
            <a:r>
              <a:rPr lang="de-AT" sz="2000" dirty="0" smtClean="0"/>
              <a:t>eine parlamentarische </a:t>
            </a:r>
            <a:r>
              <a:rPr lang="de-AT" sz="2000" b="1" dirty="0" smtClean="0"/>
              <a:t>Demokratie</a:t>
            </a:r>
            <a:r>
              <a:rPr lang="de-AT" sz="2000" dirty="0" smtClean="0"/>
              <a:t> errichtet.</a:t>
            </a:r>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332259"/>
            <a:ext cx="8496175" cy="1152525"/>
          </a:xfrm>
        </p:spPr>
        <p:txBody>
          <a:bodyPr/>
          <a:lstStyle/>
          <a:p>
            <a:pPr eaLnBrk="1" hangingPunct="1"/>
            <a:r>
              <a:rPr lang="de-AT" sz="3200" dirty="0"/>
              <a:t>Ende des Ostblocks und der Sowjetunion </a:t>
            </a:r>
            <a:r>
              <a:rPr lang="de-AT" sz="3600" dirty="0" smtClean="0">
                <a:latin typeface="Times Bold Italic" pitchFamily="18" charset="0"/>
              </a:rPr>
              <a:t>II</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256584"/>
          </a:xfrm>
          <a:prstGeom prst="rect">
            <a:avLst/>
          </a:prstGeom>
        </p:spPr>
        <p:txBody>
          <a:bodyPr/>
          <a:lstStyle/>
          <a:p>
            <a:pPr eaLnBrk="0" hangingPunct="0">
              <a:spcBef>
                <a:spcPts val="600"/>
              </a:spcBef>
              <a:buClr>
                <a:srgbClr val="A50021"/>
              </a:buClr>
            </a:pPr>
            <a:r>
              <a:rPr lang="de-AT" sz="2400" b="1" dirty="0" smtClean="0">
                <a:solidFill>
                  <a:srgbClr val="A50021"/>
                </a:solidFill>
              </a:rPr>
              <a:t>… und endlich wieder vereint</a:t>
            </a:r>
            <a:endParaRPr lang="de-DE" sz="2000" dirty="0" smtClean="0"/>
          </a:p>
          <a:p>
            <a:pPr marL="355600" indent="-355600">
              <a:spcBef>
                <a:spcPts val="600"/>
              </a:spcBef>
              <a:buClr>
                <a:srgbClr val="A50021"/>
              </a:buClr>
              <a:buFont typeface="Wingdings" pitchFamily="2" charset="2"/>
              <a:buChar char="l"/>
            </a:pPr>
            <a:r>
              <a:rPr lang="de-AT" sz="2000" dirty="0" smtClean="0"/>
              <a:t>Am </a:t>
            </a:r>
            <a:r>
              <a:rPr lang="de-AT" sz="2000" b="1" dirty="0" smtClean="0"/>
              <a:t>3. Oktober 1990 </a:t>
            </a:r>
            <a:r>
              <a:rPr lang="de-AT" sz="2000" dirty="0" smtClean="0"/>
              <a:t>erfolgte die </a:t>
            </a:r>
            <a:r>
              <a:rPr lang="de-AT" sz="2000" b="1" dirty="0" smtClean="0"/>
              <a:t>Wiedervereinigung der beiden deutschen Staaten</a:t>
            </a:r>
            <a:r>
              <a:rPr lang="de-AT" sz="2000" dirty="0" smtClean="0"/>
              <a:t>. </a:t>
            </a:r>
          </a:p>
          <a:p>
            <a:pPr marL="355600" indent="-355600">
              <a:spcBef>
                <a:spcPts val="600"/>
              </a:spcBef>
              <a:buClr>
                <a:srgbClr val="A50021"/>
              </a:buClr>
              <a:buFont typeface="Wingdings" pitchFamily="2" charset="2"/>
              <a:buChar char="l"/>
            </a:pPr>
            <a:r>
              <a:rPr lang="de-AT" sz="2000" dirty="0" smtClean="0"/>
              <a:t>Dieser Tag wird als </a:t>
            </a:r>
            <a:r>
              <a:rPr lang="de-AT" sz="2000" b="1" dirty="0" smtClean="0"/>
              <a:t>Tag der Deutschen Einheit </a:t>
            </a:r>
            <a:r>
              <a:rPr lang="de-AT" sz="2000" dirty="0" smtClean="0"/>
              <a:t>gefeiert. </a:t>
            </a:r>
          </a:p>
          <a:p>
            <a:pPr marL="355600" indent="-355600">
              <a:spcBef>
                <a:spcPts val="600"/>
              </a:spcBef>
              <a:buClr>
                <a:srgbClr val="A50021"/>
              </a:buClr>
              <a:buFont typeface="Wingdings" pitchFamily="2" charset="2"/>
              <a:buChar char="l"/>
            </a:pPr>
            <a:r>
              <a:rPr lang="de-AT" sz="2000" dirty="0" smtClean="0"/>
              <a:t>Die ehemalige DDR wurde aufgelöst, das Gebiet in die BRD eingegliedert und Berlin zur gemeinsamen Hauptstadt </a:t>
            </a:r>
            <a:r>
              <a:rPr lang="de-AT" sz="2000" dirty="0" smtClean="0"/>
              <a:t/>
            </a:r>
            <a:br>
              <a:rPr lang="de-AT" sz="2000" dirty="0" smtClean="0"/>
            </a:br>
            <a:r>
              <a:rPr lang="de-AT" sz="2000" dirty="0" smtClean="0"/>
              <a:t>Deutschlands </a:t>
            </a:r>
            <a:r>
              <a:rPr lang="de-AT" sz="2000" dirty="0" smtClean="0"/>
              <a:t>erklärt. </a:t>
            </a:r>
          </a:p>
          <a:p>
            <a:pPr marL="355600" indent="-355600">
              <a:spcBef>
                <a:spcPts val="600"/>
              </a:spcBef>
              <a:buClr>
                <a:srgbClr val="A50021"/>
              </a:buClr>
              <a:buFont typeface="Wingdings" pitchFamily="2" charset="2"/>
              <a:buChar char="l"/>
            </a:pPr>
            <a:r>
              <a:rPr lang="de-AT" sz="2000" dirty="0" smtClean="0"/>
              <a:t>Helmut Kohl war der erste gesamtdeutsche Bundeskanzler.</a:t>
            </a:r>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6147" name="Rectangle 3"/>
          <p:cNvSpPr>
            <a:spLocks noGrp="1" noChangeArrowheads="1"/>
          </p:cNvSpPr>
          <p:nvPr>
            <p:ph type="title" idx="4294967295"/>
          </p:nvPr>
        </p:nvSpPr>
        <p:spPr>
          <a:xfrm>
            <a:off x="468313" y="332259"/>
            <a:ext cx="8496175" cy="1152525"/>
          </a:xfrm>
        </p:spPr>
        <p:txBody>
          <a:bodyPr/>
          <a:lstStyle/>
          <a:p>
            <a:pPr eaLnBrk="1" hangingPunct="1"/>
            <a:r>
              <a:rPr lang="de-AT" sz="3200" dirty="0"/>
              <a:t>Ende des Ostblocks und der Sowjetunion </a:t>
            </a:r>
            <a:r>
              <a:rPr lang="de-AT" sz="3600" dirty="0" smtClean="0">
                <a:latin typeface="Times Bold Italic" pitchFamily="18" charset="0"/>
              </a:rPr>
              <a:t>III</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256584"/>
          </a:xfrm>
          <a:prstGeom prst="rect">
            <a:avLst/>
          </a:prstGeom>
        </p:spPr>
        <p:txBody>
          <a:bodyPr/>
          <a:lstStyle/>
          <a:p>
            <a:pPr eaLnBrk="0" hangingPunct="0">
              <a:spcBef>
                <a:spcPts val="600"/>
              </a:spcBef>
              <a:buClr>
                <a:srgbClr val="A50021"/>
              </a:buClr>
            </a:pPr>
            <a:r>
              <a:rPr lang="de-AT" sz="2400" b="1" dirty="0" smtClean="0">
                <a:solidFill>
                  <a:srgbClr val="A50021"/>
                </a:solidFill>
              </a:rPr>
              <a:t>Der Zerfall der Sowjetunion </a:t>
            </a:r>
            <a:endParaRPr lang="de-AT" sz="2400" b="1" dirty="0" smtClean="0">
              <a:solidFill>
                <a:srgbClr val="A50021"/>
              </a:solidFill>
            </a:endParaRPr>
          </a:p>
          <a:p>
            <a:pPr eaLnBrk="0" hangingPunct="0">
              <a:spcBef>
                <a:spcPts val="600"/>
              </a:spcBef>
              <a:buClr>
                <a:srgbClr val="A50021"/>
              </a:buClr>
            </a:pPr>
            <a:endParaRPr lang="de-DE" sz="2000" dirty="0" smtClean="0"/>
          </a:p>
          <a:p>
            <a:pPr marL="355600" indent="-355600">
              <a:spcBef>
                <a:spcPts val="600"/>
              </a:spcBef>
              <a:buClr>
                <a:srgbClr val="A50021"/>
              </a:buClr>
              <a:buFont typeface="Wingdings" pitchFamily="2" charset="2"/>
              <a:buChar char="l"/>
            </a:pPr>
            <a:r>
              <a:rPr lang="de-AT" sz="2000" dirty="0" smtClean="0"/>
              <a:t>Die </a:t>
            </a:r>
            <a:r>
              <a:rPr lang="de-AT" sz="2000" b="1" dirty="0" smtClean="0"/>
              <a:t>Teilrepubliken</a:t>
            </a:r>
            <a:r>
              <a:rPr lang="de-AT" sz="2000" dirty="0" smtClean="0"/>
              <a:t> der Sowjetunion forderten wie die Ostblockstaaten ihre Eigenständigkeit ein. </a:t>
            </a:r>
          </a:p>
          <a:p>
            <a:pPr marL="355600" indent="-355600">
              <a:spcBef>
                <a:spcPts val="600"/>
              </a:spcBef>
              <a:buClr>
                <a:srgbClr val="A50021"/>
              </a:buClr>
              <a:buFont typeface="Wingdings" pitchFamily="2" charset="2"/>
              <a:buChar char="l"/>
            </a:pPr>
            <a:r>
              <a:rPr lang="de-AT" sz="2000" dirty="0" smtClean="0"/>
              <a:t>Nach teilweise gewaltvollen Protesten und dem </a:t>
            </a:r>
            <a:r>
              <a:rPr lang="de-AT" sz="2000" b="1" dirty="0" smtClean="0"/>
              <a:t>Augustputsch 1991</a:t>
            </a:r>
            <a:r>
              <a:rPr lang="de-AT" sz="2000" dirty="0" smtClean="0"/>
              <a:t> gegen die sowjetische Regierung </a:t>
            </a:r>
            <a:r>
              <a:rPr lang="de-AT" sz="2000" b="1" dirty="0" smtClean="0"/>
              <a:t>zerfiel die UdSSR</a:t>
            </a:r>
            <a:r>
              <a:rPr lang="de-AT" sz="2000" dirty="0" smtClean="0"/>
              <a:t> in Einzelstaaten – die </a:t>
            </a:r>
            <a:r>
              <a:rPr lang="de-AT" sz="2000" dirty="0" smtClean="0">
                <a:solidFill>
                  <a:srgbClr val="C00000"/>
                </a:solidFill>
              </a:rPr>
              <a:t>Landkarte Europas wurde neu gezeichnet</a:t>
            </a:r>
            <a:r>
              <a:rPr lang="de-AT" sz="2000" dirty="0" smtClean="0"/>
              <a:t>. </a:t>
            </a:r>
          </a:p>
          <a:p>
            <a:pPr marL="355600" indent="-355600">
              <a:spcBef>
                <a:spcPts val="600"/>
              </a:spcBef>
              <a:buClr>
                <a:srgbClr val="A50021"/>
              </a:buClr>
              <a:buFont typeface="Wingdings" pitchFamily="2" charset="2"/>
              <a:buChar char="l"/>
            </a:pPr>
            <a:r>
              <a:rPr lang="de-AT" sz="2000" dirty="0" smtClean="0"/>
              <a:t>Mit der Sowjetunion </a:t>
            </a:r>
            <a:r>
              <a:rPr lang="de-AT" sz="2000" b="1" dirty="0" smtClean="0"/>
              <a:t>lösten sich 1991</a:t>
            </a:r>
            <a:r>
              <a:rPr lang="de-AT" sz="2000" dirty="0" smtClean="0"/>
              <a:t> auch der </a:t>
            </a:r>
            <a:br>
              <a:rPr lang="de-AT" sz="2000" dirty="0" smtClean="0"/>
            </a:br>
            <a:r>
              <a:rPr lang="de-AT" sz="2000" b="1" dirty="0" smtClean="0"/>
              <a:t>Rat für gegenseitige Wirtschaftshilfe</a:t>
            </a:r>
            <a:r>
              <a:rPr lang="de-AT" sz="2000" dirty="0" smtClean="0"/>
              <a:t> (Wirtschaftsbündnis der Ostblockstaaten) und der </a:t>
            </a:r>
            <a:r>
              <a:rPr lang="de-AT" sz="2000" b="1" dirty="0" smtClean="0"/>
              <a:t>Warschauer Pakt </a:t>
            </a:r>
            <a:r>
              <a:rPr lang="de-AT" sz="2000" dirty="0" smtClean="0"/>
              <a:t>(Militärbündnis der Ostblockstaaten) </a:t>
            </a:r>
            <a:r>
              <a:rPr lang="de-AT" sz="2000" b="1" dirty="0" smtClean="0"/>
              <a:t>auf</a:t>
            </a:r>
            <a:r>
              <a:rPr lang="de-AT" sz="2000" dirty="0" smtClean="0"/>
              <a:t>.</a:t>
            </a:r>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Ein neues Europa …</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pic>
        <p:nvPicPr>
          <p:cNvPr id="3074" name="Picture 2" descr="C:\Users\Franz\Documents\03-Heidi\webwerkstatt\Thema-eiserner-Vorhang\Bilder für Unterrichtsmaterialien\Bilder für Unterrichtsmaterialien\Vergleich Europa im Jahre 1960 mit 2014 © Parlamentsdirektion Kinderbüro der Universität Wien Franz Stürmer.jpg"/>
          <p:cNvPicPr>
            <a:picLocks noChangeAspect="1" noChangeArrowheads="1"/>
          </p:cNvPicPr>
          <p:nvPr/>
        </p:nvPicPr>
        <p:blipFill>
          <a:blip r:embed="rId3" cstate="print"/>
          <a:srcRect/>
          <a:stretch>
            <a:fillRect/>
          </a:stretch>
        </p:blipFill>
        <p:spPr bwMode="auto">
          <a:xfrm>
            <a:off x="35496" y="1124744"/>
            <a:ext cx="8890000" cy="4572000"/>
          </a:xfrm>
          <a:prstGeom prst="rect">
            <a:avLst/>
          </a:prstGeom>
          <a:noFill/>
        </p:spPr>
      </p:pic>
      <p:sp>
        <p:nvSpPr>
          <p:cNvPr id="9" name="Rectangle 1"/>
          <p:cNvSpPr>
            <a:spLocks noChangeArrowheads="1"/>
          </p:cNvSpPr>
          <p:nvPr/>
        </p:nvSpPr>
        <p:spPr bwMode="auto">
          <a:xfrm>
            <a:off x="395536" y="5733256"/>
            <a:ext cx="41764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a:t>Die Landkarte Europas wurde nach </a:t>
            </a:r>
            <a:r>
              <a:rPr lang="de-AT" sz="800" dirty="0" smtClean="0"/>
              <a:t>1989 und 1991 </a:t>
            </a:r>
            <a:r>
              <a:rPr lang="de-AT" sz="800" dirty="0"/>
              <a:t>neu gezeichnet. </a:t>
            </a:r>
            <a:r>
              <a:rPr lang="de-AT" sz="800" dirty="0" smtClean="0"/>
              <a:t/>
            </a:r>
            <a:br>
              <a:rPr lang="de-AT" sz="800" dirty="0" smtClean="0"/>
            </a:br>
            <a:r>
              <a:rPr lang="de-AT" sz="800" dirty="0" smtClean="0"/>
              <a:t>© </a:t>
            </a:r>
            <a:r>
              <a:rPr lang="de-AT" sz="800" dirty="0"/>
              <a:t>Parlamentsdirektion / Kinderbüro der Universität Wien / Franz Stürmer</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332656"/>
            <a:ext cx="8207375" cy="1152525"/>
          </a:xfrm>
        </p:spPr>
        <p:txBody>
          <a:bodyPr/>
          <a:lstStyle/>
          <a:p>
            <a:r>
              <a:rPr lang="de-AT" sz="3200" dirty="0">
                <a:latin typeface="+mn-lt"/>
              </a:rPr>
              <a:t>Die Anfänge des Kalten </a:t>
            </a:r>
            <a:r>
              <a:rPr lang="de-AT" sz="3200" dirty="0" smtClean="0">
                <a:latin typeface="+mn-lt"/>
              </a:rPr>
              <a:t>Kriegs nach </a:t>
            </a:r>
            <a:r>
              <a:rPr lang="de-AT" sz="3200" dirty="0">
                <a:latin typeface="+mn-lt"/>
              </a:rPr>
              <a:t>dem Zweiten </a:t>
            </a:r>
            <a:r>
              <a:rPr lang="de-AT" sz="3200" dirty="0" smtClean="0">
                <a:latin typeface="+mn-lt"/>
              </a:rPr>
              <a:t>Weltkrieg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340768"/>
            <a:ext cx="8136904" cy="3960440"/>
          </a:xfrm>
        </p:spPr>
        <p:txBody>
          <a:bodyPr/>
          <a:lstStyle/>
          <a:p>
            <a:pPr marL="0" indent="0">
              <a:buNone/>
            </a:pPr>
            <a:endParaRPr lang="de-AT" sz="2000" dirty="0" smtClean="0"/>
          </a:p>
          <a:p>
            <a:r>
              <a:rPr lang="de-AT" sz="2000" dirty="0" smtClean="0"/>
              <a:t>Gegen Ende des Zweiten Weltkriegs war von einem Konflikt zwischen Ost und West noch nichts zu spüren. </a:t>
            </a:r>
            <a:br>
              <a:rPr lang="de-AT" sz="2000" dirty="0" smtClean="0"/>
            </a:br>
            <a:r>
              <a:rPr lang="de-AT" sz="2000" dirty="0" smtClean="0"/>
              <a:t>Der gemeinsame Kampf gegen das nationalsozialistische Deutschland einte die Alliierten. </a:t>
            </a:r>
          </a:p>
          <a:p>
            <a:r>
              <a:rPr lang="de-AT" sz="2000" dirty="0" smtClean="0"/>
              <a:t>Nach 1945 verschlechterte sich das Klima zwischen den beiden Supermächten USA und Sowjetunion. </a:t>
            </a:r>
            <a:br>
              <a:rPr lang="de-AT" sz="2000" dirty="0" smtClean="0"/>
            </a:br>
            <a:endParaRPr lang="de-AT" sz="2000" dirty="0" smtClean="0"/>
          </a:p>
          <a:p>
            <a:pPr>
              <a:buNone/>
            </a:pPr>
            <a:r>
              <a:rPr lang="de-AT" sz="2000" dirty="0" smtClean="0"/>
              <a:t>	Der </a:t>
            </a:r>
            <a:r>
              <a:rPr lang="de-AT" sz="2000" b="1" dirty="0" smtClean="0"/>
              <a:t>britische Premierminister Winston</a:t>
            </a:r>
            <a:r>
              <a:rPr lang="de-AT" sz="2000" dirty="0" smtClean="0"/>
              <a:t> </a:t>
            </a:r>
            <a:r>
              <a:rPr lang="de-AT" sz="2000" b="1" dirty="0" smtClean="0"/>
              <a:t>Churchill</a:t>
            </a:r>
            <a:r>
              <a:rPr lang="de-AT" sz="2000" dirty="0" smtClean="0"/>
              <a:t> verkündete im März 1946 in einer berühmt gewordenen Rede: </a:t>
            </a:r>
            <a:br>
              <a:rPr lang="de-AT" sz="2000" dirty="0" smtClean="0"/>
            </a:br>
            <a:r>
              <a:rPr lang="de-AT" sz="2000" dirty="0" smtClean="0"/>
              <a:t/>
            </a:r>
            <a:br>
              <a:rPr lang="de-AT" sz="2000" dirty="0" smtClean="0"/>
            </a:br>
            <a:r>
              <a:rPr lang="de-AT" sz="2000" dirty="0" smtClean="0">
                <a:solidFill>
                  <a:srgbClr val="A50021"/>
                </a:solidFill>
              </a:rPr>
              <a:t>„V</a:t>
            </a:r>
            <a:r>
              <a:rPr lang="de-AT" sz="2000" i="1" dirty="0" smtClean="0">
                <a:solidFill>
                  <a:srgbClr val="A50021"/>
                </a:solidFill>
              </a:rPr>
              <a:t>on Stettin an der Ostsee bis Triest an der Adria ist </a:t>
            </a:r>
            <a:br>
              <a:rPr lang="de-AT" sz="2000" i="1" dirty="0" smtClean="0">
                <a:solidFill>
                  <a:srgbClr val="A50021"/>
                </a:solidFill>
              </a:rPr>
            </a:br>
            <a:r>
              <a:rPr lang="de-AT" sz="2000" i="1" dirty="0" smtClean="0">
                <a:solidFill>
                  <a:srgbClr val="A50021"/>
                </a:solidFill>
              </a:rPr>
              <a:t>ein </a:t>
            </a:r>
            <a:r>
              <a:rPr lang="de-AT" sz="2000" b="1" i="1" dirty="0" smtClean="0">
                <a:solidFill>
                  <a:srgbClr val="A50021"/>
                </a:solidFill>
              </a:rPr>
              <a:t>eiserner Vorhang </a:t>
            </a:r>
            <a:r>
              <a:rPr lang="de-AT" sz="2000" i="1" dirty="0" smtClean="0">
                <a:solidFill>
                  <a:srgbClr val="A50021"/>
                </a:solidFill>
              </a:rPr>
              <a:t>über den Kontinent heruntergegangen“.</a:t>
            </a:r>
            <a:endParaRPr lang="de-AT" sz="2000" dirty="0" smtClean="0">
              <a:solidFill>
                <a:srgbClr val="A50021"/>
              </a:solidFill>
            </a:endParaRPr>
          </a:p>
          <a:p>
            <a:pPr marL="0" indent="0">
              <a:buNone/>
            </a:pPr>
            <a:endParaRPr lang="de-AT" sz="2000" dirty="0" smtClean="0"/>
          </a:p>
          <a:p>
            <a:pPr>
              <a:buNone/>
            </a:pPr>
            <a:r>
              <a:rPr lang="de-AT" sz="2000" dirty="0" smtClean="0"/>
              <a:t> </a:t>
            </a:r>
            <a:r>
              <a:rPr lang="de-AT" sz="2400" dirty="0" smtClean="0"/>
              <a:t/>
            </a:r>
            <a:br>
              <a:rPr lang="de-AT" sz="2400" dirty="0" smtClean="0"/>
            </a:br>
            <a:endParaRPr lang="de-AT" sz="2600" dirty="0" smtClean="0"/>
          </a:p>
          <a:p>
            <a:pPr>
              <a:spcBef>
                <a:spcPts val="600"/>
              </a:spcBef>
              <a:buNone/>
            </a:pPr>
            <a:endParaRPr lang="de-DE" sz="2600" dirty="0" smtClean="0"/>
          </a:p>
          <a:p>
            <a:pPr>
              <a:buFont typeface="Wingdings" pitchFamily="2" charset="2"/>
              <a:buNone/>
            </a:pPr>
            <a:endParaRPr lang="de-DE" sz="2600" dirty="0" smtClean="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r>
              <a:rPr lang="de-DE" sz="3200" dirty="0" smtClean="0"/>
              <a:t>Wie kam es dazu?</a:t>
            </a:r>
            <a:endParaRPr lang="de-AT" sz="3200" dirty="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536504"/>
          </a:xfrm>
          <a:prstGeom prst="rect">
            <a:avLst/>
          </a:prstGeom>
        </p:spPr>
        <p:txBody>
          <a:bodyPr/>
          <a:lstStyle/>
          <a:p>
            <a:pPr lvl="0" eaLnBrk="0" hangingPunct="0">
              <a:spcBef>
                <a:spcPts val="600"/>
              </a:spcBef>
              <a:buClr>
                <a:srgbClr val="A50021"/>
              </a:buClr>
            </a:pPr>
            <a:r>
              <a:rPr lang="de-AT" sz="2400" b="1" dirty="0" smtClean="0">
                <a:solidFill>
                  <a:srgbClr val="A50021"/>
                </a:solidFill>
              </a:rPr>
              <a:t>Spannungen zwischen den Besatzungsmächten</a:t>
            </a:r>
            <a:br>
              <a:rPr lang="de-AT" sz="2400" b="1" dirty="0" smtClean="0">
                <a:solidFill>
                  <a:srgbClr val="A50021"/>
                </a:solidFill>
              </a:rPr>
            </a:br>
            <a:endParaRPr lang="de-AT" sz="1000" b="1" dirty="0" smtClean="0">
              <a:solidFill>
                <a:srgbClr val="A50021"/>
              </a:solidFill>
            </a:endParaRPr>
          </a:p>
          <a:p>
            <a:pPr marL="355600" indent="-355600">
              <a:spcBef>
                <a:spcPts val="600"/>
              </a:spcBef>
              <a:buClr>
                <a:srgbClr val="A50021"/>
              </a:buClr>
              <a:buSzPct val="70000"/>
              <a:buFont typeface="Webdings" pitchFamily="18" charset="2"/>
              <a:buChar char="n"/>
            </a:pPr>
            <a:r>
              <a:rPr lang="de-DE" sz="2000" dirty="0" smtClean="0"/>
              <a:t>Nach dem Zweiten Weltkrieg vereinbarten die Alliierten die Aufteilung Deutschlands in </a:t>
            </a:r>
            <a:r>
              <a:rPr lang="de-DE" sz="2000" b="1" dirty="0" smtClean="0"/>
              <a:t>vier Besatzungszonen</a:t>
            </a:r>
            <a:r>
              <a:rPr lang="de-DE" sz="2000" dirty="0" smtClean="0"/>
              <a:t>. </a:t>
            </a:r>
          </a:p>
          <a:p>
            <a:pPr marL="355600" indent="-355600">
              <a:spcBef>
                <a:spcPts val="600"/>
              </a:spcBef>
              <a:buClr>
                <a:srgbClr val="A50021"/>
              </a:buClr>
              <a:buSzPct val="70000"/>
              <a:buFont typeface="Webdings" pitchFamily="18" charset="2"/>
              <a:buChar char="n"/>
            </a:pPr>
            <a:r>
              <a:rPr lang="de-DE" sz="2000" dirty="0" smtClean="0"/>
              <a:t>Auch die deutsche Hauptstadt Berlin wurde geteilt und sollte gemeinsam verwaltet werden. </a:t>
            </a:r>
          </a:p>
          <a:p>
            <a:pPr marL="355600" indent="-355600">
              <a:spcBef>
                <a:spcPts val="600"/>
              </a:spcBef>
              <a:buClr>
                <a:srgbClr val="A50021"/>
              </a:buClr>
              <a:buSzPct val="70000"/>
              <a:buFont typeface="Webdings" pitchFamily="18" charset="2"/>
              <a:buChar char="n"/>
            </a:pPr>
            <a:r>
              <a:rPr lang="de-DE" sz="2000" b="1" dirty="0" smtClean="0"/>
              <a:t>Gegensätzliche Einstellungen</a:t>
            </a:r>
            <a:r>
              <a:rPr lang="de-DE" sz="2000" dirty="0" smtClean="0"/>
              <a:t> </a:t>
            </a:r>
            <a:br>
              <a:rPr lang="de-DE" sz="2000" dirty="0" smtClean="0"/>
            </a:br>
            <a:r>
              <a:rPr lang="de-DE" sz="2000" dirty="0" smtClean="0"/>
              <a:t>führten zu </a:t>
            </a:r>
            <a:r>
              <a:rPr lang="de-DE" sz="2000" b="1" dirty="0" smtClean="0"/>
              <a:t>starken Spannungen.</a:t>
            </a:r>
            <a:r>
              <a:rPr lang="de-DE" sz="2000" dirty="0" smtClean="0"/>
              <a:t> </a:t>
            </a:r>
          </a:p>
          <a:p>
            <a:pPr marL="355600" indent="-355600">
              <a:spcBef>
                <a:spcPts val="600"/>
              </a:spcBef>
              <a:buClr>
                <a:srgbClr val="A50021"/>
              </a:buClr>
              <a:buSzPct val="70000"/>
              <a:buFont typeface="Webdings" pitchFamily="18" charset="2"/>
              <a:buChar char="n"/>
            </a:pPr>
            <a:r>
              <a:rPr lang="de-DE" sz="2000" dirty="0" smtClean="0"/>
              <a:t>Zwischen der Ost-Zone </a:t>
            </a:r>
            <a:br>
              <a:rPr lang="de-DE" sz="2000" dirty="0" smtClean="0"/>
            </a:br>
            <a:r>
              <a:rPr lang="de-DE" sz="2000" dirty="0" smtClean="0"/>
              <a:t>(Sowjetunion) und den </a:t>
            </a:r>
            <a:br>
              <a:rPr lang="de-DE" sz="2000" dirty="0" smtClean="0"/>
            </a:br>
            <a:r>
              <a:rPr lang="de-DE" sz="2000" dirty="0" smtClean="0"/>
              <a:t>drei West-Zonen (USA, GB, F) </a:t>
            </a:r>
            <a:br>
              <a:rPr lang="de-DE" sz="2000" dirty="0" smtClean="0"/>
            </a:br>
            <a:r>
              <a:rPr lang="de-DE" sz="2000" dirty="0" smtClean="0"/>
              <a:t>entwickelte sich ein Kalter Krieg, </a:t>
            </a:r>
            <a:br>
              <a:rPr lang="de-DE" sz="2000" dirty="0" smtClean="0"/>
            </a:br>
            <a:r>
              <a:rPr lang="de-DE" sz="2000" dirty="0" smtClean="0"/>
              <a:t>ein </a:t>
            </a:r>
            <a:r>
              <a:rPr lang="de-DE" sz="2000" b="1" dirty="0" smtClean="0"/>
              <a:t>Kampf</a:t>
            </a:r>
            <a:r>
              <a:rPr lang="de-DE" sz="2000" dirty="0" smtClean="0"/>
              <a:t> </a:t>
            </a:r>
            <a:r>
              <a:rPr lang="de-DE" sz="2000" b="1" dirty="0" smtClean="0"/>
              <a:t>zweier Machtblöcke</a:t>
            </a:r>
            <a:r>
              <a:rPr lang="de-DE" sz="2000" dirty="0" smtClean="0"/>
              <a:t>, </a:t>
            </a:r>
            <a:br>
              <a:rPr lang="de-DE" sz="2000" dirty="0" smtClean="0"/>
            </a:br>
            <a:r>
              <a:rPr lang="de-DE" sz="2000" dirty="0" smtClean="0"/>
              <a:t>geprägt durch gegenseitiges </a:t>
            </a:r>
            <a:br>
              <a:rPr lang="de-DE" sz="2000" dirty="0" smtClean="0"/>
            </a:br>
            <a:r>
              <a:rPr lang="de-DE" sz="2000" b="1" dirty="0" smtClean="0"/>
              <a:t>Misstrauen</a:t>
            </a:r>
            <a:r>
              <a:rPr lang="de-DE" sz="2000" dirty="0" smtClean="0"/>
              <a:t> und </a:t>
            </a:r>
            <a:r>
              <a:rPr lang="de-DE" sz="2000" b="1" dirty="0" smtClean="0"/>
              <a:t>Wettrüsten</a:t>
            </a:r>
            <a:r>
              <a:rPr lang="de-DE" sz="2000" dirty="0" smtClean="0"/>
              <a:t>.</a:t>
            </a:r>
            <a:endParaRPr lang="de-AT" sz="2000" dirty="0" smtClean="0"/>
          </a:p>
          <a:p>
            <a:pPr marL="355600" indent="-355600">
              <a:spcBef>
                <a:spcPts val="600"/>
              </a:spcBef>
              <a:buClr>
                <a:srgbClr val="A50021"/>
              </a:buClr>
              <a:buSzPct val="80000"/>
            </a:pPr>
            <a:r>
              <a:rPr lang="de-AT" sz="2000" dirty="0" smtClean="0"/>
              <a:t>                                  	</a:t>
            </a:r>
            <a:endParaRPr kumimoji="0" lang="de-DE"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8" name="Picture 2" descr="C:\Users\Franz\Documents\03-Heidi\webwerkstatt\Thema-eiserner-Vorhang\Bilder für Unterrichtsmaterialien\Bilder für Unterrichtsmaterialien\Berlin in Besatzungszonen geteilt © Parlamentsdirektion Kinderbüro der Universität Wien Franz Stürmer.jpg"/>
          <p:cNvPicPr>
            <a:picLocks noChangeAspect="1" noChangeArrowheads="1"/>
          </p:cNvPicPr>
          <p:nvPr/>
        </p:nvPicPr>
        <p:blipFill>
          <a:blip r:embed="rId3" cstate="print"/>
          <a:srcRect/>
          <a:stretch>
            <a:fillRect/>
          </a:stretch>
        </p:blipFill>
        <p:spPr bwMode="auto">
          <a:xfrm>
            <a:off x="5214230" y="2924944"/>
            <a:ext cx="3744416" cy="2808312"/>
          </a:xfrm>
          <a:prstGeom prst="rect">
            <a:avLst/>
          </a:prstGeom>
          <a:noFill/>
        </p:spPr>
      </p:pic>
      <p:sp>
        <p:nvSpPr>
          <p:cNvPr id="9" name="Rectangle 1"/>
          <p:cNvSpPr>
            <a:spLocks noChangeArrowheads="1"/>
          </p:cNvSpPr>
          <p:nvPr/>
        </p:nvSpPr>
        <p:spPr bwMode="auto">
          <a:xfrm>
            <a:off x="5148064" y="5702479"/>
            <a:ext cx="315330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smtClean="0"/>
              <a:t>Aufteilung </a:t>
            </a:r>
            <a:r>
              <a:rPr lang="de-AT" sz="800" dirty="0"/>
              <a:t>der Stadt Berlin in vier </a:t>
            </a:r>
            <a:r>
              <a:rPr lang="de-AT" sz="800" dirty="0" smtClean="0"/>
              <a:t>Besatzungszonen</a:t>
            </a:r>
          </a:p>
          <a:p>
            <a:pPr lvl="0"/>
            <a:r>
              <a:rPr lang="de-AT" sz="800" dirty="0" smtClean="0"/>
              <a:t>nach </a:t>
            </a:r>
            <a:r>
              <a:rPr lang="de-AT" sz="800" dirty="0"/>
              <a:t>1945 </a:t>
            </a:r>
            <a:r>
              <a:rPr lang="de-AT" sz="800" dirty="0" smtClean="0"/>
              <a:t>© </a:t>
            </a:r>
            <a:r>
              <a:rPr lang="de-AT" sz="800" dirty="0"/>
              <a:t>Parlamentsdirektion / </a:t>
            </a:r>
            <a:r>
              <a:rPr lang="de-AT" sz="800" dirty="0" smtClean="0"/>
              <a:t/>
            </a:r>
            <a:br>
              <a:rPr lang="de-AT" sz="800" dirty="0" smtClean="0"/>
            </a:br>
            <a:r>
              <a:rPr lang="de-AT" sz="800" dirty="0" smtClean="0"/>
              <a:t>Kinderbüro </a:t>
            </a:r>
            <a:r>
              <a:rPr lang="de-AT" sz="800" dirty="0"/>
              <a:t>der Universität </a:t>
            </a:r>
            <a:r>
              <a:rPr lang="de-AT" sz="800" dirty="0" smtClean="0"/>
              <a:t>Wien </a:t>
            </a:r>
            <a:r>
              <a:rPr lang="de-AT" sz="800" dirty="0"/>
              <a:t>/ Franz Stürmer</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Der „Marshall-Plan“:</a:t>
            </a:r>
            <a:br>
              <a:rPr lang="de-DE" sz="3200" dirty="0" smtClean="0"/>
            </a:br>
            <a:r>
              <a:rPr lang="de-DE" sz="3200" dirty="0" smtClean="0"/>
              <a:t>Wiederaufbauhilfe der USA für Europa </a:t>
            </a:r>
            <a:endParaRPr lang="de-AT" sz="3600" dirty="0" smtClean="0">
              <a:latin typeface="Times Bold Italic" pitchFamily="18" charset="0"/>
            </a:endParaRP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412776"/>
            <a:ext cx="8424936" cy="4392488"/>
          </a:xfrm>
          <a:prstGeom prst="rect">
            <a:avLst/>
          </a:prstGeom>
        </p:spPr>
        <p:txBody>
          <a:bodyPr/>
          <a:lstStyle/>
          <a:p>
            <a:r>
              <a:rPr lang="de-DE" sz="2000" dirty="0" smtClean="0"/>
              <a:t>Europa lag nach dem Zweiten Weltkrieg in Schutt und Asche. </a:t>
            </a:r>
          </a:p>
          <a:p>
            <a:endParaRPr lang="de-DE" sz="2000" dirty="0" smtClean="0"/>
          </a:p>
          <a:p>
            <a:r>
              <a:rPr lang="de-DE" sz="2000" dirty="0" smtClean="0"/>
              <a:t>Der damalige US-Außenminister </a:t>
            </a:r>
            <a:r>
              <a:rPr lang="de-DE" sz="2000" b="1" dirty="0" smtClean="0"/>
              <a:t>George Marshall </a:t>
            </a:r>
            <a:r>
              <a:rPr lang="de-DE" sz="2000" dirty="0" smtClean="0"/>
              <a:t>entwickelte einen Plan zur Unterstützung des Wiederaufbaus in Europa. </a:t>
            </a:r>
          </a:p>
          <a:p>
            <a:endParaRPr lang="de-DE" sz="2000" dirty="0" smtClean="0"/>
          </a:p>
          <a:p>
            <a:r>
              <a:rPr lang="de-DE" sz="2000" dirty="0" smtClean="0"/>
              <a:t>Überzeugung der USA: Nur ein </a:t>
            </a:r>
            <a:r>
              <a:rPr lang="de-DE" sz="2000" b="1" dirty="0" smtClean="0"/>
              <a:t>wirtschaftlich starkes Europa</a:t>
            </a:r>
            <a:r>
              <a:rPr lang="de-DE" sz="2000" dirty="0" smtClean="0"/>
              <a:t> könne auch </a:t>
            </a:r>
            <a:r>
              <a:rPr lang="de-DE" sz="2000" b="1" dirty="0" smtClean="0"/>
              <a:t>ein politisch stabiles Europa</a:t>
            </a:r>
            <a:r>
              <a:rPr lang="de-DE" sz="2000" dirty="0" smtClean="0"/>
              <a:t> werden. </a:t>
            </a:r>
          </a:p>
          <a:p>
            <a:endParaRPr lang="de-DE" sz="2000" dirty="0" smtClean="0"/>
          </a:p>
          <a:p>
            <a:r>
              <a:rPr lang="de-DE" sz="2000" dirty="0" smtClean="0"/>
              <a:t>                                                            Die USA hatten die Sorge, </a:t>
            </a:r>
            <a:br>
              <a:rPr lang="de-DE" sz="2000" dirty="0" smtClean="0"/>
            </a:br>
            <a:r>
              <a:rPr lang="de-DE" sz="2000" dirty="0" smtClean="0"/>
              <a:t>                                                            dass sich viele Menschen in </a:t>
            </a:r>
            <a:br>
              <a:rPr lang="de-DE" sz="2000" dirty="0" smtClean="0"/>
            </a:br>
            <a:r>
              <a:rPr lang="de-DE" sz="2000" dirty="0" smtClean="0"/>
              <a:t>                                                            Europa dem Kommunismus</a:t>
            </a:r>
            <a:br>
              <a:rPr lang="de-DE" sz="2000" dirty="0" smtClean="0"/>
            </a:br>
            <a:r>
              <a:rPr lang="de-DE" sz="2000" dirty="0" smtClean="0"/>
              <a:t>                                                            zuwenden könnten und so der </a:t>
            </a:r>
            <a:br>
              <a:rPr lang="de-DE" sz="2000" dirty="0" smtClean="0"/>
            </a:br>
            <a:r>
              <a:rPr lang="de-DE" sz="2000" dirty="0" smtClean="0"/>
              <a:t>                                                            Einflussbereich der Sowjetunion</a:t>
            </a:r>
            <a:br>
              <a:rPr lang="de-DE" sz="2000" dirty="0" smtClean="0"/>
            </a:br>
            <a:r>
              <a:rPr lang="de-DE" sz="2000" dirty="0" smtClean="0"/>
              <a:t>                                                            wachsen würde. </a:t>
            </a:r>
            <a:endParaRPr lang="de-AT" sz="2000" dirty="0"/>
          </a:p>
        </p:txBody>
      </p:sp>
      <p:pic>
        <p:nvPicPr>
          <p:cNvPr id="1026" name="Picture 2" descr="C:\Users\Franz\Documents\03-Heidi\webwerkstatt\Thema-eiserner-Vorhang\Bilder für Unterrichtsmaterialien\Bilder für Unterrichtsmaterialien\Werbeplakat Marshallplan © Bundesarchiv Bild 183-20671-0014  CC-BY-SA.jpg"/>
          <p:cNvPicPr>
            <a:picLocks noChangeAspect="1" noChangeArrowheads="1"/>
          </p:cNvPicPr>
          <p:nvPr/>
        </p:nvPicPr>
        <p:blipFill>
          <a:blip r:embed="rId3" cstate="print"/>
          <a:srcRect/>
          <a:stretch>
            <a:fillRect/>
          </a:stretch>
        </p:blipFill>
        <p:spPr bwMode="auto">
          <a:xfrm>
            <a:off x="467544" y="3681028"/>
            <a:ext cx="4176464" cy="3132348"/>
          </a:xfrm>
          <a:prstGeom prst="rect">
            <a:avLst/>
          </a:prstGeom>
          <a:noFill/>
        </p:spPr>
      </p:pic>
      <p:sp>
        <p:nvSpPr>
          <p:cNvPr id="9" name="Rectangle 1"/>
          <p:cNvSpPr>
            <a:spLocks noChangeArrowheads="1"/>
          </p:cNvSpPr>
          <p:nvPr/>
        </p:nvSpPr>
        <p:spPr bwMode="auto">
          <a:xfrm>
            <a:off x="4680012" y="6174051"/>
            <a:ext cx="24842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smtClean="0"/>
              <a:t>Werbeplakate </a:t>
            </a:r>
            <a:r>
              <a:rPr lang="de-AT" sz="800" dirty="0"/>
              <a:t>sollten </a:t>
            </a:r>
            <a:r>
              <a:rPr lang="de-AT" sz="800" dirty="0" smtClean="0"/>
              <a:t>die Wirtschafshilfe der USA </a:t>
            </a:r>
            <a:r>
              <a:rPr lang="de-AT" sz="800" dirty="0"/>
              <a:t>im Bewusstsein der Bevölkerung verankern. </a:t>
            </a:r>
            <a:r>
              <a:rPr lang="de-AT" sz="800" dirty="0" smtClean="0"/>
              <a:t/>
            </a:r>
            <a:br>
              <a:rPr lang="de-AT" sz="800" dirty="0" smtClean="0"/>
            </a:br>
            <a:r>
              <a:rPr lang="de-AT" sz="800" dirty="0" smtClean="0"/>
              <a:t>© </a:t>
            </a:r>
            <a:r>
              <a:rPr lang="de-AT" sz="800" dirty="0"/>
              <a:t>Bundesarchiv </a:t>
            </a:r>
            <a:r>
              <a:rPr lang="de-AT" sz="800" dirty="0">
                <a:hlinkClick r:id="rId4"/>
              </a:rPr>
              <a:t>Bild 183-20671-0014</a:t>
            </a:r>
            <a:r>
              <a:rPr lang="de-AT" sz="800" dirty="0"/>
              <a:t> / CC-BY-SA</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547688"/>
            <a:ext cx="8207375" cy="1152525"/>
          </a:xfrm>
        </p:spPr>
        <p:txBody>
          <a:bodyPr/>
          <a:lstStyle/>
          <a:p>
            <a:r>
              <a:rPr lang="de-DE" sz="3200" dirty="0" smtClean="0"/>
              <a:t>Der „Marshall-Plan“: </a:t>
            </a:r>
            <a:br>
              <a:rPr lang="de-DE" sz="3200" dirty="0" smtClean="0"/>
            </a:br>
            <a:r>
              <a:rPr lang="de-DE" sz="3200" dirty="0" smtClean="0"/>
              <a:t>Wiederaufbauhilfe der USA für Europa </a:t>
            </a:r>
            <a:endParaRPr lang="de-DE" sz="36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136904" cy="4608512"/>
          </a:xfrm>
        </p:spPr>
        <p:txBody>
          <a:bodyPr/>
          <a:lstStyle/>
          <a:p>
            <a:pPr lvl="0">
              <a:spcBef>
                <a:spcPts val="600"/>
              </a:spcBef>
              <a:buNone/>
            </a:pPr>
            <a:endParaRPr lang="de-AT" sz="2800" b="1" dirty="0" smtClean="0">
              <a:solidFill>
                <a:srgbClr val="A50021"/>
              </a:solidFill>
            </a:endParaRPr>
          </a:p>
          <a:p>
            <a:pPr lvl="0">
              <a:spcBef>
                <a:spcPts val="600"/>
              </a:spcBef>
              <a:buNone/>
            </a:pPr>
            <a:r>
              <a:rPr lang="de-AT" sz="2800" b="1" dirty="0" smtClean="0">
                <a:solidFill>
                  <a:srgbClr val="A50021"/>
                </a:solidFill>
              </a:rPr>
              <a:t>Die Spannungen nehmen zu</a:t>
            </a:r>
          </a:p>
          <a:p>
            <a:r>
              <a:rPr lang="de-DE" sz="2000" dirty="0" smtClean="0"/>
              <a:t>Länder, die am </a:t>
            </a:r>
            <a:r>
              <a:rPr lang="de-DE" sz="2000" b="1" dirty="0" smtClean="0"/>
              <a:t>Marshall-Plan</a:t>
            </a:r>
            <a:r>
              <a:rPr lang="de-DE" sz="2000" dirty="0" smtClean="0"/>
              <a:t> teilnahmen, erhielten Geld, Lebensmittel, Medikamente, Heizstoffe oder Maschinen für den wirtschaftlichen Wiederaufbau. </a:t>
            </a:r>
          </a:p>
          <a:p>
            <a:r>
              <a:rPr lang="de-DE" sz="2000" dirty="0" smtClean="0"/>
              <a:t>Dafür mussten sie sich zur </a:t>
            </a:r>
            <a:r>
              <a:rPr lang="de-DE" sz="2000" b="1" dirty="0" smtClean="0"/>
              <a:t>gegenseitigen Unterstützung und Verständigung verpflichten</a:t>
            </a:r>
            <a:r>
              <a:rPr lang="de-DE" sz="2000" dirty="0" smtClean="0"/>
              <a:t>. </a:t>
            </a:r>
          </a:p>
          <a:p>
            <a:r>
              <a:rPr lang="de-DE" sz="2000" dirty="0" smtClean="0"/>
              <a:t>Die USA boten ihre Wiederaufbauhilfe auch der Sowjetunion und den von ihr kontrollierten Ländern an. Diese lehnten jedoch ab.  </a:t>
            </a:r>
          </a:p>
          <a:p>
            <a:r>
              <a:rPr lang="de-DE" sz="2000" dirty="0" smtClean="0"/>
              <a:t>In der Folge nahmen die Spannungen zwischen der Sowjetunion und den USA zu. Europa spaltete sich in </a:t>
            </a:r>
            <a:r>
              <a:rPr lang="de-DE" sz="2000" b="1" dirty="0" smtClean="0"/>
              <a:t>zwei Lager</a:t>
            </a:r>
            <a:r>
              <a:rPr lang="de-DE" sz="2000" dirty="0" smtClean="0"/>
              <a:t>, der </a:t>
            </a:r>
            <a:r>
              <a:rPr lang="de-DE" sz="2000" b="1" dirty="0" smtClean="0"/>
              <a:t>Kalte Krieg </a:t>
            </a:r>
            <a:r>
              <a:rPr lang="de-DE" sz="2000" dirty="0" smtClean="0"/>
              <a:t>hatte begonnen.</a:t>
            </a:r>
            <a:endParaRPr lang="de-AT" sz="2000" dirty="0" smtClean="0"/>
          </a:p>
          <a:p>
            <a:pPr>
              <a:spcBef>
                <a:spcPts val="600"/>
              </a:spcBef>
              <a:buNone/>
            </a:pPr>
            <a:endParaRPr lang="de-DE" sz="2600" dirty="0" smtClean="0"/>
          </a:p>
          <a:p>
            <a:pPr>
              <a:buFont typeface="Wingdings" pitchFamily="2" charset="2"/>
              <a:buNone/>
            </a:pPr>
            <a:endParaRPr lang="de-DE" sz="2600" dirty="0" smtClean="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DE" sz="3200" dirty="0" smtClean="0"/>
              <a:t>Berlin-Blockade und Versorgung durch „Rosinenbomber“</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340768"/>
            <a:ext cx="8424936" cy="4968552"/>
          </a:xfrm>
          <a:prstGeom prst="rect">
            <a:avLst/>
          </a:prstGeom>
        </p:spPr>
        <p:txBody>
          <a:bodyPr/>
          <a:lstStyle/>
          <a:p>
            <a:pPr lvl="0" eaLnBrk="0" hangingPunct="0">
              <a:spcBef>
                <a:spcPts val="600"/>
              </a:spcBef>
              <a:buClr>
                <a:srgbClr val="A50021"/>
              </a:buClr>
            </a:pPr>
            <a:r>
              <a:rPr lang="de-AT" sz="2400" b="1" dirty="0" smtClean="0">
                <a:solidFill>
                  <a:srgbClr val="A50021"/>
                </a:solidFill>
              </a:rPr>
              <a:t>Hilfe aus der Luft</a:t>
            </a:r>
          </a:p>
          <a:p>
            <a:r>
              <a:rPr lang="de-DE" sz="2000" dirty="0" smtClean="0"/>
              <a:t>1948: Einführung der Deutschen </a:t>
            </a:r>
            <a:br>
              <a:rPr lang="de-DE" sz="2000" dirty="0" smtClean="0"/>
            </a:br>
            <a:r>
              <a:rPr lang="de-DE" sz="2000" dirty="0" smtClean="0"/>
              <a:t>Mark (DM) als Zahlungsmittel an </a:t>
            </a:r>
            <a:br>
              <a:rPr lang="de-DE" sz="2000" dirty="0" smtClean="0"/>
            </a:br>
            <a:r>
              <a:rPr lang="de-DE" sz="2000" dirty="0" smtClean="0"/>
              <a:t>Stelle der Reichsmark in den von </a:t>
            </a:r>
            <a:br>
              <a:rPr lang="de-DE" sz="2000" dirty="0" smtClean="0"/>
            </a:br>
            <a:r>
              <a:rPr lang="de-DE" sz="2000" dirty="0" smtClean="0"/>
              <a:t>den westlichen Alliierten besetzten </a:t>
            </a:r>
            <a:br>
              <a:rPr lang="de-DE" sz="2000" dirty="0" smtClean="0"/>
            </a:br>
            <a:r>
              <a:rPr lang="de-DE" sz="2000" dirty="0" smtClean="0"/>
              <a:t>Teilen Deutschlands</a:t>
            </a:r>
          </a:p>
          <a:p>
            <a:endParaRPr lang="de-DE" sz="2000" dirty="0" smtClean="0"/>
          </a:p>
          <a:p>
            <a:r>
              <a:rPr lang="de-DE" sz="2000" dirty="0" smtClean="0"/>
              <a:t/>
            </a:r>
            <a:br>
              <a:rPr lang="de-DE" sz="2000" dirty="0" smtClean="0"/>
            </a:br>
            <a:r>
              <a:rPr lang="de-DE" sz="2000" b="1" dirty="0" smtClean="0"/>
              <a:t>Blockade Westberlins </a:t>
            </a:r>
            <a:r>
              <a:rPr lang="de-DE" sz="2000" dirty="0" smtClean="0"/>
              <a:t>durch die Sowjetunion, d.h. alle Straßen- und Eisenbahnverbindungen wurden gesperrt. Berlin war eingeschlossen. </a:t>
            </a:r>
          </a:p>
          <a:p>
            <a:endParaRPr lang="de-AT" sz="2000" dirty="0" smtClean="0"/>
          </a:p>
          <a:p>
            <a:r>
              <a:rPr lang="de-DE" sz="2000" b="1" dirty="0" smtClean="0"/>
              <a:t>Rosinenbomber: </a:t>
            </a:r>
            <a:r>
              <a:rPr lang="de-DE" sz="2000" dirty="0" smtClean="0"/>
              <a:t>Flugzeuge der USA und der Westalliierten versorgten fast ein Jahr lang den Westen Berlins mit allem Lebensnotwendigem. </a:t>
            </a:r>
          </a:p>
          <a:p>
            <a:endParaRPr lang="de-DE" sz="2000" dirty="0" smtClean="0"/>
          </a:p>
          <a:p>
            <a:r>
              <a:rPr lang="de-DE" sz="2000" b="1" dirty="0" smtClean="0">
                <a:solidFill>
                  <a:srgbClr val="A50021"/>
                </a:solidFill>
              </a:rPr>
              <a:t>Erstmals drohte die Situation in einen militärischen Konflikt umzuschlagen.   </a:t>
            </a:r>
            <a:endParaRPr lang="de-AT" sz="2000" b="1" dirty="0">
              <a:solidFill>
                <a:srgbClr val="A50021"/>
              </a:solidFill>
            </a:endParaRPr>
          </a:p>
        </p:txBody>
      </p:sp>
      <p:pic>
        <p:nvPicPr>
          <p:cNvPr id="2050" name="Picture 2" descr="C:\Users\Franz\Documents\03-Heidi\webwerkstatt\Thema-eiserner-Vorhang\Bilder für Unterrichtsmaterialien\Bilder für Unterrichtsmaterialien\Flugzeuglandung Berliner Luftbruecke Flughafen Tempelhof © USAF Public domain.jpg"/>
          <p:cNvPicPr>
            <a:picLocks noChangeAspect="1" noChangeArrowheads="1"/>
          </p:cNvPicPr>
          <p:nvPr/>
        </p:nvPicPr>
        <p:blipFill>
          <a:blip r:embed="rId3" cstate="print"/>
          <a:srcRect t="4651" b="11628"/>
          <a:stretch>
            <a:fillRect/>
          </a:stretch>
        </p:blipFill>
        <p:spPr bwMode="auto">
          <a:xfrm>
            <a:off x="4744524" y="980728"/>
            <a:ext cx="4128459" cy="2592288"/>
          </a:xfrm>
          <a:prstGeom prst="rect">
            <a:avLst/>
          </a:prstGeom>
          <a:noFill/>
        </p:spPr>
      </p:pic>
      <p:sp>
        <p:nvSpPr>
          <p:cNvPr id="9" name="Rectangle 1"/>
          <p:cNvSpPr>
            <a:spLocks noChangeArrowheads="1"/>
          </p:cNvSpPr>
          <p:nvPr/>
        </p:nvSpPr>
        <p:spPr bwMode="auto">
          <a:xfrm>
            <a:off x="4680012" y="3573016"/>
            <a:ext cx="4356484"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AT" sz="800" dirty="0" smtClean="0"/>
              <a:t>Landung </a:t>
            </a:r>
            <a:r>
              <a:rPr lang="de-AT" sz="800" dirty="0"/>
              <a:t>eines </a:t>
            </a:r>
            <a:r>
              <a:rPr lang="de-AT" sz="800" dirty="0" smtClean="0"/>
              <a:t>Rosinenbombers </a:t>
            </a:r>
            <a:r>
              <a:rPr lang="de-AT" sz="800" dirty="0"/>
              <a:t>auf dem Flughafen </a:t>
            </a:r>
            <a:r>
              <a:rPr lang="de-AT" sz="800" dirty="0" smtClean="0"/>
              <a:t>Tempelhof</a:t>
            </a:r>
            <a:r>
              <a:rPr lang="de-AT" sz="800" dirty="0"/>
              <a:t> </a:t>
            </a:r>
            <a:r>
              <a:rPr lang="de-AT" sz="800" dirty="0" smtClean="0"/>
              <a:t>© </a:t>
            </a:r>
            <a:r>
              <a:rPr lang="de-AT" sz="800" dirty="0"/>
              <a:t>USAF / CC0</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1713</Words>
  <Application>Microsoft Office PowerPoint</Application>
  <PresentationFormat>Bildschirmpräsentation (4:3)</PresentationFormat>
  <Paragraphs>267</Paragraphs>
  <Slides>44</Slides>
  <Notes>1</Notes>
  <HiddenSlides>0</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1_Wasserzeichen</vt:lpstr>
      <vt:lpstr> 25 Jahre Öffnung  des Eisernen Vorhangs</vt:lpstr>
      <vt:lpstr>Mehr Information auf: www.demokratiewebstatt.at </vt:lpstr>
      <vt:lpstr>25 Jahre Öffnung des Eisernen Vorhangs</vt:lpstr>
      <vt:lpstr> Der Kalte Krieg </vt:lpstr>
      <vt:lpstr>Die Anfänge des Kalten Kriegs nach dem Zweiten Weltkrieg </vt:lpstr>
      <vt:lpstr>Wie kam es dazu?</vt:lpstr>
      <vt:lpstr>Der „Marshall-Plan“: Wiederaufbauhilfe der USA für Europa </vt:lpstr>
      <vt:lpstr>Der „Marshall-Plan“:  Wiederaufbauhilfe der USA für Europa </vt:lpstr>
      <vt:lpstr>Berlin-Blockade und Versorgung durch „Rosinenbomber“</vt:lpstr>
      <vt:lpstr>Der Eiserne Vorhang trennt Europa</vt:lpstr>
      <vt:lpstr> Zwei deutsche Staaten –  eine trennende Mauer</vt:lpstr>
      <vt:lpstr>Zwei deutsche Staaten entstehen </vt:lpstr>
      <vt:lpstr>Der eiserne Vorhang entsteht …</vt:lpstr>
      <vt:lpstr>Der Bau der Berliner Mauer I</vt:lpstr>
      <vt:lpstr>Der Bau der Berliner Mauer II</vt:lpstr>
      <vt:lpstr> Leben hinter dem Eisernen Vorhang am Beispiel der DDR</vt:lpstr>
      <vt:lpstr>Sowjetunion als Vorbild I </vt:lpstr>
      <vt:lpstr>Sowjetunion als Vorbild II </vt:lpstr>
      <vt:lpstr>Sowjetunion als Vorbild III </vt:lpstr>
      <vt:lpstr>Sowjetunion als Vorbild IV </vt:lpstr>
      <vt:lpstr>  Österreichs Rolle im geteilten Europa</vt:lpstr>
      <vt:lpstr>Österreich als neutraler Staat I </vt:lpstr>
      <vt:lpstr>Österreich als neutraler Staat II </vt:lpstr>
      <vt:lpstr>Der Kalte Krieg an  Österreichs Grenzen I</vt:lpstr>
      <vt:lpstr>Der Kalte Krieg an Österreichs Grenzen II</vt:lpstr>
      <vt:lpstr>Übung: Überlege! </vt:lpstr>
      <vt:lpstr>Der Kalte Krieg an Österreichs Grenzen III</vt:lpstr>
      <vt:lpstr>Der Kalte Krieg an Österreichs Grenzen IV</vt:lpstr>
      <vt:lpstr>Der Kalte Krieg an Österreichs Grenzen V</vt:lpstr>
      <vt:lpstr>Der Eiserne Vorhang an Österreichs Grenzen öffnet sich I</vt:lpstr>
      <vt:lpstr>Der Eiserne Vorhang an Österreichs Grenzen öffnet sich II</vt:lpstr>
      <vt:lpstr>Der Eiserne Vorhang an Österreichs Grenzen öffnet sich III</vt:lpstr>
      <vt:lpstr>Übung: Gespräch mit ZeitzeugInnen </vt:lpstr>
      <vt:lpstr> Der Eiserne Vorhang öffnet sich –  der Ostblock zerfällt</vt:lpstr>
      <vt:lpstr>Der Zusammenbruch zeichnet sich ab I</vt:lpstr>
      <vt:lpstr>Der Zusammenbruch zeichnet sich ab II</vt:lpstr>
      <vt:lpstr>Der Zusammenbruch zeichnet sich ab III</vt:lpstr>
      <vt:lpstr>Der Fall der Berliner Mauer I</vt:lpstr>
      <vt:lpstr>Der Fall der Berliner Mauer II</vt:lpstr>
      <vt:lpstr>Der Fall der Berliner Mauer III</vt:lpstr>
      <vt:lpstr>Ende des Ostblocks und der Sowjetunion I</vt:lpstr>
      <vt:lpstr>Ende des Ostblocks und der Sowjetunion II</vt:lpstr>
      <vt:lpstr>Ende des Ostblocks und der Sowjetunion III</vt:lpstr>
      <vt:lpstr>Ein neues Europa …</vt:lpstr>
    </vt:vector>
  </TitlesOfParts>
  <Company>machessa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haslinger</cp:lastModifiedBy>
  <cp:revision>1085</cp:revision>
  <cp:lastPrinted>2014-11-19T12:48:44Z</cp:lastPrinted>
  <dcterms:created xsi:type="dcterms:W3CDTF">2009-03-03T21:28:50Z</dcterms:created>
  <dcterms:modified xsi:type="dcterms:W3CDTF">2014-11-19T12:51:04Z</dcterms:modified>
</cp:coreProperties>
</file>