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0"/>
  </p:notesMasterIdLst>
  <p:handoutMasterIdLst>
    <p:handoutMasterId r:id="rId31"/>
  </p:handoutMasterIdLst>
  <p:sldIdLst>
    <p:sldId id="270" r:id="rId2"/>
    <p:sldId id="551" r:id="rId3"/>
    <p:sldId id="578" r:id="rId4"/>
    <p:sldId id="595" r:id="rId5"/>
    <p:sldId id="622" r:id="rId6"/>
    <p:sldId id="689" r:id="rId7"/>
    <p:sldId id="691" r:id="rId8"/>
    <p:sldId id="690" r:id="rId9"/>
    <p:sldId id="692" r:id="rId10"/>
    <p:sldId id="694" r:id="rId11"/>
    <p:sldId id="693" r:id="rId12"/>
    <p:sldId id="695" r:id="rId13"/>
    <p:sldId id="697" r:id="rId14"/>
    <p:sldId id="670" r:id="rId15"/>
    <p:sldId id="600" r:id="rId16"/>
    <p:sldId id="680" r:id="rId17"/>
    <p:sldId id="567" r:id="rId18"/>
    <p:sldId id="698" r:id="rId19"/>
    <p:sldId id="683" r:id="rId20"/>
    <p:sldId id="569" r:id="rId21"/>
    <p:sldId id="657" r:id="rId22"/>
    <p:sldId id="685" r:id="rId23"/>
    <p:sldId id="594" r:id="rId24"/>
    <p:sldId id="659" r:id="rId25"/>
    <p:sldId id="661" r:id="rId26"/>
    <p:sldId id="620" r:id="rId27"/>
    <p:sldId id="700" r:id="rId28"/>
    <p:sldId id="699" r:id="rId29"/>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5355"/>
    <a:srgbClr val="DC5456"/>
    <a:srgbClr val="FF5050"/>
    <a:srgbClr val="000000"/>
    <a:srgbClr val="33CC33"/>
    <a:srgbClr val="009999"/>
    <a:srgbClr val="FFDD4B"/>
    <a:srgbClr val="CCFF33"/>
    <a:srgbClr val="0066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5" autoAdjust="0"/>
    <p:restoredTop sz="99845" autoAdjust="0"/>
  </p:normalViewPr>
  <p:slideViewPr>
    <p:cSldViewPr>
      <p:cViewPr varScale="1">
        <p:scale>
          <a:sx n="112" d="100"/>
          <a:sy n="112" d="100"/>
        </p:scale>
        <p:origin x="1020" y="108"/>
      </p:cViewPr>
      <p:guideLst>
        <p:guide orient="horz" pos="2160"/>
        <p:guide pos="2880"/>
      </p:guideLst>
    </p:cSldViewPr>
  </p:slideViewPr>
  <p:outlineViewPr>
    <p:cViewPr>
      <p:scale>
        <a:sx n="33" d="100"/>
        <a:sy n="33" d="100"/>
      </p:scale>
      <p:origin x="48" y="8856"/>
    </p:cViewPr>
  </p:outlineViewPr>
  <p:notesTextViewPr>
    <p:cViewPr>
      <p:scale>
        <a:sx n="100" d="100"/>
        <a:sy n="100" d="100"/>
      </p:scale>
      <p:origin x="0" y="0"/>
    </p:cViewPr>
  </p:notesTextViewPr>
  <p:sorterViewPr>
    <p:cViewPr varScale="1">
      <p:scale>
        <a:sx n="1" d="1"/>
        <a:sy n="1" d="1"/>
      </p:scale>
      <p:origin x="0" y="-3192"/>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16.01.2018</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16.01.2018</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demokratiewebstatt.at/thema/thema-das-jahr-1968-50-jahre-prager-fruehling/der-prager-fruehling/zeitleiste-zu-den-ereignissen-des-prager-fruehlings/"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827584" y="908721"/>
            <a:ext cx="6912768" cy="1409270"/>
          </a:xfrm>
        </p:spPr>
        <p:txBody>
          <a:bodyPr/>
          <a:lstStyle/>
          <a:p>
            <a:pPr algn="ctr" eaLnBrk="1" hangingPunct="1"/>
            <a:r>
              <a:rPr lang="de-DE" sz="4000" dirty="0"/>
              <a:t/>
            </a:r>
            <a:br>
              <a:rPr lang="de-DE" sz="4000" dirty="0"/>
            </a:br>
            <a:r>
              <a:rPr lang="de-DE" sz="4000" dirty="0"/>
              <a:t/>
            </a:r>
            <a:br>
              <a:rPr lang="de-DE" sz="4000" dirty="0"/>
            </a:br>
            <a:r>
              <a:rPr lang="de-DE" sz="4000" dirty="0"/>
              <a:t/>
            </a:r>
            <a:br>
              <a:rPr lang="de-DE" sz="4000" dirty="0"/>
            </a:br>
            <a:r>
              <a:rPr lang="de-DE" sz="4000" dirty="0" smtClean="0"/>
              <a:t>„Das Jahr 1968 –</a:t>
            </a:r>
            <a:br>
              <a:rPr lang="de-DE" sz="4000" dirty="0" smtClean="0"/>
            </a:br>
            <a:r>
              <a:rPr lang="de-DE" sz="4000" dirty="0" smtClean="0"/>
              <a:t>50 Jahre Prager Frühling“</a:t>
            </a:r>
            <a:endParaRPr lang="de-DE" sz="4000" dirty="0"/>
          </a:p>
        </p:txBody>
      </p:sp>
      <p:sp>
        <p:nvSpPr>
          <p:cNvPr id="3075" name="Rectangle 3"/>
          <p:cNvSpPr>
            <a:spLocks noGrp="1" noChangeArrowheads="1"/>
          </p:cNvSpPr>
          <p:nvPr>
            <p:ph type="subTitle" idx="1"/>
          </p:nvPr>
        </p:nvSpPr>
        <p:spPr>
          <a:xfrm>
            <a:off x="828823" y="3823494"/>
            <a:ext cx="6767513" cy="1405706"/>
          </a:xfrm>
        </p:spPr>
        <p:txBody>
          <a:bodyPr/>
          <a:lstStyle/>
          <a:p>
            <a:pPr eaLnBrk="1" hangingPunct="1"/>
            <a:r>
              <a:rPr lang="de-DE" dirty="0"/>
              <a:t>Materialien zur Politischen Bildung von Kindern und Jugendlichen</a:t>
            </a:r>
            <a:endParaRPr lang="de-AT" dirty="0"/>
          </a:p>
        </p:txBody>
      </p:sp>
      <p:sp>
        <p:nvSpPr>
          <p:cNvPr id="3076" name="Text Box 4"/>
          <p:cNvSpPr txBox="1">
            <a:spLocks noChangeArrowheads="1"/>
          </p:cNvSpPr>
          <p:nvPr/>
        </p:nvSpPr>
        <p:spPr bwMode="auto">
          <a:xfrm>
            <a:off x="882278" y="5392738"/>
            <a:ext cx="3041650" cy="366712"/>
          </a:xfrm>
          <a:prstGeom prst="rect">
            <a:avLst/>
          </a:prstGeom>
          <a:noFill/>
          <a:ln w="9525">
            <a:noFill/>
            <a:miter lim="800000"/>
            <a:headEnd/>
            <a:tailEnd/>
          </a:ln>
        </p:spPr>
        <p:txBody>
          <a:bodyPr wrap="none">
            <a:spAutoFit/>
          </a:bodyPr>
          <a:lstStyle/>
          <a:p>
            <a:r>
              <a:rPr lang="de-DE" dirty="0">
                <a:hlinkClick r:id="rId4"/>
              </a:rPr>
              <a:t>www.demokratiewebstatt.at</a:t>
            </a:r>
            <a:r>
              <a:rPr lang="de-DE" dirty="0"/>
              <a:t> </a:t>
            </a:r>
            <a:endParaRPr lang="de-AT"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Ereignisse 1968 in Europa und den </a:t>
            </a:r>
            <a:r>
              <a:rPr lang="de-DE" sz="2400" dirty="0" smtClean="0"/>
              <a:t>USA, Teil II</a:t>
            </a:r>
            <a:endParaRPr lang="de-AT" sz="2400" dirty="0"/>
          </a:p>
        </p:txBody>
      </p:sp>
      <p:sp>
        <p:nvSpPr>
          <p:cNvPr id="7" name="Inhaltsplatzhalter 6"/>
          <p:cNvSpPr>
            <a:spLocks noGrp="1"/>
          </p:cNvSpPr>
          <p:nvPr>
            <p:ph idx="1"/>
          </p:nvPr>
        </p:nvSpPr>
        <p:spPr>
          <a:xfrm>
            <a:off x="251520" y="1658199"/>
            <a:ext cx="8229600" cy="4430712"/>
          </a:xfrm>
        </p:spPr>
        <p:txBody>
          <a:bodyPr/>
          <a:lstStyle/>
          <a:p>
            <a:r>
              <a:rPr lang="de-DE" sz="1600" b="1" u="sng" dirty="0"/>
              <a:t>Bundesrepublik </a:t>
            </a:r>
            <a:r>
              <a:rPr lang="de-DE" sz="1600" b="1" u="sng" dirty="0" smtClean="0"/>
              <a:t>Deutschland</a:t>
            </a:r>
            <a:endParaRPr lang="de-AT" sz="1600" dirty="0"/>
          </a:p>
          <a:p>
            <a:pPr marL="0" indent="0">
              <a:buNone/>
            </a:pPr>
            <a:r>
              <a:rPr lang="de-DE" sz="1400" dirty="0" smtClean="0"/>
              <a:t>Einschneidende Ereignisse in der Bundesrepublik in den 1960er-Jahren:</a:t>
            </a:r>
          </a:p>
          <a:p>
            <a:pPr>
              <a:buFontTx/>
              <a:buChar char="-"/>
            </a:pPr>
            <a:r>
              <a:rPr lang="de-AT" sz="1400" dirty="0" smtClean="0"/>
              <a:t>„</a:t>
            </a:r>
            <a:r>
              <a:rPr lang="de-DE" sz="1400" b="1" dirty="0" smtClean="0"/>
              <a:t>Ostermärsche“ </a:t>
            </a:r>
            <a:r>
              <a:rPr lang="de-DE" sz="1400" dirty="0" smtClean="0"/>
              <a:t>gegen Stationierung von </a:t>
            </a:r>
            <a:r>
              <a:rPr lang="de-AT" sz="1400" dirty="0" smtClean="0"/>
              <a:t>Atomwaffen im Jahr 1960</a:t>
            </a:r>
          </a:p>
          <a:p>
            <a:pPr>
              <a:buFontTx/>
              <a:buChar char="-"/>
            </a:pPr>
            <a:r>
              <a:rPr lang="de-AT" sz="1400" b="1" dirty="0"/>
              <a:t>Studentenrevolte</a:t>
            </a:r>
            <a:r>
              <a:rPr lang="de-AT" sz="1400" dirty="0"/>
              <a:t> </a:t>
            </a:r>
            <a:r>
              <a:rPr lang="de-AT" sz="1400" dirty="0" smtClean="0"/>
              <a:t>in West-Berlin im Jahr 1965 für mehr Demokratie.</a:t>
            </a:r>
          </a:p>
          <a:p>
            <a:pPr>
              <a:buFontTx/>
              <a:buChar char="-"/>
            </a:pPr>
            <a:r>
              <a:rPr lang="de-AT" sz="1400" b="1" dirty="0"/>
              <a:t>Tod von Benno Ohnesorg </a:t>
            </a:r>
            <a:r>
              <a:rPr lang="de-AT" sz="1400" dirty="0"/>
              <a:t>bei einer </a:t>
            </a:r>
            <a:r>
              <a:rPr lang="de-AT" sz="1400" dirty="0" smtClean="0"/>
              <a:t>Anti-Schah-Demonstration im </a:t>
            </a:r>
            <a:r>
              <a:rPr lang="de-AT" sz="1400" dirty="0"/>
              <a:t>Juni </a:t>
            </a:r>
            <a:r>
              <a:rPr lang="de-AT" sz="1400" dirty="0" smtClean="0"/>
              <a:t>1967.</a:t>
            </a:r>
          </a:p>
          <a:p>
            <a:pPr>
              <a:buFontTx/>
              <a:buChar char="-"/>
            </a:pPr>
            <a:r>
              <a:rPr lang="de-AT" sz="1400" dirty="0"/>
              <a:t>Widerstand gegen die </a:t>
            </a:r>
            <a:r>
              <a:rPr lang="de-AT" sz="1400" b="1" dirty="0" smtClean="0"/>
              <a:t>Notstandsgesetze</a:t>
            </a:r>
            <a:r>
              <a:rPr lang="de-AT" sz="1400" b="1" dirty="0"/>
              <a:t> </a:t>
            </a:r>
            <a:r>
              <a:rPr lang="de-AT" sz="1400" dirty="0" smtClean="0"/>
              <a:t>und gegen Beschränkung der Grundrechte.  </a:t>
            </a:r>
          </a:p>
          <a:p>
            <a:pPr>
              <a:buFontTx/>
              <a:buChar char="-"/>
            </a:pPr>
            <a:r>
              <a:rPr lang="de-DE" sz="1400" b="1" dirty="0" smtClean="0"/>
              <a:t>Attentat </a:t>
            </a:r>
            <a:r>
              <a:rPr lang="de-DE" sz="1400" b="1" dirty="0"/>
              <a:t>auf Rudi </a:t>
            </a:r>
            <a:r>
              <a:rPr lang="de-DE" sz="1400" b="1" dirty="0" smtClean="0"/>
              <a:t>Dutschke</a:t>
            </a:r>
            <a:r>
              <a:rPr lang="de-DE" sz="1400" dirty="0" smtClean="0"/>
              <a:t>, einen Anführer der Studentenbewegung, im </a:t>
            </a:r>
            <a:r>
              <a:rPr lang="de-DE" sz="1400" dirty="0"/>
              <a:t>April </a:t>
            </a:r>
            <a:r>
              <a:rPr lang="de-DE" sz="1400" dirty="0" smtClean="0"/>
              <a:t>1968.</a:t>
            </a:r>
          </a:p>
          <a:p>
            <a:pPr marL="0" indent="0">
              <a:buNone/>
            </a:pPr>
            <a:endParaRPr lang="de-DE" sz="1000" dirty="0" smtClean="0"/>
          </a:p>
          <a:p>
            <a:r>
              <a:rPr lang="de-DE" sz="1600" b="1" u="sng" dirty="0"/>
              <a:t>Polen</a:t>
            </a:r>
            <a:endParaRPr lang="de-AT" sz="1600" dirty="0"/>
          </a:p>
          <a:p>
            <a:pPr marL="0" indent="0">
              <a:buNone/>
            </a:pPr>
            <a:r>
              <a:rPr lang="de-DE" sz="1400" dirty="0"/>
              <a:t>In Warschau, Danzig und Krakau kam es im März 1968 zu Studentenprotesten („Polnischer März“). Die </a:t>
            </a:r>
            <a:r>
              <a:rPr lang="de-DE" sz="1400" dirty="0" smtClean="0"/>
              <a:t>Studierenden forderten </a:t>
            </a:r>
            <a:r>
              <a:rPr lang="de-DE" sz="1400" dirty="0"/>
              <a:t>mehr Demokratie, Meinungsfreiheit und Kultur ohne Zensur im kommunistisch beherrschten Polen</a:t>
            </a:r>
            <a:r>
              <a:rPr lang="de-DE" sz="1400" dirty="0" smtClean="0"/>
              <a:t>.</a:t>
            </a:r>
            <a:r>
              <a:rPr lang="de-DE" sz="1400" dirty="0"/>
              <a:t> Der Aufstand wurde von der polnischen Polizei </a:t>
            </a:r>
            <a:r>
              <a:rPr lang="de-DE" sz="1400" dirty="0" smtClean="0"/>
              <a:t>niedergeschlagen.</a:t>
            </a:r>
            <a:endParaRPr lang="de-DE" sz="1400" dirty="0"/>
          </a:p>
          <a:p>
            <a:pPr marL="0" indent="0">
              <a:buNone/>
            </a:pPr>
            <a:endParaRPr lang="de-DE" sz="1000" dirty="0"/>
          </a:p>
          <a:p>
            <a:r>
              <a:rPr lang="de-DE" sz="1600" b="1" u="sng" dirty="0"/>
              <a:t>Frankreich</a:t>
            </a:r>
            <a:endParaRPr lang="de-AT" sz="1600" dirty="0"/>
          </a:p>
          <a:p>
            <a:pPr marL="0" indent="0">
              <a:buNone/>
            </a:pPr>
            <a:r>
              <a:rPr lang="de-DE" sz="1400" dirty="0"/>
              <a:t>Im Mai </a:t>
            </a:r>
            <a:r>
              <a:rPr lang="de-DE" sz="1400" dirty="0" smtClean="0"/>
              <a:t>1968 </a:t>
            </a:r>
            <a:r>
              <a:rPr lang="de-DE" sz="1400" dirty="0"/>
              <a:t>protestieren bis zu 20.000 Studierende </a:t>
            </a:r>
            <a:r>
              <a:rPr lang="de-DE" sz="1400" dirty="0" smtClean="0"/>
              <a:t>gegen die Zustände an den Universitäten und gegen </a:t>
            </a:r>
            <a:r>
              <a:rPr lang="de-DE" sz="1400" dirty="0"/>
              <a:t>die konservative Partei von Staatspräsident Charles De </a:t>
            </a:r>
            <a:r>
              <a:rPr lang="de-DE" sz="1400" dirty="0" smtClean="0"/>
              <a:t>Gaulle. Die </a:t>
            </a:r>
            <a:r>
              <a:rPr lang="de-DE" sz="1400" dirty="0" err="1" smtClean="0"/>
              <a:t>ArbeiterInnen</a:t>
            </a:r>
            <a:r>
              <a:rPr lang="de-DE" sz="1400" dirty="0" smtClean="0"/>
              <a:t> schlossen sich den </a:t>
            </a:r>
            <a:r>
              <a:rPr lang="de-DE" sz="1400" dirty="0"/>
              <a:t>Studierenden an, </a:t>
            </a:r>
            <a:r>
              <a:rPr lang="de-DE" sz="1400" dirty="0" smtClean="0"/>
              <a:t>es </a:t>
            </a:r>
            <a:r>
              <a:rPr lang="de-DE" sz="1400" dirty="0"/>
              <a:t>gab einen Generalstreik in </a:t>
            </a:r>
            <a:r>
              <a:rPr lang="de-DE" sz="1400" dirty="0" smtClean="0"/>
              <a:t>Frankreich. Die </a:t>
            </a:r>
            <a:r>
              <a:rPr lang="de-DE" sz="1400" dirty="0"/>
              <a:t>Regierung </a:t>
            </a:r>
            <a:r>
              <a:rPr lang="de-DE" sz="1400" dirty="0" smtClean="0"/>
              <a:t>wurde durch </a:t>
            </a:r>
            <a:r>
              <a:rPr lang="de-DE" sz="1400" dirty="0"/>
              <a:t>die Unruhen fast gestürzt. </a:t>
            </a:r>
            <a:endParaRPr lang="de-DE" sz="1400" dirty="0" smtClean="0"/>
          </a:p>
          <a:p>
            <a:pPr marL="0" indent="0">
              <a:buNone/>
            </a:pPr>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262066383"/>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Ereignisse 1968 in Europa und den USA, Teil </a:t>
            </a:r>
            <a:r>
              <a:rPr lang="de-DE" sz="2400" dirty="0" smtClean="0"/>
              <a:t>III</a:t>
            </a:r>
            <a:endParaRPr lang="de-AT" sz="2400" dirty="0"/>
          </a:p>
        </p:txBody>
      </p:sp>
      <p:sp>
        <p:nvSpPr>
          <p:cNvPr id="7" name="Inhaltsplatzhalter 6"/>
          <p:cNvSpPr>
            <a:spLocks noGrp="1"/>
          </p:cNvSpPr>
          <p:nvPr>
            <p:ph idx="1"/>
          </p:nvPr>
        </p:nvSpPr>
        <p:spPr/>
        <p:txBody>
          <a:bodyPr/>
          <a:lstStyle/>
          <a:p>
            <a:r>
              <a:rPr lang="de-DE" sz="1600" b="1" u="sng" dirty="0"/>
              <a:t>USA</a:t>
            </a:r>
            <a:endParaRPr lang="de-AT" sz="1600" dirty="0"/>
          </a:p>
          <a:p>
            <a:pPr marL="0" indent="0">
              <a:buNone/>
            </a:pPr>
            <a:r>
              <a:rPr lang="de-DE" sz="1600" b="1" dirty="0" smtClean="0"/>
              <a:t>Bereits </a:t>
            </a:r>
            <a:r>
              <a:rPr lang="de-DE" sz="1600" b="1" dirty="0"/>
              <a:t>ab den </a:t>
            </a:r>
            <a:r>
              <a:rPr lang="de-AT" sz="1600" dirty="0"/>
              <a:t>1950er-Jahren begannen Afroamerikaner unter der Führung von </a:t>
            </a:r>
            <a:r>
              <a:rPr lang="de-AT" sz="1600" b="1" dirty="0"/>
              <a:t>Martin Luther King</a:t>
            </a:r>
            <a:r>
              <a:rPr lang="de-AT" sz="1600" dirty="0"/>
              <a:t> mit gewaltfreien Protesten gegen die herrschende Rassentrennung, die Unterdrückung und soziale Ungerechtigkeit gegen die </a:t>
            </a:r>
            <a:r>
              <a:rPr lang="de-AT" sz="1600" dirty="0" err="1"/>
              <a:t>AfroamerikanerInnen</a:t>
            </a:r>
            <a:r>
              <a:rPr lang="de-AT" sz="1600" dirty="0"/>
              <a:t> in den USA. </a:t>
            </a:r>
            <a:r>
              <a:rPr lang="de-AT" sz="1600" dirty="0" smtClean="0"/>
              <a:t>(Bürgerrechtsbewegung). Luther King stirbt bei einem Attentat im April 1968. </a:t>
            </a:r>
            <a:endParaRPr lang="de-DE" sz="1600" dirty="0"/>
          </a:p>
          <a:p>
            <a:pPr marL="0" indent="0">
              <a:buNone/>
            </a:pPr>
            <a:r>
              <a:rPr lang="de-DE" sz="1600" dirty="0" smtClean="0"/>
              <a:t>Um eine Ausbreitung des Kommunismus zu verhindern, treten die USA </a:t>
            </a:r>
            <a:r>
              <a:rPr lang="de-DE" sz="1600" dirty="0"/>
              <a:t>1964 </a:t>
            </a:r>
            <a:r>
              <a:rPr lang="de-DE" sz="1600" dirty="0" smtClean="0"/>
              <a:t>an der Seite Südvietnams in </a:t>
            </a:r>
            <a:r>
              <a:rPr lang="de-DE" sz="1600" dirty="0"/>
              <a:t>den Vietnamkrieg </a:t>
            </a:r>
            <a:r>
              <a:rPr lang="de-DE" sz="1600" dirty="0" smtClean="0"/>
              <a:t>ein. Die USA verlieren zehntausende Soldaten, auf der anderen Seite sterben Millionen von Vietnamesinnen und Vietnamesen.</a:t>
            </a:r>
          </a:p>
          <a:p>
            <a:pPr marL="0" indent="0">
              <a:buNone/>
            </a:pPr>
            <a:r>
              <a:rPr lang="de-AT" sz="1600" dirty="0"/>
              <a:t>Sowohl in den USA als auch in Europa gab es viel Widerstand gegen die Einmischung der USA in diesen Krieg. Die Proteste gegen den Vietnamkrieg sind ein zentrales Thema bei den Studentenprotesten der 1960er-Jahre.</a:t>
            </a:r>
          </a:p>
          <a:p>
            <a:pPr marL="0" indent="0">
              <a:buNone/>
            </a:pPr>
            <a:r>
              <a:rPr lang="de-DE" sz="1600" b="1" dirty="0"/>
              <a:t>Free Speech Movement Berkeley</a:t>
            </a:r>
            <a:r>
              <a:rPr lang="de-DE" sz="1600" dirty="0"/>
              <a:t>: </a:t>
            </a:r>
            <a:r>
              <a:rPr lang="de-AT" sz="1600" dirty="0"/>
              <a:t>1964 fanden an der </a:t>
            </a:r>
            <a:r>
              <a:rPr lang="de-AT" sz="1600" u="sng" dirty="0"/>
              <a:t>University </a:t>
            </a:r>
            <a:r>
              <a:rPr lang="de-AT" sz="1600" u="sng" dirty="0" err="1"/>
              <a:t>of</a:t>
            </a:r>
            <a:r>
              <a:rPr lang="de-AT" sz="1600" u="sng" dirty="0"/>
              <a:t> California, Berkeley</a:t>
            </a:r>
            <a:r>
              <a:rPr lang="de-AT" sz="1600" dirty="0"/>
              <a:t> Proteste statt, bei denen die Studierenden sich für ihr Recht auf freie Rede </a:t>
            </a:r>
            <a:r>
              <a:rPr lang="de-AT" sz="1600" dirty="0" smtClean="0"/>
              <a:t>einsetzen.</a:t>
            </a:r>
            <a:endParaRPr lang="de-DE" sz="16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2194130880"/>
      </p:ext>
    </p:extLst>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80528" y="7140"/>
            <a:ext cx="9163050" cy="6885384"/>
          </a:xfrm>
          <a:prstGeom prst="rect">
            <a:avLst/>
          </a:prstGeom>
          <a:noFill/>
        </p:spPr>
      </p:pic>
      <p:sp>
        <p:nvSpPr>
          <p:cNvPr id="2" name="Titel 1"/>
          <p:cNvSpPr>
            <a:spLocks noGrp="1"/>
          </p:cNvSpPr>
          <p:nvPr>
            <p:ph type="title"/>
          </p:nvPr>
        </p:nvSpPr>
        <p:spPr/>
        <p:txBody>
          <a:bodyPr/>
          <a:lstStyle/>
          <a:p>
            <a:pPr lvl="1"/>
            <a:r>
              <a:rPr lang="de-DE" sz="2400" dirty="0"/>
              <a:t>Das Jahr 1968 in Österreich</a:t>
            </a:r>
            <a:endParaRPr lang="de-AT" sz="2400" dirty="0"/>
          </a:p>
        </p:txBody>
      </p:sp>
      <p:sp>
        <p:nvSpPr>
          <p:cNvPr id="7" name="Inhaltsplatzhalter 6"/>
          <p:cNvSpPr>
            <a:spLocks noGrp="1"/>
          </p:cNvSpPr>
          <p:nvPr>
            <p:ph idx="1"/>
          </p:nvPr>
        </p:nvSpPr>
        <p:spPr/>
        <p:txBody>
          <a:bodyPr/>
          <a:lstStyle/>
          <a:p>
            <a:r>
              <a:rPr lang="de-AT" sz="1600" dirty="0"/>
              <a:t>Wie in anderen Ländern gab es 1968 auch in Österreich Studentenproteste</a:t>
            </a:r>
            <a:r>
              <a:rPr lang="de-AT" sz="1600" dirty="0" smtClean="0"/>
              <a:t>.</a:t>
            </a:r>
          </a:p>
          <a:p>
            <a:r>
              <a:rPr lang="de-AT" sz="1600" dirty="0" smtClean="0"/>
              <a:t>Die Studierenden wollten stärker mitbestimmen, gleichzeitig wünschten sie sich </a:t>
            </a:r>
            <a:r>
              <a:rPr lang="de-AT" sz="1600" dirty="0"/>
              <a:t>auch Veränderungen in der Politik und Gesellschaft, welche sie als konservativ und „rückschrittlich“ </a:t>
            </a:r>
            <a:r>
              <a:rPr lang="de-AT" sz="1600" dirty="0" smtClean="0"/>
              <a:t>empfanden.</a:t>
            </a:r>
            <a:endParaRPr lang="de-AT" sz="1600" dirty="0"/>
          </a:p>
          <a:p>
            <a:r>
              <a:rPr lang="de-AT" sz="1600" dirty="0" smtClean="0"/>
              <a:t>Im Vergleich </a:t>
            </a:r>
            <a:r>
              <a:rPr lang="de-AT" sz="1600" dirty="0"/>
              <a:t>(z.B. mit Frankreich) liefen die Studentenproteste in Österreich aber eher ruhig ab. </a:t>
            </a:r>
            <a:r>
              <a:rPr lang="de-AT" sz="1600" dirty="0" smtClean="0"/>
              <a:t>(Ausnahme war der </a:t>
            </a:r>
            <a:r>
              <a:rPr lang="de-AT" sz="1600" dirty="0"/>
              <a:t>„Fall </a:t>
            </a:r>
            <a:r>
              <a:rPr lang="de-AT" sz="1600" dirty="0" err="1" smtClean="0"/>
              <a:t>Borodajkewycz</a:t>
            </a:r>
            <a:r>
              <a:rPr lang="de-AT" sz="1600" dirty="0" smtClean="0"/>
              <a:t>“.).</a:t>
            </a:r>
          </a:p>
          <a:p>
            <a:r>
              <a:rPr lang="de-AT" sz="1600" dirty="0"/>
              <a:t>Ähnlich wie in Deutschland ging es bei den Studentenprotesten in Österreich auch um den Umgang mit der nationalsozialistischen Vergangenheit des Landes. </a:t>
            </a:r>
            <a:endParaRPr lang="de-AT" sz="1600" dirty="0" smtClean="0"/>
          </a:p>
          <a:p>
            <a:r>
              <a:rPr lang="de-AT" sz="1600" dirty="0" smtClean="0"/>
              <a:t>An der Universität Wien lehrte zu dieser Zeit </a:t>
            </a:r>
            <a:r>
              <a:rPr lang="de-AT" sz="1600" b="1" dirty="0"/>
              <a:t>Taras </a:t>
            </a:r>
            <a:r>
              <a:rPr lang="de-AT" sz="1600" b="1" dirty="0" err="1" smtClean="0"/>
              <a:t>Borodajkewycz</a:t>
            </a:r>
            <a:r>
              <a:rPr lang="de-AT" sz="1600" b="1" dirty="0" smtClean="0"/>
              <a:t>, </a:t>
            </a:r>
            <a:r>
              <a:rPr lang="de-AT" sz="1600" dirty="0" smtClean="0"/>
              <a:t>der </a:t>
            </a:r>
            <a:r>
              <a:rPr lang="de-AT" sz="1600" dirty="0"/>
              <a:t>zur Zeit des Nationalsozialismus Mitglied der NSDAP gewesen und dieser freiwillig </a:t>
            </a:r>
            <a:r>
              <a:rPr lang="de-AT" sz="1600" dirty="0" smtClean="0"/>
              <a:t>beigetreten war. </a:t>
            </a:r>
            <a:r>
              <a:rPr lang="de-AT" sz="1600" dirty="0"/>
              <a:t>Er fiel immer wieder durch </a:t>
            </a:r>
            <a:r>
              <a:rPr lang="de-AT" sz="1600" b="1" dirty="0"/>
              <a:t>antisemitische </a:t>
            </a:r>
            <a:r>
              <a:rPr lang="de-AT" sz="1600" dirty="0"/>
              <a:t>und</a:t>
            </a:r>
            <a:r>
              <a:rPr lang="de-AT" sz="1600" b="1" dirty="0"/>
              <a:t> deutschnationale</a:t>
            </a:r>
            <a:r>
              <a:rPr lang="de-AT" sz="1600" dirty="0"/>
              <a:t> Äußerungen auf</a:t>
            </a:r>
            <a:r>
              <a:rPr lang="de-AT" sz="1600" dirty="0" smtClean="0"/>
              <a:t>.</a:t>
            </a:r>
          </a:p>
          <a:p>
            <a:r>
              <a:rPr lang="de-AT" sz="1600" dirty="0" smtClean="0"/>
              <a:t>Bei Zusammenstößen </a:t>
            </a:r>
            <a:r>
              <a:rPr lang="de-AT" sz="1600" dirty="0"/>
              <a:t>von </a:t>
            </a:r>
            <a:r>
              <a:rPr lang="de-AT" sz="1600" dirty="0" err="1"/>
              <a:t>GegnerInnen</a:t>
            </a:r>
            <a:r>
              <a:rPr lang="de-AT" sz="1600" dirty="0"/>
              <a:t> und </a:t>
            </a:r>
            <a:r>
              <a:rPr lang="de-AT" sz="1600" dirty="0" err="1"/>
              <a:t>AnhängerInnen</a:t>
            </a:r>
            <a:r>
              <a:rPr lang="de-AT" sz="1600" dirty="0"/>
              <a:t> von </a:t>
            </a:r>
            <a:r>
              <a:rPr lang="de-AT" sz="1600" dirty="0" err="1" smtClean="0"/>
              <a:t>Borodajkewycz</a:t>
            </a:r>
            <a:r>
              <a:rPr lang="de-AT" sz="1600" dirty="0" smtClean="0"/>
              <a:t> kam es im März </a:t>
            </a:r>
            <a:r>
              <a:rPr lang="de-AT" sz="1600" dirty="0"/>
              <a:t>1965 </a:t>
            </a:r>
            <a:r>
              <a:rPr lang="de-AT" sz="1600" dirty="0" smtClean="0"/>
              <a:t>zu einem </a:t>
            </a:r>
            <a:r>
              <a:rPr lang="de-AT" sz="1600" b="1" dirty="0" smtClean="0"/>
              <a:t>Todesfall</a:t>
            </a:r>
            <a:r>
              <a:rPr lang="de-AT" sz="1600" dirty="0"/>
              <a:t>: Ernst </a:t>
            </a:r>
            <a:r>
              <a:rPr lang="de-AT" sz="1600" dirty="0" err="1"/>
              <a:t>Kirchweger</a:t>
            </a:r>
            <a:r>
              <a:rPr lang="de-AT" sz="1600" dirty="0"/>
              <a:t>, ein ehemaliger kommunistischer Widerstandskämpfer und Überlebender des KZ, wurde von einem rechtsextremen Studenten niedergeschlagen; er starb an den Verletzungen</a:t>
            </a:r>
            <a:r>
              <a:rPr lang="de-AT" sz="1600" dirty="0" smtClean="0"/>
              <a:t>.</a:t>
            </a:r>
          </a:p>
          <a:p>
            <a:r>
              <a:rPr lang="de-AT" sz="1600" dirty="0"/>
              <a:t>Etwa 25.000 Menschen nahmen in Folge an einem Schweigemarsch </a:t>
            </a:r>
            <a:r>
              <a:rPr lang="de-AT" sz="1600" dirty="0" smtClean="0"/>
              <a:t>teil </a:t>
            </a:r>
            <a:br>
              <a:rPr lang="de-AT" sz="1600" dirty="0" smtClean="0"/>
            </a:br>
            <a:r>
              <a:rPr lang="de-AT" sz="1600" dirty="0" smtClean="0"/>
              <a:t>und setzten ein </a:t>
            </a:r>
            <a:r>
              <a:rPr lang="de-AT" sz="1600" b="1" dirty="0"/>
              <a:t>Zeichen gegen den </a:t>
            </a:r>
            <a:r>
              <a:rPr lang="de-AT" sz="1600" b="1" dirty="0" smtClean="0"/>
              <a:t>Faschismus</a:t>
            </a:r>
            <a:r>
              <a:rPr lang="de-AT" sz="1600" dirty="0" smtClean="0"/>
              <a:t>.</a:t>
            </a:r>
            <a:endParaRPr lang="de-AT" sz="1600" dirty="0"/>
          </a:p>
          <a:p>
            <a:endParaRPr lang="de-AT" sz="1100" dirty="0"/>
          </a:p>
          <a:p>
            <a:endParaRPr lang="de-AT" sz="1600" dirty="0" smtClean="0"/>
          </a:p>
          <a:p>
            <a:endParaRPr lang="de-AT" sz="1600" dirty="0"/>
          </a:p>
          <a:p>
            <a:endParaRPr lang="de-AT" sz="1600" dirty="0"/>
          </a:p>
          <a:p>
            <a:endParaRPr lang="de-AT" sz="1600" dirty="0"/>
          </a:p>
        </p:txBody>
      </p:sp>
    </p:spTree>
    <p:extLst>
      <p:ext uri="{BB962C8B-B14F-4D97-AF65-F5344CB8AC3E}">
        <p14:creationId xmlns:p14="http://schemas.microsoft.com/office/powerpoint/2010/main" val="3160654068"/>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Das Jahr 1968 in </a:t>
            </a:r>
            <a:r>
              <a:rPr lang="de-DE" sz="2400" dirty="0" smtClean="0"/>
              <a:t>Österreich – Kunst und Kultur</a:t>
            </a:r>
            <a:endParaRPr lang="de-AT" sz="2400" dirty="0"/>
          </a:p>
        </p:txBody>
      </p:sp>
      <p:sp>
        <p:nvSpPr>
          <p:cNvPr id="7" name="Inhaltsplatzhalter 6"/>
          <p:cNvSpPr>
            <a:spLocks noGrp="1"/>
          </p:cNvSpPr>
          <p:nvPr>
            <p:ph idx="1"/>
          </p:nvPr>
        </p:nvSpPr>
        <p:spPr/>
        <p:txBody>
          <a:bodyPr/>
          <a:lstStyle/>
          <a:p>
            <a:r>
              <a:rPr lang="de-DE" sz="1600" dirty="0"/>
              <a:t>Auch in der österreichischen Kunst und Kultur drückte sich in den 1960er-Jahren der Protest gegen die gesellschaftlichen und politischen Zustände aus</a:t>
            </a:r>
            <a:r>
              <a:rPr lang="de-DE" sz="1600" dirty="0" smtClean="0"/>
              <a:t>.</a:t>
            </a:r>
          </a:p>
          <a:p>
            <a:r>
              <a:rPr lang="de-DE" sz="1600" dirty="0"/>
              <a:t>Im Juni 1968 fand in einem</a:t>
            </a:r>
            <a:r>
              <a:rPr lang="de-AT" sz="1600" dirty="0"/>
              <a:t> Hörsaal der Universität Wien ein sogenanntes Happening unter dem Titel „Kunst und Revolution“ statt. Es sorgte für viel Aufsehen und Empörung, da die beteiligten </a:t>
            </a:r>
            <a:r>
              <a:rPr lang="de-AT" sz="1600" dirty="0" err="1"/>
              <a:t>KünstlerInnen</a:t>
            </a:r>
            <a:r>
              <a:rPr lang="de-AT" sz="1600" dirty="0"/>
              <a:t> versuchten, zu schockieren, indem sie möglichst viele Tabus brachen, z.B. Nacktheit, Exkremente und Selbstverstümmelung. </a:t>
            </a:r>
            <a:endParaRPr lang="de-AT" sz="1600" dirty="0" smtClean="0"/>
          </a:p>
          <a:p>
            <a:r>
              <a:rPr lang="de-AT" sz="1600" dirty="0"/>
              <a:t>Die Veranstaltung wurde von einigen Medien als „Uni-Ferkelei“ </a:t>
            </a:r>
            <a:r>
              <a:rPr lang="de-AT" sz="1600" dirty="0" smtClean="0"/>
              <a:t>bezeichnet.</a:t>
            </a:r>
          </a:p>
          <a:p>
            <a:r>
              <a:rPr lang="de-DE" sz="1600" dirty="0"/>
              <a:t>Berühmt-berüchtigt wurde auch die Aktion der Künstlerin VALIE EXPORT, das </a:t>
            </a:r>
            <a:r>
              <a:rPr lang="de-DE" sz="1600" b="1" dirty="0"/>
              <a:t>Tapp- und </a:t>
            </a:r>
            <a:r>
              <a:rPr lang="de-DE" sz="1600" b="1" dirty="0" err="1"/>
              <a:t>Tastkino</a:t>
            </a:r>
            <a:r>
              <a:rPr lang="de-AT" sz="1600" dirty="0"/>
              <a:t>. Mit dieser Straßenaktion trat sie auf öffentlichen Plätzen auf, erstmalig in München</a:t>
            </a:r>
            <a:r>
              <a:rPr lang="de-AT" sz="1600" dirty="0" smtClean="0"/>
              <a:t>. </a:t>
            </a:r>
          </a:p>
          <a:p>
            <a:r>
              <a:rPr lang="de-AT" sz="1600" dirty="0" smtClean="0"/>
              <a:t>Export trug </a:t>
            </a:r>
            <a:r>
              <a:rPr lang="de-AT" sz="1600" dirty="0"/>
              <a:t>dabei über ihren nackten Brüsten einen Kasten mit zwei </a:t>
            </a:r>
            <a:r>
              <a:rPr lang="de-AT" sz="1600" dirty="0" smtClean="0"/>
              <a:t>Öffnungen und </a:t>
            </a:r>
            <a:r>
              <a:rPr lang="de-AT" sz="1600" dirty="0"/>
              <a:t>lud die </a:t>
            </a:r>
            <a:r>
              <a:rPr lang="de-AT" sz="1600" dirty="0" err="1"/>
              <a:t>PassantInnen</a:t>
            </a:r>
            <a:r>
              <a:rPr lang="de-AT" sz="1600" dirty="0"/>
              <a:t> zum „Besuch“ dieses „Tapp- und Tastkinos“ ein: Die „</a:t>
            </a:r>
            <a:r>
              <a:rPr lang="de-AT" sz="1600" dirty="0" err="1"/>
              <a:t>BesucherInnen</a:t>
            </a:r>
            <a:r>
              <a:rPr lang="de-AT" sz="1600" dirty="0"/>
              <a:t>“ durften einige Sekunden lang durch die Öffnungen im Kasten die nackten Brüste der Künstlerin berühren. </a:t>
            </a:r>
            <a:endParaRPr lang="de-AT" sz="1600" dirty="0" smtClean="0"/>
          </a:p>
          <a:p>
            <a:r>
              <a:rPr lang="de-AT" sz="1600" dirty="0" smtClean="0"/>
              <a:t>Sie selbst bezeichnete das </a:t>
            </a:r>
            <a:r>
              <a:rPr lang="de-AT" sz="1600" dirty="0"/>
              <a:t>als </a:t>
            </a:r>
            <a:r>
              <a:rPr lang="de-AT" sz="1600" dirty="0" smtClean="0"/>
              <a:t>„feministische Aktion“. </a:t>
            </a:r>
            <a:endParaRPr lang="de-DE" sz="16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034157820"/>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p:txBody>
          <a:bodyPr/>
          <a:lstStyle/>
          <a:p>
            <a:r>
              <a:rPr lang="de-DE" sz="2800" dirty="0" smtClean="0"/>
              <a:t>Übung 1: Verschiedene </a:t>
            </a:r>
            <a:r>
              <a:rPr lang="de-AT" sz="2800" dirty="0" smtClean="0"/>
              <a:t>Formen des Protests </a:t>
            </a:r>
            <a:endParaRPr lang="de-DE" sz="2800" dirty="0"/>
          </a:p>
        </p:txBody>
      </p:sp>
      <p:sp>
        <p:nvSpPr>
          <p:cNvPr id="2" name="Inhaltsplatzhalter 1"/>
          <p:cNvSpPr>
            <a:spLocks noGrp="1"/>
          </p:cNvSpPr>
          <p:nvPr>
            <p:ph idx="1"/>
          </p:nvPr>
        </p:nvSpPr>
        <p:spPr/>
        <p:txBody>
          <a:bodyPr/>
          <a:lstStyle/>
          <a:p>
            <a:pPr marL="0" indent="0">
              <a:buNone/>
            </a:pPr>
            <a:r>
              <a:rPr lang="de-DE" sz="2000" dirty="0" smtClean="0"/>
              <a:t>Im Jahr 1968 protestierten junge Menschen auf verschiedene Art und Weise gegen gesellschaftliche und politische Verhältnisse. Es gab Demonstrationen auf der Straße, Sitzstreiks („</a:t>
            </a:r>
            <a:r>
              <a:rPr lang="de-DE" sz="2000" dirty="0" err="1" smtClean="0"/>
              <a:t>sit-in</a:t>
            </a:r>
            <a:r>
              <a:rPr lang="de-DE" sz="2000" dirty="0" smtClean="0"/>
              <a:t>“), Informations- und Diskussionsveranstaltungen („</a:t>
            </a:r>
            <a:r>
              <a:rPr lang="de-DE" sz="2000" dirty="0" err="1" smtClean="0"/>
              <a:t>teach-in</a:t>
            </a:r>
            <a:r>
              <a:rPr lang="de-DE" sz="2000" dirty="0" smtClean="0"/>
              <a:t>“), aber auch Besetzungen von Gebäuden und Fabriken sowie gewalttätige Auseinandersetzungen.</a:t>
            </a:r>
          </a:p>
          <a:p>
            <a:pPr marL="0" indent="0">
              <a:buNone/>
            </a:pPr>
            <a:endParaRPr lang="de-DE" sz="2000" dirty="0"/>
          </a:p>
          <a:p>
            <a:r>
              <a:rPr lang="de-DE" sz="2000" dirty="0"/>
              <a:t>Sind solche Formen des Protests wie im Jahr 1968 für euch heute noch vorstellbar?</a:t>
            </a:r>
          </a:p>
          <a:p>
            <a:r>
              <a:rPr lang="de-DE" sz="2000" dirty="0" smtClean="0"/>
              <a:t>Wie weit dürfen eurer Meinung nach Proteste gehen? </a:t>
            </a:r>
            <a:br>
              <a:rPr lang="de-DE" sz="2000" dirty="0" smtClean="0"/>
            </a:br>
            <a:r>
              <a:rPr lang="de-DE" sz="2000" dirty="0" smtClean="0"/>
              <a:t>(Von reiner Meinungsäußerung bis hin zu Formen zivilen Widerstands)  </a:t>
            </a:r>
          </a:p>
          <a:p>
            <a:endParaRPr lang="de-DE" sz="2000" dirty="0" smtClean="0"/>
          </a:p>
          <a:p>
            <a:endParaRPr lang="de-AT" sz="2000" dirty="0"/>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Tree>
    <p:extLst>
      <p:ext uri="{BB962C8B-B14F-4D97-AF65-F5344CB8AC3E}">
        <p14:creationId xmlns:p14="http://schemas.microsoft.com/office/powerpoint/2010/main" val="137598063"/>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3932"/>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smtClean="0"/>
              <a:t>Der Prager Frühling</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648366553"/>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19050" y="-47776"/>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221456" y="58309"/>
            <a:ext cx="8207375" cy="1152525"/>
          </a:xfrm>
        </p:spPr>
        <p:txBody>
          <a:bodyPr/>
          <a:lstStyle/>
          <a:p>
            <a:r>
              <a:rPr lang="de-DE" sz="2000" dirty="0" smtClean="0"/>
              <a:t>Die Entwicklung der Tschechoslowakei in der Nachkriegszeit </a:t>
            </a:r>
            <a:endParaRPr lang="de-DE" sz="2000" dirty="0">
              <a:solidFill>
                <a:schemeClr val="accent1">
                  <a:lumMod val="50000"/>
                </a:schemeClr>
              </a:solidFill>
            </a:endParaRPr>
          </a:p>
        </p:txBody>
      </p:sp>
      <p:sp>
        <p:nvSpPr>
          <p:cNvPr id="5" name="Inhaltsplatzhalter 11"/>
          <p:cNvSpPr txBox="1">
            <a:spLocks/>
          </p:cNvSpPr>
          <p:nvPr/>
        </p:nvSpPr>
        <p:spPr>
          <a:xfrm>
            <a:off x="107504" y="1196752"/>
            <a:ext cx="8435280" cy="6158309"/>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kern="0" dirty="0">
              <a:latin typeface="+mn-lt"/>
            </a:endParaRPr>
          </a:p>
        </p:txBody>
      </p:sp>
      <p:sp>
        <p:nvSpPr>
          <p:cNvPr id="7" name="Inhaltsplatzhalter 6"/>
          <p:cNvSpPr>
            <a:spLocks noGrp="1"/>
          </p:cNvSpPr>
          <p:nvPr>
            <p:ph idx="1"/>
          </p:nvPr>
        </p:nvSpPr>
        <p:spPr>
          <a:xfrm>
            <a:off x="221456" y="980728"/>
            <a:ext cx="8229600" cy="4430712"/>
          </a:xfrm>
        </p:spPr>
        <p:txBody>
          <a:bodyPr/>
          <a:lstStyle/>
          <a:p>
            <a:r>
              <a:rPr lang="de-DE" sz="1600" dirty="0"/>
              <a:t>Die Tschechoslowakei </a:t>
            </a:r>
            <a:r>
              <a:rPr lang="de-DE" sz="1600" dirty="0" smtClean="0"/>
              <a:t>befand </a:t>
            </a:r>
            <a:r>
              <a:rPr lang="de-DE" sz="1600" dirty="0"/>
              <a:t>sich nach dem Zweiten </a:t>
            </a:r>
            <a:r>
              <a:rPr lang="de-DE" sz="1600" dirty="0" smtClean="0"/>
              <a:t>Weltkrieg</a:t>
            </a:r>
            <a:r>
              <a:rPr lang="de-DE" sz="1600" dirty="0"/>
              <a:t> </a:t>
            </a:r>
            <a:r>
              <a:rPr lang="de-DE" sz="1600" dirty="0" smtClean="0"/>
              <a:t>unter dem Einfluss der Sowjetunion, Österreich dagegen unter der Kontrolle der Alliierten. </a:t>
            </a:r>
          </a:p>
          <a:p>
            <a:r>
              <a:rPr lang="de-DE" sz="1600" dirty="0" smtClean="0"/>
              <a:t>Der Einfluss der Sowjetunion wurde </a:t>
            </a:r>
            <a:r>
              <a:rPr lang="de-DE" sz="1600" dirty="0"/>
              <a:t>verstärkt, als die Tschechoslowakei 1949 dem „Rat für gegenseitige Wirtschaftshilfe“ und 1955 dem Militärbündnis des Warschauer Pakts beitrat. </a:t>
            </a:r>
            <a:endParaRPr lang="de-DE" sz="1600" dirty="0" smtClean="0"/>
          </a:p>
          <a:p>
            <a:r>
              <a:rPr lang="de-DE" sz="1600" dirty="0" smtClean="0"/>
              <a:t>Nach Ansätzen einer demokratischen Struktur zwischen 1945 und 1948, begann die </a:t>
            </a:r>
            <a:r>
              <a:rPr lang="de-DE" sz="1600" dirty="0"/>
              <a:t>Diktatur der Kommunistischen Partei (</a:t>
            </a:r>
            <a:r>
              <a:rPr lang="de-AT" sz="1600" dirty="0" smtClean="0"/>
              <a:t>KSČ).</a:t>
            </a:r>
          </a:p>
          <a:p>
            <a:r>
              <a:rPr lang="de-AT" sz="1600" dirty="0" smtClean="0"/>
              <a:t>Proteste </a:t>
            </a:r>
            <a:r>
              <a:rPr lang="de-AT" sz="1600" dirty="0"/>
              <a:t>gegen die Partei oder das sozialistische System wurden unterdrückt und </a:t>
            </a:r>
            <a:r>
              <a:rPr lang="de-AT" sz="1600" dirty="0" smtClean="0"/>
              <a:t>bestraft, es </a:t>
            </a:r>
            <a:r>
              <a:rPr lang="de-AT" sz="1600" dirty="0"/>
              <a:t>gab keine Presse- und Meinungsfreiheit und auch keine freien Wahlen. </a:t>
            </a:r>
            <a:r>
              <a:rPr lang="de-AT" sz="1600" dirty="0" smtClean="0"/>
              <a:t>Die </a:t>
            </a:r>
            <a:r>
              <a:rPr lang="de-AT" sz="1600" dirty="0"/>
              <a:t>Wirtschaft wurde </a:t>
            </a:r>
            <a:r>
              <a:rPr lang="de-AT" sz="1600" dirty="0" smtClean="0"/>
              <a:t>verstaatlicht</a:t>
            </a:r>
            <a:r>
              <a:rPr lang="de-DE" sz="1600" dirty="0" smtClean="0"/>
              <a:t>.</a:t>
            </a:r>
          </a:p>
          <a:p>
            <a:r>
              <a:rPr lang="de-DE" sz="1600" dirty="0" smtClean="0"/>
              <a:t>Nach </a:t>
            </a:r>
            <a:r>
              <a:rPr lang="de-DE" sz="1600" dirty="0"/>
              <a:t>dem Tod des sowjetischen Diktators </a:t>
            </a:r>
            <a:r>
              <a:rPr lang="de-DE" sz="1600" dirty="0" smtClean="0"/>
              <a:t>Stalin </a:t>
            </a:r>
            <a:r>
              <a:rPr lang="de-DE" sz="1600" dirty="0"/>
              <a:t>im Jahre 1953 wurde die Kontrolle der Sowjetunion über die anderen sozialistischen Staaten in Osteuropa etwas schwächer. </a:t>
            </a:r>
            <a:endParaRPr lang="de-DE" sz="1600" dirty="0" smtClean="0"/>
          </a:p>
          <a:p>
            <a:r>
              <a:rPr lang="de-DE" sz="1600" dirty="0" smtClean="0"/>
              <a:t>In der Tschechoslowakei </a:t>
            </a:r>
            <a:r>
              <a:rPr lang="de-DE" sz="1600" dirty="0"/>
              <a:t>wurden zu Beginn der </a:t>
            </a:r>
            <a:r>
              <a:rPr lang="de-DE" sz="1600" dirty="0" smtClean="0"/>
              <a:t>1960er-Jahre </a:t>
            </a:r>
            <a:r>
              <a:rPr lang="de-DE" sz="1600" dirty="0"/>
              <a:t>vorsichtige Wirtschaftsreformen durchgeführt</a:t>
            </a:r>
            <a:r>
              <a:rPr lang="de-DE" sz="1600" dirty="0" smtClean="0"/>
              <a:t>.</a:t>
            </a:r>
          </a:p>
          <a:p>
            <a:r>
              <a:rPr lang="de-DE" sz="1600" dirty="0"/>
              <a:t>Auch die strenge Medienzensur wurde etwas gelockert, </a:t>
            </a:r>
            <a:r>
              <a:rPr lang="de-DE" sz="1600" dirty="0" smtClean="0"/>
              <a:t>zudem </a:t>
            </a:r>
            <a:r>
              <a:rPr lang="de-DE" sz="1600" dirty="0"/>
              <a:t>wagten es </a:t>
            </a:r>
            <a:r>
              <a:rPr lang="de-DE" sz="1600" dirty="0" err="1"/>
              <a:t>JournalistInnen</a:t>
            </a:r>
            <a:r>
              <a:rPr lang="de-DE" sz="1600" dirty="0"/>
              <a:t> und </a:t>
            </a:r>
            <a:r>
              <a:rPr lang="de-DE" sz="1600" dirty="0" err="1"/>
              <a:t>KünstlerInnen</a:t>
            </a:r>
            <a:r>
              <a:rPr lang="de-DE" sz="1600" dirty="0"/>
              <a:t> immer öfter, die Kommunistische Partei und </a:t>
            </a:r>
            <a:r>
              <a:rPr lang="de-DE" sz="1600" dirty="0" smtClean="0"/>
              <a:t>ihre </a:t>
            </a:r>
            <a:r>
              <a:rPr lang="de-DE" sz="1600" dirty="0"/>
              <a:t>Alleinherrschaft zu kritisieren.</a:t>
            </a:r>
            <a:endParaRPr lang="de-AT" sz="1600" dirty="0"/>
          </a:p>
          <a:p>
            <a:endParaRPr lang="de-AT" sz="1600" dirty="0"/>
          </a:p>
          <a:p>
            <a:endParaRPr lang="de-DE" sz="1600" dirty="0"/>
          </a:p>
          <a:p>
            <a:endParaRPr lang="de-AT" sz="2000" dirty="0">
              <a:solidFill>
                <a:schemeClr val="accent1">
                  <a:lumMod val="50000"/>
                </a:schemeClr>
              </a:solidFill>
            </a:endParaRPr>
          </a:p>
          <a:p>
            <a:endParaRPr lang="de-DE" sz="2000" dirty="0"/>
          </a:p>
          <a:p>
            <a:pPr marL="457200" lvl="1" indent="0">
              <a:buNone/>
            </a:pPr>
            <a:endParaRPr lang="de-DE" sz="1500" dirty="0" smtClean="0"/>
          </a:p>
          <a:p>
            <a:pPr marL="0" indent="0">
              <a:buNone/>
            </a:pPr>
            <a:endParaRPr lang="de-DE" sz="2000" dirty="0" smtClean="0"/>
          </a:p>
          <a:p>
            <a:endParaRPr lang="de-DE" sz="2000" dirty="0" smtClean="0"/>
          </a:p>
        </p:txBody>
      </p:sp>
    </p:spTree>
    <p:extLst>
      <p:ext uri="{BB962C8B-B14F-4D97-AF65-F5344CB8AC3E}">
        <p14:creationId xmlns:p14="http://schemas.microsoft.com/office/powerpoint/2010/main" val="2859551997"/>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Das Reformprogramm des Prager Frühlings</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Mit </a:t>
            </a:r>
            <a:r>
              <a:rPr lang="de-DE" sz="1600" dirty="0"/>
              <a:t>dem Aufstieg </a:t>
            </a:r>
            <a:r>
              <a:rPr lang="de-DE" sz="1600" dirty="0" smtClean="0"/>
              <a:t>Alexander </a:t>
            </a:r>
            <a:r>
              <a:rPr lang="de-DE" sz="1600" dirty="0" err="1" smtClean="0"/>
              <a:t>Dubčeks</a:t>
            </a:r>
            <a:r>
              <a:rPr lang="de-DE" sz="1600" dirty="0" smtClean="0"/>
              <a:t> im Jänner 1968 zum Vorsitzenden der Kommunistischen Partei begann </a:t>
            </a:r>
            <a:r>
              <a:rPr lang="de-DE" sz="1600" dirty="0"/>
              <a:t>der sogenannte „Prager Frühling“: Ein Versuch, den Sozialismus zu reformieren und zu demokratisieren. </a:t>
            </a:r>
            <a:endParaRPr lang="de-DE" sz="1600" dirty="0" smtClean="0"/>
          </a:p>
          <a:p>
            <a:r>
              <a:rPr lang="de-DE" sz="1600" dirty="0"/>
              <a:t>Unter </a:t>
            </a:r>
            <a:r>
              <a:rPr lang="de-DE" sz="1600" dirty="0" err="1"/>
              <a:t>Dubček</a:t>
            </a:r>
            <a:r>
              <a:rPr lang="de-DE" sz="1600" dirty="0"/>
              <a:t> versuchte die </a:t>
            </a:r>
            <a:r>
              <a:rPr lang="de-AT" sz="1600" dirty="0"/>
              <a:t>KSČ</a:t>
            </a:r>
            <a:r>
              <a:rPr lang="de-DE" sz="1600" dirty="0"/>
              <a:t>, zahlreiche Reformen </a:t>
            </a:r>
            <a:r>
              <a:rPr lang="de-DE" sz="1600" dirty="0" smtClean="0"/>
              <a:t>durchzusetzen: </a:t>
            </a:r>
            <a:r>
              <a:rPr lang="de-DE" sz="1600" dirty="0"/>
              <a:t>Medien durften wieder frei berichten, Meinungsfreiheit war wieder erlaubt, ebenso Reisen aus der Tschechoslowakei in westliche Länder. </a:t>
            </a:r>
            <a:endParaRPr lang="de-DE" sz="1600" dirty="0" smtClean="0"/>
          </a:p>
          <a:p>
            <a:r>
              <a:rPr lang="de-DE" sz="1600" dirty="0" smtClean="0"/>
              <a:t>Das </a:t>
            </a:r>
            <a:r>
              <a:rPr lang="de-DE" sz="1600" dirty="0"/>
              <a:t>Machtmonopol der Kommunistischen Partei blieb jedoch erhalten, es war weiterhin keine andere politische Partei zugelassen</a:t>
            </a:r>
            <a:r>
              <a:rPr lang="de-DE" sz="1600" dirty="0" smtClean="0"/>
              <a:t>.</a:t>
            </a:r>
          </a:p>
          <a:p>
            <a:endParaRPr lang="de-AT" sz="1600" dirty="0"/>
          </a:p>
          <a:p>
            <a:r>
              <a:rPr lang="de-DE" sz="1600" dirty="0"/>
              <a:t>Während die tschechoslowakische Bevölkerung hinter den Reformen stand, regte sich bei den Führungen der anderen Mitgliedsstaaten des Warschauer Pakts Widerstand</a:t>
            </a:r>
            <a:r>
              <a:rPr lang="de-DE" sz="1600" dirty="0" smtClean="0"/>
              <a:t>.</a:t>
            </a:r>
          </a:p>
          <a:p>
            <a:r>
              <a:rPr lang="de-DE" sz="1600" dirty="0" smtClean="0"/>
              <a:t>In der Sowjetunion sah </a:t>
            </a:r>
            <a:r>
              <a:rPr lang="de-DE" sz="1600" dirty="0"/>
              <a:t>man </a:t>
            </a:r>
            <a:r>
              <a:rPr lang="de-DE" sz="1600" dirty="0" smtClean="0"/>
              <a:t>im </a:t>
            </a:r>
            <a:r>
              <a:rPr lang="de-DE" sz="1600" dirty="0"/>
              <a:t>Reformprogramm </a:t>
            </a:r>
            <a:r>
              <a:rPr lang="de-DE" sz="1600" dirty="0" smtClean="0"/>
              <a:t>der </a:t>
            </a:r>
            <a:r>
              <a:rPr lang="de-AT" sz="1600" dirty="0"/>
              <a:t>KSČ </a:t>
            </a:r>
            <a:r>
              <a:rPr lang="de-DE" sz="1600" dirty="0" smtClean="0"/>
              <a:t>unter </a:t>
            </a:r>
            <a:r>
              <a:rPr lang="de-DE" sz="1600" dirty="0" err="1"/>
              <a:t>Dubček</a:t>
            </a:r>
            <a:r>
              <a:rPr lang="de-DE" sz="1600" dirty="0"/>
              <a:t> </a:t>
            </a:r>
            <a:r>
              <a:rPr lang="de-DE" sz="1600" dirty="0" smtClean="0"/>
              <a:t>eine </a:t>
            </a:r>
            <a:r>
              <a:rPr lang="de-DE" sz="1600" dirty="0"/>
              <a:t>Gefahr für den Sozialismus</a:t>
            </a:r>
            <a:r>
              <a:rPr lang="de-DE" sz="1600" dirty="0" smtClean="0"/>
              <a:t>.</a:t>
            </a:r>
          </a:p>
          <a:p>
            <a:r>
              <a:rPr lang="de-DE" sz="1600" dirty="0"/>
              <a:t>Ein Höhepunkt des Reformprogramms des Prager Frühlings war das „Manifest der 2000 Worte“ im Juni 1968.</a:t>
            </a:r>
            <a:endParaRPr lang="de-DE" sz="1600" dirty="0" smtClean="0"/>
          </a:p>
        </p:txBody>
      </p:sp>
    </p:spTree>
    <p:extLst>
      <p:ext uri="{BB962C8B-B14F-4D97-AF65-F5344CB8AC3E}">
        <p14:creationId xmlns:p14="http://schemas.microsoft.com/office/powerpoint/2010/main" val="1203759243"/>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rrowheads="1"/>
          </p:cNvPicPr>
          <p:nvPr/>
        </p:nvPicPr>
        <p:blipFill>
          <a:blip r:embed="rId2" cstate="email"/>
          <a:srcRect/>
          <a:stretch>
            <a:fillRect/>
          </a:stretch>
        </p:blipFill>
        <p:spPr bwMode="auto">
          <a:xfrm>
            <a:off x="0" y="0"/>
            <a:ext cx="9163050" cy="6885384"/>
          </a:xfrm>
          <a:prstGeom prst="rect">
            <a:avLst/>
          </a:prstGeom>
          <a:solidFill>
            <a:srgbClr val="000000">
              <a:shade val="95000"/>
            </a:srgbClr>
          </a:solidFill>
          <a:ln w="444500" cap="sq">
            <a:noFill/>
            <a:miter lim="800000"/>
          </a:ln>
          <a:effectLst/>
        </p:spPr>
      </p:pic>
      <p:sp>
        <p:nvSpPr>
          <p:cNvPr id="8195" name="Rectangle 2"/>
          <p:cNvSpPr>
            <a:spLocks noGrp="1" noChangeArrowheads="1"/>
          </p:cNvSpPr>
          <p:nvPr>
            <p:ph type="title"/>
          </p:nvPr>
        </p:nvSpPr>
        <p:spPr>
          <a:xfrm>
            <a:off x="179512" y="325660"/>
            <a:ext cx="8136903" cy="1152525"/>
          </a:xfrm>
        </p:spPr>
        <p:txBody>
          <a:bodyPr/>
          <a:lstStyle/>
          <a:p>
            <a:r>
              <a:rPr lang="de-DE" sz="2400" dirty="0" smtClean="0"/>
              <a:t>Das Reformprogramm des Prager Frühlings</a:t>
            </a:r>
            <a:endParaRPr lang="de-DE" sz="2400" dirty="0">
              <a:solidFill>
                <a:schemeClr val="bg2"/>
              </a:solidFill>
            </a:endParaRPr>
          </a:p>
        </p:txBody>
      </p:sp>
      <p:sp>
        <p:nvSpPr>
          <p:cNvPr id="5" name="Inhaltsplatzhalter 11"/>
          <p:cNvSpPr txBox="1">
            <a:spLocks/>
          </p:cNvSpPr>
          <p:nvPr/>
        </p:nvSpPr>
        <p:spPr>
          <a:xfrm>
            <a:off x="251520" y="1196752"/>
            <a:ext cx="8435280" cy="4934173"/>
          </a:xfrm>
          <a:prstGeom prst="rect">
            <a:avLst/>
          </a:prstGeom>
        </p:spPr>
        <p:txBody>
          <a:bodyPr/>
          <a:lstStyle/>
          <a:p>
            <a:endParaRPr lang="de-DE" sz="2000" kern="0" dirty="0">
              <a:latin typeface="+mn-lt"/>
            </a:endParaRPr>
          </a:p>
        </p:txBody>
      </p:sp>
      <p:sp>
        <p:nvSpPr>
          <p:cNvPr id="7" name="Inhaltsplatzhalter 6"/>
          <p:cNvSpPr>
            <a:spLocks noGrp="1"/>
          </p:cNvSpPr>
          <p:nvPr>
            <p:ph idx="1"/>
          </p:nvPr>
        </p:nvSpPr>
        <p:spPr>
          <a:xfrm>
            <a:off x="202187" y="1448482"/>
            <a:ext cx="8229600" cy="4430712"/>
          </a:xfrm>
        </p:spPr>
        <p:txBody>
          <a:bodyPr/>
          <a:lstStyle/>
          <a:p>
            <a:r>
              <a:rPr lang="de-DE" sz="1600" dirty="0" smtClean="0"/>
              <a:t>Im „Manifest der 2000 Worte“ stellten die Autoren den </a:t>
            </a:r>
            <a:r>
              <a:rPr lang="de-DE" sz="1600" dirty="0"/>
              <a:t>Sozialismus als System und die führende Rolle der kommunistischen Partei infrage. </a:t>
            </a:r>
          </a:p>
          <a:p>
            <a:r>
              <a:rPr lang="de-DE" sz="1600" dirty="0"/>
              <a:t>Die </a:t>
            </a:r>
            <a:r>
              <a:rPr lang="de-AT" sz="1600" dirty="0"/>
              <a:t>KSČ</a:t>
            </a:r>
            <a:r>
              <a:rPr lang="de-DE" sz="1600" dirty="0"/>
              <a:t> um </a:t>
            </a:r>
            <a:r>
              <a:rPr lang="de-DE" sz="1600" dirty="0" err="1"/>
              <a:t>Dubček</a:t>
            </a:r>
            <a:r>
              <a:rPr lang="de-DE" sz="1600" dirty="0"/>
              <a:t> distanzierte sich vom Manifest, ging aber nicht gegen dessen Verfasser vor</a:t>
            </a:r>
            <a:r>
              <a:rPr lang="de-DE" sz="1600" dirty="0" smtClean="0"/>
              <a:t>.</a:t>
            </a:r>
          </a:p>
          <a:p>
            <a:r>
              <a:rPr lang="de-DE" sz="1600" dirty="0"/>
              <a:t>Die Parteiführungen der anderen sozialistischen Staaten </a:t>
            </a:r>
            <a:r>
              <a:rPr lang="de-DE" sz="1600" dirty="0" smtClean="0"/>
              <a:t>nahmen </a:t>
            </a:r>
            <a:r>
              <a:rPr lang="de-DE" sz="1600" dirty="0"/>
              <a:t>das Manifest zum Anlass, um wiederholt das Ende des Reformkurses einzufordern. </a:t>
            </a:r>
            <a:endParaRPr lang="de-DE" sz="1600" dirty="0" smtClean="0"/>
          </a:p>
          <a:p>
            <a:r>
              <a:rPr lang="de-DE" sz="1600" dirty="0"/>
              <a:t>Parallel dazu bereiteten </a:t>
            </a:r>
            <a:r>
              <a:rPr lang="de-DE" sz="1600" dirty="0" smtClean="0"/>
              <a:t>sie einen </a:t>
            </a:r>
            <a:r>
              <a:rPr lang="de-DE" sz="1600" dirty="0"/>
              <a:t>militärischen Einmarsch in die Tschechoslowakei vor</a:t>
            </a:r>
            <a:r>
              <a:rPr lang="de-DE" sz="1600" dirty="0" smtClean="0"/>
              <a:t>.</a:t>
            </a:r>
          </a:p>
          <a:p>
            <a:endParaRPr lang="de-DE" sz="1600" dirty="0"/>
          </a:p>
          <a:p>
            <a:pPr marL="0" indent="0">
              <a:buNone/>
            </a:pPr>
            <a:r>
              <a:rPr lang="de-DE" sz="1600" b="1" dirty="0" smtClean="0">
                <a:solidFill>
                  <a:srgbClr val="C00000"/>
                </a:solidFill>
              </a:rPr>
              <a:t>Auf </a:t>
            </a:r>
            <a:r>
              <a:rPr lang="de-DE" sz="1600" b="1" dirty="0">
                <a:solidFill>
                  <a:srgbClr val="C00000"/>
                </a:solidFill>
              </a:rPr>
              <a:t>den Punkt gebracht: </a:t>
            </a:r>
            <a:endParaRPr lang="de-DE" sz="1600" b="1" dirty="0" smtClean="0">
              <a:solidFill>
                <a:srgbClr val="C00000"/>
              </a:solidFill>
            </a:endParaRPr>
          </a:p>
          <a:p>
            <a:pPr>
              <a:buFont typeface="Symbol" panose="05050102010706020507" pitchFamily="18" charset="2"/>
              <a:buChar char="-"/>
            </a:pPr>
            <a:r>
              <a:rPr lang="de-DE" sz="1600" dirty="0" smtClean="0"/>
              <a:t>Die </a:t>
            </a:r>
            <a:r>
              <a:rPr lang="de-DE" sz="1600" dirty="0"/>
              <a:t>Tschechoslowakei stand nach dem Zweiten Weltkrieg unter dem Einfluss </a:t>
            </a:r>
            <a:r>
              <a:rPr lang="de-DE" sz="1600" dirty="0" smtClean="0"/>
              <a:t>der </a:t>
            </a:r>
            <a:r>
              <a:rPr lang="de-DE" sz="1600" dirty="0"/>
              <a:t>Sowjetunion (seit 1955 auch Mitglied im „Warschauer Pakt</a:t>
            </a:r>
            <a:r>
              <a:rPr lang="de-DE" sz="1600" dirty="0" smtClean="0"/>
              <a:t>“).</a:t>
            </a:r>
          </a:p>
          <a:p>
            <a:pPr>
              <a:buFont typeface="Symbol" panose="05050102010706020507" pitchFamily="18" charset="2"/>
              <a:buChar char="-"/>
            </a:pPr>
            <a:r>
              <a:rPr lang="de-DE" sz="1600" dirty="0" smtClean="0"/>
              <a:t>Der </a:t>
            </a:r>
            <a:r>
              <a:rPr lang="de-DE" sz="1600" dirty="0"/>
              <a:t>Prager Frühling war ein Versuch, den Sozialismus in der </a:t>
            </a:r>
            <a:r>
              <a:rPr lang="de-DE" sz="1600" dirty="0" smtClean="0"/>
              <a:t>Tschechoslowakei </a:t>
            </a:r>
            <a:r>
              <a:rPr lang="de-DE" sz="1600" dirty="0"/>
              <a:t>zu reformieren und Menschen und Medien mehr Freiheit zu </a:t>
            </a:r>
            <a:r>
              <a:rPr lang="de-DE" sz="1600" dirty="0" smtClean="0"/>
              <a:t>gewähren</a:t>
            </a:r>
            <a:r>
              <a:rPr lang="de-DE" sz="1600" dirty="0"/>
              <a:t>. </a:t>
            </a:r>
            <a:endParaRPr lang="de-AT" sz="1600" dirty="0"/>
          </a:p>
          <a:p>
            <a:pPr>
              <a:buFont typeface="Symbol" panose="05050102010706020507" pitchFamily="18" charset="2"/>
              <a:buChar char="-"/>
            </a:pPr>
            <a:r>
              <a:rPr lang="de-DE" sz="1600" dirty="0" smtClean="0"/>
              <a:t>Der </a:t>
            </a:r>
            <a:r>
              <a:rPr lang="de-DE" sz="1600" dirty="0"/>
              <a:t>Reformkurs der </a:t>
            </a:r>
            <a:r>
              <a:rPr lang="de-AT" sz="1600" dirty="0"/>
              <a:t>KSČ</a:t>
            </a:r>
            <a:r>
              <a:rPr lang="de-DE" sz="1600" dirty="0"/>
              <a:t> unter </a:t>
            </a:r>
            <a:r>
              <a:rPr lang="de-DE" sz="1600" dirty="0" err="1"/>
              <a:t>Dubček</a:t>
            </a:r>
            <a:r>
              <a:rPr lang="de-DE" sz="1600" dirty="0"/>
              <a:t> stellte in den Augen der anderen </a:t>
            </a:r>
            <a:r>
              <a:rPr lang="de-DE" sz="1600" dirty="0" smtClean="0"/>
              <a:t>sozialistischen </a:t>
            </a:r>
            <a:r>
              <a:rPr lang="de-DE" sz="1600" dirty="0"/>
              <a:t>Staaten das System des Sozialismus infrage.</a:t>
            </a:r>
            <a:endParaRPr lang="de-AT" sz="1600" dirty="0"/>
          </a:p>
          <a:p>
            <a:endParaRPr lang="de-AT" sz="1600" dirty="0"/>
          </a:p>
          <a:p>
            <a:endParaRPr lang="de-DE" sz="1600" dirty="0" smtClean="0"/>
          </a:p>
        </p:txBody>
      </p:sp>
    </p:spTree>
    <p:extLst>
      <p:ext uri="{BB962C8B-B14F-4D97-AF65-F5344CB8AC3E}">
        <p14:creationId xmlns:p14="http://schemas.microsoft.com/office/powerpoint/2010/main" val="2680408695"/>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19050" y="3932"/>
            <a:ext cx="9163050" cy="6858000"/>
          </a:xfrm>
          <a:prstGeom prst="rect">
            <a:avLst/>
          </a:prstGeom>
          <a:noFill/>
        </p:spPr>
      </p:pic>
      <p:sp>
        <p:nvSpPr>
          <p:cNvPr id="5122" name="Rectangle 2"/>
          <p:cNvSpPr>
            <a:spLocks noGrp="1" noChangeArrowheads="1"/>
          </p:cNvSpPr>
          <p:nvPr>
            <p:ph type="ctrTitle"/>
          </p:nvPr>
        </p:nvSpPr>
        <p:spPr>
          <a:xfrm>
            <a:off x="578100" y="3933056"/>
            <a:ext cx="7777162" cy="936104"/>
          </a:xfrm>
        </p:spPr>
        <p:txBody>
          <a:bodyPr/>
          <a:lstStyle/>
          <a:p>
            <a:pPr lvl="0"/>
            <a:r>
              <a:rPr lang="de-DE" sz="3200" dirty="0"/>
              <a:t>Das Ende des Prager Frühlings und dessen Folgen</a:t>
            </a:r>
            <a:endParaRPr lang="de-AT" sz="32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68442816"/>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dirty="0"/>
              <a:t>Mehr Information auf: </a:t>
            </a:r>
            <a:r>
              <a:rPr lang="de-DE" sz="2400" dirty="0">
                <a:hlinkClick r:id="rId3"/>
              </a:rPr>
              <a:t>www.demokratiewebstatt.at</a:t>
            </a:r>
            <a:r>
              <a:rPr lang="de-DE" sz="2400" dirty="0"/>
              <a:t> </a:t>
            </a:r>
            <a:endParaRPr lang="de-AT" sz="2400" dirty="0"/>
          </a:p>
        </p:txBody>
      </p:sp>
      <p:pic>
        <p:nvPicPr>
          <p:cNvPr id="3" name="Grafik 2"/>
          <p:cNvPicPr>
            <a:picLocks noChangeAspect="1"/>
          </p:cNvPicPr>
          <p:nvPr/>
        </p:nvPicPr>
        <p:blipFill>
          <a:blip r:embed="rId4"/>
          <a:stretch>
            <a:fillRect/>
          </a:stretch>
        </p:blipFill>
        <p:spPr>
          <a:xfrm>
            <a:off x="1043608" y="1340768"/>
            <a:ext cx="5780835" cy="5112568"/>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62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Einmarsch und gewaltsames Ende des Prager Frühlings</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smtClean="0"/>
              <a:t>Nachdem sich die Führung </a:t>
            </a:r>
            <a:r>
              <a:rPr lang="de-DE" sz="1600" dirty="0"/>
              <a:t>der </a:t>
            </a:r>
            <a:r>
              <a:rPr lang="de-AT" sz="1600" dirty="0" smtClean="0"/>
              <a:t>KSČ</a:t>
            </a:r>
            <a:r>
              <a:rPr lang="de-DE" sz="1600" dirty="0" smtClean="0"/>
              <a:t> weigerte, </a:t>
            </a:r>
            <a:r>
              <a:rPr lang="de-DE" sz="1600" dirty="0"/>
              <a:t>die Forderungen </a:t>
            </a:r>
            <a:r>
              <a:rPr lang="de-DE" sz="1600" dirty="0" smtClean="0"/>
              <a:t>nach Einschränkung der Medienfreiheit zu erfüllen, beschlossen </a:t>
            </a:r>
            <a:r>
              <a:rPr lang="de-DE" sz="1600" dirty="0"/>
              <a:t>die fünf Mitgliedsstaaten des Warschauer Pakts (Sowjetunion, Polen, Ungarn, DDR und Bulgarien), den Reformkurs in der Tschechoslowakei militärisch zu beenden.</a:t>
            </a:r>
            <a:endParaRPr lang="de-AT" sz="1600" dirty="0"/>
          </a:p>
          <a:p>
            <a:r>
              <a:rPr lang="de-DE" sz="1600" dirty="0" smtClean="0"/>
              <a:t>Der </a:t>
            </a:r>
            <a:r>
              <a:rPr lang="de-DE" sz="1600" dirty="0"/>
              <a:t>Einmarsch </a:t>
            </a:r>
            <a:r>
              <a:rPr lang="de-DE" sz="1600" dirty="0" smtClean="0"/>
              <a:t>der Truppen des Warschauer Pakts begann in </a:t>
            </a:r>
            <a:r>
              <a:rPr lang="de-DE" sz="1600" dirty="0"/>
              <a:t>der Nacht vom 20. auf den 21. August </a:t>
            </a:r>
            <a:r>
              <a:rPr lang="de-DE" sz="1600" dirty="0" smtClean="0"/>
              <a:t>1968, die </a:t>
            </a:r>
            <a:r>
              <a:rPr lang="de-DE" sz="1600" dirty="0"/>
              <a:t>tschechoslowakische Armee leistete keinen Widerstand. </a:t>
            </a:r>
            <a:endParaRPr lang="de-DE" sz="1600" dirty="0" smtClean="0"/>
          </a:p>
          <a:p>
            <a:r>
              <a:rPr lang="de-DE" sz="1600" dirty="0"/>
              <a:t>Die Truppen des Warschauer Pakts besetzten wichtige Einrichtungen, Radiostationen und Zeitungsredaktionen. </a:t>
            </a:r>
            <a:endParaRPr lang="de-DE" sz="1600" dirty="0" smtClean="0"/>
          </a:p>
          <a:p>
            <a:r>
              <a:rPr lang="de-DE" sz="1600" dirty="0"/>
              <a:t>Die Bevölkerung protestierte friedlich gegen die Besatzung: Menschen kletterten auf Panzer, übermalten Straßenschilder, um den Soldaten die Orientierung zu erschweren, und errichteten Barrikaden. </a:t>
            </a:r>
            <a:endParaRPr lang="de-DE" sz="1600" dirty="0" smtClean="0"/>
          </a:p>
          <a:p>
            <a:r>
              <a:rPr lang="de-DE" sz="1600" dirty="0"/>
              <a:t>Unzählige Radiosender halfen dabei, den passiven Widerstand zu organisieren. </a:t>
            </a:r>
            <a:endParaRPr lang="de-DE" sz="1600" dirty="0" smtClean="0"/>
          </a:p>
          <a:p>
            <a:r>
              <a:rPr lang="de-DE" sz="1600" dirty="0" smtClean="0"/>
              <a:t>Bei </a:t>
            </a:r>
            <a:r>
              <a:rPr lang="de-DE" sz="1600" dirty="0"/>
              <a:t>Auseinandersetzungen zwischen Soldaten und der Bevölkerung kamen dennoch viele Menschen ums Leben. </a:t>
            </a:r>
            <a:endParaRPr lang="de-DE" sz="1600" dirty="0" smtClean="0"/>
          </a:p>
        </p:txBody>
      </p:sp>
    </p:spTree>
    <p:extLst>
      <p:ext uri="{BB962C8B-B14F-4D97-AF65-F5344CB8AC3E}">
        <p14:creationId xmlns:p14="http://schemas.microsoft.com/office/powerpoint/2010/main" val="1430578300"/>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Das Moskauer Protokoll und die Rücknahme der Reformen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Die Führung der </a:t>
            </a:r>
            <a:r>
              <a:rPr lang="de-AT" sz="1600" dirty="0"/>
              <a:t>KSČ</a:t>
            </a:r>
            <a:r>
              <a:rPr lang="de-DE" sz="1600" dirty="0"/>
              <a:t> um </a:t>
            </a:r>
            <a:r>
              <a:rPr lang="de-DE" sz="1600" dirty="0" err="1"/>
              <a:t>Dubček</a:t>
            </a:r>
            <a:r>
              <a:rPr lang="de-DE" sz="1600" dirty="0"/>
              <a:t> wurde nach dem Einmarsch gefangengenommen und nach Moskau gebracht. </a:t>
            </a:r>
            <a:endParaRPr lang="de-DE" sz="1600" dirty="0" smtClean="0"/>
          </a:p>
          <a:p>
            <a:r>
              <a:rPr lang="de-DE" sz="1600" dirty="0" smtClean="0"/>
              <a:t>Mit dem sogenannten „Moskauer Protokoll“ sollten </a:t>
            </a:r>
            <a:r>
              <a:rPr lang="de-DE" sz="1600" dirty="0"/>
              <a:t>Reformen wie Pressefreiheit und Versammlungsfreiheit wieder rückgängig gemacht </a:t>
            </a:r>
            <a:r>
              <a:rPr lang="de-DE" sz="1600" dirty="0" smtClean="0"/>
              <a:t>werden</a:t>
            </a:r>
            <a:r>
              <a:rPr lang="de-DE" sz="1600" dirty="0"/>
              <a:t> </a:t>
            </a:r>
            <a:r>
              <a:rPr lang="de-DE" sz="1600" dirty="0" smtClean="0"/>
              <a:t>– das </a:t>
            </a:r>
            <a:r>
              <a:rPr lang="de-DE" sz="1600" dirty="0"/>
              <a:t>Ende des Prager Frühlings. </a:t>
            </a:r>
            <a:endParaRPr lang="de-DE" sz="1600" dirty="0" smtClean="0"/>
          </a:p>
          <a:p>
            <a:r>
              <a:rPr lang="de-DE" sz="1600" dirty="0"/>
              <a:t>Auch die Stationierung sowjetischer Truppen in der Tschechoslowakei wurde beschlossen. </a:t>
            </a:r>
            <a:endParaRPr lang="de-DE" sz="1600" dirty="0" smtClean="0"/>
          </a:p>
          <a:p>
            <a:r>
              <a:rPr lang="de-DE" sz="1600" dirty="0"/>
              <a:t>Als Folge der Besatzung verließen zehntausende </a:t>
            </a:r>
            <a:r>
              <a:rPr lang="de-DE" sz="1600" dirty="0" err="1"/>
              <a:t>TschechoslowakInnen</a:t>
            </a:r>
            <a:r>
              <a:rPr lang="de-DE" sz="1600" dirty="0"/>
              <a:t> das Land, viele davon flüchteten nach Österreich</a:t>
            </a:r>
            <a:r>
              <a:rPr lang="de-DE" sz="1600" dirty="0" smtClean="0"/>
              <a:t>.</a:t>
            </a:r>
          </a:p>
          <a:p>
            <a:r>
              <a:rPr lang="de-DE" sz="1600" dirty="0" err="1" smtClean="0"/>
              <a:t>Dubček</a:t>
            </a:r>
            <a:r>
              <a:rPr lang="de-DE" sz="1600" dirty="0" smtClean="0"/>
              <a:t> </a:t>
            </a:r>
            <a:r>
              <a:rPr lang="de-DE" sz="1600" dirty="0"/>
              <a:t>wurde als Generalsekretär </a:t>
            </a:r>
            <a:r>
              <a:rPr lang="de-DE" sz="1600" dirty="0" smtClean="0"/>
              <a:t>der </a:t>
            </a:r>
            <a:r>
              <a:rPr lang="de-AT" sz="1600" dirty="0"/>
              <a:t>KSČ </a:t>
            </a:r>
            <a:r>
              <a:rPr lang="de-AT" sz="1600" dirty="0" smtClean="0"/>
              <a:t>abgesetzt, </a:t>
            </a:r>
            <a:r>
              <a:rPr lang="de-DE" sz="1600" dirty="0" smtClean="0"/>
              <a:t>die </a:t>
            </a:r>
            <a:r>
              <a:rPr lang="de-DE" sz="1600" dirty="0"/>
              <a:t>Reformen </a:t>
            </a:r>
            <a:r>
              <a:rPr lang="de-DE" sz="1600" dirty="0" smtClean="0"/>
              <a:t>Schritt </a:t>
            </a:r>
            <a:r>
              <a:rPr lang="de-DE" sz="1600" dirty="0"/>
              <a:t>für Schritt wieder </a:t>
            </a:r>
            <a:r>
              <a:rPr lang="de-DE" sz="1600" dirty="0" smtClean="0"/>
              <a:t>rückgängig gemacht. </a:t>
            </a:r>
          </a:p>
          <a:p>
            <a:pPr marL="0" indent="0">
              <a:buNone/>
            </a:pPr>
            <a:endParaRPr lang="de-DE" sz="1600" dirty="0" smtClean="0"/>
          </a:p>
          <a:p>
            <a:r>
              <a:rPr lang="de-DE" sz="1600" dirty="0"/>
              <a:t>Die Proteste gegen die Einschränkung der Meinungs- und Pressefreiheit flammten mit der „Charta 77“ wieder </a:t>
            </a:r>
            <a:r>
              <a:rPr lang="de-DE" sz="1600" dirty="0" smtClean="0"/>
              <a:t>auf, wo Verletzungen der Grund- </a:t>
            </a:r>
            <a:r>
              <a:rPr lang="de-DE" sz="1600" dirty="0"/>
              <a:t>und </a:t>
            </a:r>
            <a:r>
              <a:rPr lang="de-DE" sz="1600" dirty="0" smtClean="0"/>
              <a:t>Freiheitsrechte in der Tschechoslowakei dokumentiert wurden. </a:t>
            </a:r>
            <a:endParaRPr lang="de-AT" sz="1600" dirty="0"/>
          </a:p>
        </p:txBody>
      </p:sp>
    </p:spTree>
    <p:extLst>
      <p:ext uri="{BB962C8B-B14F-4D97-AF65-F5344CB8AC3E}">
        <p14:creationId xmlns:p14="http://schemas.microsoft.com/office/powerpoint/2010/main" val="3551269102"/>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Von der „Charta 77“ zur „Samtenen Revolution“</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DE" sz="1600" dirty="0"/>
              <a:t>Die Bewegung, die hinter der Charta 77 stand, spielte eine wichtige Rolle beim Wandel der Tschechoslowakei von einer sozialistischen Herrschaftsform hin zu einer Demokratie, </a:t>
            </a:r>
            <a:r>
              <a:rPr lang="de-DE" sz="1600" dirty="0" smtClean="0"/>
              <a:t>bis hin zur Samtenen </a:t>
            </a:r>
            <a:r>
              <a:rPr lang="de-DE" sz="1600" dirty="0"/>
              <a:t>Revolution im Jahre </a:t>
            </a:r>
            <a:r>
              <a:rPr lang="de-DE" sz="1600" dirty="0" smtClean="0"/>
              <a:t>1989. </a:t>
            </a:r>
          </a:p>
          <a:p>
            <a:pPr marL="0" indent="0">
              <a:buNone/>
            </a:pPr>
            <a:endParaRPr lang="de-DE" sz="1600" dirty="0"/>
          </a:p>
          <a:p>
            <a:pPr marL="0" indent="0">
              <a:buNone/>
            </a:pPr>
            <a:r>
              <a:rPr lang="de-DE" sz="1600" b="1" dirty="0">
                <a:solidFill>
                  <a:srgbClr val="C00000"/>
                </a:solidFill>
              </a:rPr>
              <a:t>Auf den Punkt gebracht:</a:t>
            </a:r>
            <a:endParaRPr lang="de-AT" sz="1600" dirty="0">
              <a:solidFill>
                <a:srgbClr val="C00000"/>
              </a:solidFill>
            </a:endParaRPr>
          </a:p>
          <a:p>
            <a:pPr lvl="0">
              <a:buFont typeface="Symbol" panose="05050102010706020507" pitchFamily="18" charset="2"/>
              <a:buChar char="-"/>
            </a:pPr>
            <a:r>
              <a:rPr lang="de-DE" sz="1600" dirty="0"/>
              <a:t>Der Einmarsch von Truppen des Warschauer Pakts, die Besetzung von Gebäuden und die Verhaftung der Reformer um </a:t>
            </a:r>
            <a:r>
              <a:rPr lang="de-DE" sz="1600" dirty="0" err="1"/>
              <a:t>Dubček</a:t>
            </a:r>
            <a:r>
              <a:rPr lang="de-DE" sz="1600" dirty="0"/>
              <a:t> beendeten den Prager Frühling. </a:t>
            </a:r>
          </a:p>
          <a:p>
            <a:pPr lvl="0">
              <a:buFont typeface="Symbol" panose="05050102010706020507" pitchFamily="18" charset="2"/>
              <a:buChar char="-"/>
            </a:pPr>
            <a:r>
              <a:rPr lang="de-DE" sz="1600" dirty="0" smtClean="0"/>
              <a:t>Die </a:t>
            </a:r>
            <a:r>
              <a:rPr lang="de-DE" sz="1600" dirty="0"/>
              <a:t>tschechoslowakische Bevölkerung verteidigte ihre Freiheitsrechte und leistete passiven Widerstand. Dennoch gab es viele </a:t>
            </a:r>
            <a:r>
              <a:rPr lang="de-DE" sz="1600" dirty="0" smtClean="0"/>
              <a:t>Todesopfer.</a:t>
            </a:r>
            <a:endParaRPr lang="de-AT" sz="1600" dirty="0"/>
          </a:p>
          <a:p>
            <a:pPr lvl="0">
              <a:buFont typeface="Symbol" panose="05050102010706020507" pitchFamily="18" charset="2"/>
              <a:buChar char="-"/>
            </a:pPr>
            <a:r>
              <a:rPr lang="de-DE" sz="1600" dirty="0" smtClean="0"/>
              <a:t>Auf </a:t>
            </a:r>
            <a:r>
              <a:rPr lang="de-DE" sz="1600" dirty="0"/>
              <a:t>den Reformkurs unter </a:t>
            </a:r>
            <a:r>
              <a:rPr lang="de-DE" sz="1600" dirty="0" err="1"/>
              <a:t>Dubček</a:t>
            </a:r>
            <a:r>
              <a:rPr lang="de-DE" sz="1600" dirty="0"/>
              <a:t> folgte eine Wiederherstellung der autoritären Verhältnisse, Presse-, Versammlungs- und Meinungsfreiheit wurden </a:t>
            </a:r>
            <a:r>
              <a:rPr lang="de-DE" sz="1600" dirty="0" smtClean="0"/>
              <a:t>eingeschränkt.</a:t>
            </a:r>
            <a:endParaRPr lang="de-AT" sz="1600" dirty="0"/>
          </a:p>
          <a:p>
            <a:pPr lvl="0">
              <a:buFont typeface="Symbol" panose="05050102010706020507" pitchFamily="18" charset="2"/>
              <a:buChar char="-"/>
            </a:pPr>
            <a:r>
              <a:rPr lang="de-DE" sz="1600" dirty="0" smtClean="0"/>
              <a:t>Mit </a:t>
            </a:r>
            <a:r>
              <a:rPr lang="de-DE" sz="1600" dirty="0"/>
              <a:t>der „Charta 77“ entstand eine neue Protestbewegung, die 1989 zur „Samtenen Revolution“ führte. </a:t>
            </a:r>
            <a:endParaRPr lang="de-AT" sz="1600" dirty="0"/>
          </a:p>
          <a:p>
            <a:pPr marL="0" indent="0">
              <a:buNone/>
            </a:pPr>
            <a:endParaRPr lang="de-AT" sz="1800" dirty="0"/>
          </a:p>
          <a:p>
            <a:pPr marL="0" indent="0">
              <a:buNone/>
            </a:pPr>
            <a:r>
              <a:rPr lang="de-DE" sz="1600" dirty="0" smtClean="0"/>
              <a:t>Mehr Informationen über die Ereignisse in der Tschechoslowakei von Ende des Zweiten Weltkriegs</a:t>
            </a:r>
            <a:r>
              <a:rPr lang="de-DE" sz="1600" dirty="0"/>
              <a:t> </a:t>
            </a:r>
            <a:r>
              <a:rPr lang="de-DE" sz="1600" dirty="0" smtClean="0"/>
              <a:t>bis hin zur „Samtenen Revolution“ findest du </a:t>
            </a:r>
            <a:r>
              <a:rPr lang="de-DE" sz="1600" dirty="0" smtClean="0">
                <a:hlinkClick r:id="rId3"/>
              </a:rPr>
              <a:t>in der Zeitleiste auf der </a:t>
            </a:r>
            <a:r>
              <a:rPr lang="de-DE" sz="1600" dirty="0" err="1" smtClean="0">
                <a:hlinkClick r:id="rId3"/>
              </a:rPr>
              <a:t>DemokratieWEBstatt</a:t>
            </a:r>
            <a:r>
              <a:rPr lang="de-DE" sz="1600" dirty="0" smtClean="0"/>
              <a:t>.</a:t>
            </a:r>
          </a:p>
          <a:p>
            <a:endParaRPr lang="de-AT" sz="2000" dirty="0" smtClean="0"/>
          </a:p>
        </p:txBody>
      </p:sp>
    </p:spTree>
    <p:extLst>
      <p:ext uri="{BB962C8B-B14F-4D97-AF65-F5344CB8AC3E}">
        <p14:creationId xmlns:p14="http://schemas.microsoft.com/office/powerpoint/2010/main" val="1522989204"/>
      </p:ext>
    </p:extLst>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554" y="3933056"/>
            <a:ext cx="7777162" cy="936104"/>
          </a:xfrm>
        </p:spPr>
        <p:txBody>
          <a:bodyPr/>
          <a:lstStyle/>
          <a:p>
            <a:pPr lvl="0" algn="r"/>
            <a:r>
              <a:rPr lang="de-DE" sz="4000" dirty="0"/>
              <a:t>Österreich </a:t>
            </a:r>
            <a:r>
              <a:rPr lang="de-DE" sz="4000" dirty="0" smtClean="0"/>
              <a:t>und </a:t>
            </a:r>
            <a:br>
              <a:rPr lang="de-DE" sz="4000" dirty="0" smtClean="0"/>
            </a:br>
            <a:r>
              <a:rPr lang="de-DE" sz="4000" dirty="0" smtClean="0"/>
              <a:t>der </a:t>
            </a:r>
            <a:r>
              <a:rPr lang="de-DE" sz="4000" dirty="0"/>
              <a:t>Prager Frühling</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677314757"/>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Die Reaktion Österreichs auf den Einmarsch </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536505"/>
          </a:xfrm>
        </p:spPr>
        <p:txBody>
          <a:bodyPr/>
          <a:lstStyle/>
          <a:p>
            <a:r>
              <a:rPr lang="de-AT" sz="1600" dirty="0"/>
              <a:t>Nach dem Zweiten Weltkrieg standen sich in Europa zwei Bündnisse gegenüber: Die NATO (unter der Führung der Vereinigten Staaten) und der Warschauer Pakt (unter der Führung der Sowjetunion). </a:t>
            </a:r>
            <a:endParaRPr lang="de-AT" sz="1600" dirty="0" smtClean="0"/>
          </a:p>
          <a:p>
            <a:r>
              <a:rPr lang="de-AT" sz="1600" dirty="0"/>
              <a:t>Österreich dagegen war neutral, bündnisfrei und von mehreren Mitgliedsstaaten der NATO und des Warschauer Pakts umgeben. </a:t>
            </a:r>
          </a:p>
          <a:p>
            <a:r>
              <a:rPr lang="de-AT" sz="1600" dirty="0" smtClean="0"/>
              <a:t>Für den Fall, dass </a:t>
            </a:r>
            <a:r>
              <a:rPr lang="de-AT" sz="1600" dirty="0"/>
              <a:t>Truppen des Warschauer Pakts in die Tschechoslowakei einmarschieren </a:t>
            </a:r>
            <a:r>
              <a:rPr lang="de-AT" sz="1600" dirty="0" smtClean="0"/>
              <a:t>sollten, hatte die </a:t>
            </a:r>
            <a:r>
              <a:rPr lang="de-AT" sz="1600" dirty="0"/>
              <a:t>österreichische Bundesregierung </a:t>
            </a:r>
            <a:r>
              <a:rPr lang="de-AT" sz="1600" dirty="0" smtClean="0"/>
              <a:t>einen </a:t>
            </a:r>
            <a:r>
              <a:rPr lang="de-AT" sz="1600" dirty="0"/>
              <a:t>Plan </a:t>
            </a:r>
            <a:r>
              <a:rPr lang="de-AT" sz="1600" dirty="0" smtClean="0"/>
              <a:t>ausgearbeitet, um </a:t>
            </a:r>
            <a:r>
              <a:rPr lang="de-AT" sz="1600" dirty="0"/>
              <a:t>die österreichische Grenze zur Tschechoslowakei </a:t>
            </a:r>
            <a:r>
              <a:rPr lang="de-AT" sz="1600" dirty="0" smtClean="0"/>
              <a:t>zu sichern.</a:t>
            </a:r>
          </a:p>
          <a:p>
            <a:r>
              <a:rPr lang="de-AT" sz="1600" dirty="0"/>
              <a:t>Der Zeitpunkt des Einmarschs kam für die österreichische Bundesregierung </a:t>
            </a:r>
            <a:r>
              <a:rPr lang="de-AT" sz="1600" dirty="0" smtClean="0"/>
              <a:t>überraschend, zahlreiche Minister befanden sich auf Urlaub. Erst am Nachmittag </a:t>
            </a:r>
            <a:r>
              <a:rPr lang="de-AT" sz="1600" dirty="0"/>
              <a:t>des 21. August </a:t>
            </a:r>
            <a:r>
              <a:rPr lang="de-AT" sz="1600" dirty="0" smtClean="0"/>
              <a:t>konnten Regierung </a:t>
            </a:r>
            <a:r>
              <a:rPr lang="de-AT" sz="1600" dirty="0"/>
              <a:t>und </a:t>
            </a:r>
            <a:r>
              <a:rPr lang="de-AT" sz="1600" dirty="0" smtClean="0"/>
              <a:t>Generäle über </a:t>
            </a:r>
            <a:r>
              <a:rPr lang="de-AT" sz="1600" dirty="0"/>
              <a:t>die Lage </a:t>
            </a:r>
            <a:r>
              <a:rPr lang="de-AT" sz="1600" dirty="0" smtClean="0"/>
              <a:t>beraten</a:t>
            </a:r>
            <a:r>
              <a:rPr lang="de-AT" sz="1600" dirty="0"/>
              <a:t>. </a:t>
            </a:r>
            <a:endParaRPr lang="de-AT" sz="1600" dirty="0" smtClean="0"/>
          </a:p>
          <a:p>
            <a:r>
              <a:rPr lang="de-AT" sz="1600" dirty="0" smtClean="0"/>
              <a:t>Aufgrund der Neutralität des Landes reagierte die österreichische Bundesregierung </a:t>
            </a:r>
            <a:r>
              <a:rPr lang="de-AT" sz="1600" dirty="0"/>
              <a:t>zurückhaltend auf den Einmarsch in der Tschechoslowakei. </a:t>
            </a:r>
            <a:endParaRPr lang="de-AT" sz="1600" dirty="0" smtClean="0"/>
          </a:p>
          <a:p>
            <a:r>
              <a:rPr lang="de-AT" sz="1600" dirty="0" smtClean="0"/>
              <a:t>Ein Grund dafür war, dass man die Beziehungen nach den langen Verhandlungen über den Staatsvertrag nicht belasten wollte.</a:t>
            </a:r>
          </a:p>
          <a:p>
            <a:r>
              <a:rPr lang="de-AT" sz="1600" dirty="0" smtClean="0"/>
              <a:t>Um die Sowjetunion nicht zu provozieren, blieben </a:t>
            </a:r>
            <a:r>
              <a:rPr lang="de-AT" sz="1600" dirty="0"/>
              <a:t>die </a:t>
            </a:r>
            <a:r>
              <a:rPr lang="de-AT" sz="1600" dirty="0" smtClean="0"/>
              <a:t>österreichischen Soldaten </a:t>
            </a:r>
            <a:r>
              <a:rPr lang="de-AT" sz="1600" dirty="0"/>
              <a:t>30 Kilometer von der Grenze entfernt im Landesinneren stationiert. </a:t>
            </a:r>
            <a:endParaRPr lang="de-AT" sz="2000" dirty="0" smtClean="0"/>
          </a:p>
        </p:txBody>
      </p:sp>
    </p:spTree>
    <p:extLst>
      <p:ext uri="{BB962C8B-B14F-4D97-AF65-F5344CB8AC3E}">
        <p14:creationId xmlns:p14="http://schemas.microsoft.com/office/powerpoint/2010/main" val="3763428537"/>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Flucht aus der Tschechoslowakei und die Rolle des ORF</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r>
              <a:rPr lang="de-AT" sz="1600" dirty="0"/>
              <a:t>Nach dem Einmarsch der Truppen des Warschauer Pakts in die Tschechoslowakei flüchteten </a:t>
            </a:r>
            <a:r>
              <a:rPr lang="de-AT" sz="1600" dirty="0" smtClean="0"/>
              <a:t>160.000 </a:t>
            </a:r>
            <a:r>
              <a:rPr lang="de-AT" sz="1600" dirty="0"/>
              <a:t>Menschen alleine nach </a:t>
            </a:r>
            <a:r>
              <a:rPr lang="de-AT" sz="1600" dirty="0" smtClean="0"/>
              <a:t>Österreich und </a:t>
            </a:r>
            <a:r>
              <a:rPr lang="de-AT" sz="1600" dirty="0"/>
              <a:t>wanderten von </a:t>
            </a:r>
            <a:r>
              <a:rPr lang="de-AT" sz="1600" dirty="0" smtClean="0"/>
              <a:t>dort aus </a:t>
            </a:r>
            <a:r>
              <a:rPr lang="de-AT" sz="1600" dirty="0"/>
              <a:t>in ein anderes Land </a:t>
            </a:r>
            <a:r>
              <a:rPr lang="de-AT" sz="1600" dirty="0" smtClean="0"/>
              <a:t>weiter. </a:t>
            </a:r>
          </a:p>
          <a:p>
            <a:r>
              <a:rPr lang="de-AT" sz="1600" dirty="0"/>
              <a:t>Auch die österreichische Botschaft in Prag half Menschen, aus der Tschechoslowakei nach Österreich zu kommen</a:t>
            </a:r>
            <a:r>
              <a:rPr lang="de-AT" sz="1600" dirty="0" smtClean="0"/>
              <a:t>.</a:t>
            </a:r>
          </a:p>
          <a:p>
            <a:r>
              <a:rPr lang="de-AT" sz="1600" dirty="0" smtClean="0"/>
              <a:t>Der </a:t>
            </a:r>
            <a:r>
              <a:rPr lang="de-AT" sz="1600" dirty="0"/>
              <a:t>ORF informierte die Menschen im Hörfunk und Fernsehen laufend über die Situation in der </a:t>
            </a:r>
            <a:r>
              <a:rPr lang="de-AT" sz="1600" dirty="0" smtClean="0"/>
              <a:t>Tschechoslowakei, auch andere Fernsehsender übernahmen seine Nachrichten.</a:t>
            </a:r>
          </a:p>
          <a:p>
            <a:r>
              <a:rPr lang="de-AT" sz="1600" dirty="0" smtClean="0"/>
              <a:t>Zum </a:t>
            </a:r>
            <a:r>
              <a:rPr lang="de-AT" sz="1600" dirty="0"/>
              <a:t>Teil konnten auch Menschen in der Tschechoslowakei den ORF empfangen und sich ein Bild darüber machen, was in ihrem Land geschah. </a:t>
            </a:r>
            <a:endParaRPr lang="de-AT" sz="1600" dirty="0" smtClean="0"/>
          </a:p>
          <a:p>
            <a:r>
              <a:rPr lang="de-AT" sz="1600" dirty="0" smtClean="0"/>
              <a:t>Trotz Drucks von Seiten der Sowjetunion und der österreichischen Bundesregierung setzte der ORF seine Berichterstattung fort. („Neutralität verpflichtet den Staat, aber nicht den Staatsbürger.“)</a:t>
            </a:r>
          </a:p>
          <a:p>
            <a:pPr marL="0" indent="0">
              <a:buNone/>
            </a:pPr>
            <a:endParaRPr lang="de-AT" sz="1000" dirty="0" smtClean="0"/>
          </a:p>
          <a:p>
            <a:pPr marL="0" indent="0">
              <a:buNone/>
            </a:pPr>
            <a:r>
              <a:rPr lang="de-AT" sz="1600" b="1" dirty="0"/>
              <a:t>Auf den Punkt gebracht:</a:t>
            </a:r>
            <a:endParaRPr lang="de-AT" sz="1600" dirty="0"/>
          </a:p>
          <a:p>
            <a:pPr lvl="0"/>
            <a:r>
              <a:rPr lang="de-AT" sz="1600" dirty="0" smtClean="0"/>
              <a:t>Die </a:t>
            </a:r>
            <a:r>
              <a:rPr lang="de-AT" sz="1600" dirty="0"/>
              <a:t>österreichische Regierung reagierte zurückhaltend auf den Einmarsch in der Tschechoslowakei, um das Verhältnis zur Sowjetunion nicht zu belasten.</a:t>
            </a:r>
          </a:p>
          <a:p>
            <a:pPr lvl="0"/>
            <a:r>
              <a:rPr lang="de-AT" sz="1600" dirty="0"/>
              <a:t>Der ORF spielte eine wichtige Rolle dabei, die Menschen über die </a:t>
            </a:r>
            <a:r>
              <a:rPr lang="de-AT" sz="1600" dirty="0" smtClean="0"/>
              <a:t/>
            </a:r>
            <a:br>
              <a:rPr lang="de-AT" sz="1600" dirty="0" smtClean="0"/>
            </a:br>
            <a:r>
              <a:rPr lang="de-AT" sz="1600" dirty="0" smtClean="0"/>
              <a:t>Geschehnisse </a:t>
            </a:r>
            <a:r>
              <a:rPr lang="de-AT" sz="1600" dirty="0"/>
              <a:t>in der Tschechoslowakei zu informieren.</a:t>
            </a:r>
          </a:p>
          <a:p>
            <a:pPr marL="0" indent="0">
              <a:buNone/>
            </a:pPr>
            <a:endParaRPr lang="de-AT" sz="1600" dirty="0"/>
          </a:p>
          <a:p>
            <a:endParaRPr lang="de-AT" sz="1600" dirty="0"/>
          </a:p>
          <a:p>
            <a:endParaRPr lang="de-DE" sz="1600" dirty="0" smtClean="0"/>
          </a:p>
          <a:p>
            <a:endParaRPr lang="de-AT" sz="2000" dirty="0" smtClean="0"/>
          </a:p>
        </p:txBody>
      </p:sp>
    </p:spTree>
    <p:extLst>
      <p:ext uri="{BB962C8B-B14F-4D97-AF65-F5344CB8AC3E}">
        <p14:creationId xmlns:p14="http://schemas.microsoft.com/office/powerpoint/2010/main" val="831146737"/>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p:txBody>
          <a:bodyPr/>
          <a:lstStyle/>
          <a:p>
            <a:r>
              <a:rPr lang="de-AT" sz="2800" dirty="0" smtClean="0"/>
              <a:t>Übung 2: Österreichs Reaktion auf den Prager Frühling</a:t>
            </a:r>
            <a:endParaRPr lang="de-DE" sz="2800" dirty="0"/>
          </a:p>
        </p:txBody>
      </p:sp>
      <p:sp>
        <p:nvSpPr>
          <p:cNvPr id="4" name="Inhaltsplatzhalter 3"/>
          <p:cNvSpPr>
            <a:spLocks noGrp="1"/>
          </p:cNvSpPr>
          <p:nvPr>
            <p:ph idx="1"/>
          </p:nvPr>
        </p:nvSpPr>
        <p:spPr>
          <a:xfrm>
            <a:off x="446088" y="1628775"/>
            <a:ext cx="8229600" cy="4430712"/>
          </a:xfrm>
        </p:spPr>
        <p:txBody>
          <a:bodyPr/>
          <a:lstStyle/>
          <a:p>
            <a:pPr marL="0" indent="0">
              <a:buNone/>
            </a:pPr>
            <a:r>
              <a:rPr lang="de-DE" sz="2000" dirty="0" smtClean="0"/>
              <a:t>Die österreichische Bundesregierung reagierte einerseits militärisch zurückhaltend auf den Einmarsch der Truppen des Warschauer Pakts in den Nachbarstaat Tschechoslowakei. Andererseits nahm Österreich zehntausende Flüchtlinge aus der Tschechoslowakei auf.</a:t>
            </a:r>
          </a:p>
          <a:p>
            <a:pPr marL="0" indent="0">
              <a:buNone/>
            </a:pPr>
            <a:r>
              <a:rPr lang="de-DE" sz="2000" dirty="0" smtClean="0"/>
              <a:t> </a:t>
            </a:r>
          </a:p>
          <a:p>
            <a:r>
              <a:rPr lang="de-DE" sz="2000" dirty="0" smtClean="0"/>
              <a:t>Welche Argumente sprachen für eine militärische Zurückhaltung Österreichs? (Stichworte: Neutralität, Verhältnis zur Sowjetunion) </a:t>
            </a:r>
          </a:p>
          <a:p>
            <a:r>
              <a:rPr lang="de-DE" sz="2000" dirty="0" smtClean="0"/>
              <a:t>Welches Signal sandte die österreichische Bundesregierung durch die Aufnahme von tschechoslowakischen Flüchtlingen aus?</a:t>
            </a:r>
          </a:p>
          <a:p>
            <a:r>
              <a:rPr lang="de-DE" sz="2000" dirty="0" smtClean="0"/>
              <a:t>Wie hat sich die geopolitische Situation für Österreich im Vergleich zu vor 50 Jahren verändert? (Stichworte: Fall des Eisernen Vorhangs, Europäische Union) </a:t>
            </a:r>
          </a:p>
          <a:p>
            <a:endParaRPr lang="de-DE" sz="2000" dirty="0" smtClean="0"/>
          </a:p>
          <a:p>
            <a:endParaRPr lang="de-DE" sz="2000" dirty="0" smtClean="0"/>
          </a:p>
          <a:p>
            <a:pPr>
              <a:buFont typeface="Arial" panose="020B0604020202020204" pitchFamily="34" charset="0"/>
              <a:buChar char="•"/>
            </a:pPr>
            <a:endParaRPr lang="de-AT" sz="2000" dirty="0" smtClean="0"/>
          </a:p>
          <a:p>
            <a:pPr>
              <a:buFont typeface="Arial" panose="020B0604020202020204" pitchFamily="34" charset="0"/>
              <a:buChar char="•"/>
            </a:pPr>
            <a:endParaRPr lang="de-AT" sz="2000" dirty="0" smtClean="0"/>
          </a:p>
          <a:p>
            <a:pPr marL="0" indent="0">
              <a:buNone/>
            </a:pPr>
            <a:endParaRPr lang="de-AT" sz="2000" dirty="0" smtClean="0"/>
          </a:p>
          <a:p>
            <a:endParaRPr lang="de-AT" sz="2000" dirty="0"/>
          </a:p>
          <a:p>
            <a:endParaRPr lang="de-AT" sz="2000" dirty="0" smtClean="0"/>
          </a:p>
          <a:p>
            <a:pPr marL="0" lvl="0" indent="0">
              <a:buNone/>
            </a:pPr>
            <a:endParaRPr lang="de-DE" sz="1600" dirty="0" smtClean="0"/>
          </a:p>
          <a:p>
            <a:pPr lvl="0"/>
            <a:endParaRPr lang="de-AT" sz="1600" dirty="0"/>
          </a:p>
          <a:p>
            <a:pPr lvl="1"/>
            <a:endParaRPr lang="de-DE" sz="1600" dirty="0"/>
          </a:p>
          <a:p>
            <a:pPr marL="0" indent="0">
              <a:buNone/>
            </a:pPr>
            <a:endParaRPr lang="de-DE" sz="2000" dirty="0"/>
          </a:p>
          <a:p>
            <a:pPr marL="0" indent="0">
              <a:buNone/>
            </a:pPr>
            <a:endParaRPr lang="de-DE" sz="2000" i="1" dirty="0">
              <a:solidFill>
                <a:srgbClr val="C00000"/>
              </a:solidFill>
            </a:endParaRPr>
          </a:p>
          <a:p>
            <a:endParaRPr lang="de-DE" sz="2000" dirty="0" smtClean="0"/>
          </a:p>
          <a:p>
            <a:endParaRPr lang="de-AT" sz="2000" dirty="0"/>
          </a:p>
        </p:txBody>
      </p:sp>
    </p:spTree>
    <p:extLst>
      <p:ext uri="{BB962C8B-B14F-4D97-AF65-F5344CB8AC3E}">
        <p14:creationId xmlns:p14="http://schemas.microsoft.com/office/powerpoint/2010/main" val="2984301278"/>
      </p:ext>
    </p:extLst>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554" y="3933056"/>
            <a:ext cx="7777162" cy="936104"/>
          </a:xfrm>
        </p:spPr>
        <p:txBody>
          <a:bodyPr/>
          <a:lstStyle/>
          <a:p>
            <a:pPr lvl="0" algn="r"/>
            <a:r>
              <a:rPr lang="de-DE" sz="4000" dirty="0"/>
              <a:t>Welche Bedeutung </a:t>
            </a:r>
            <a:r>
              <a:rPr lang="de-DE" sz="4000" dirty="0" smtClean="0"/>
              <a:t/>
            </a:r>
            <a:br>
              <a:rPr lang="de-DE" sz="4000" dirty="0" smtClean="0"/>
            </a:br>
            <a:r>
              <a:rPr lang="de-DE" sz="4000" dirty="0" smtClean="0"/>
              <a:t>hat </a:t>
            </a:r>
            <a:r>
              <a:rPr lang="de-DE" sz="4000" dirty="0"/>
              <a:t>das Jahr 1968 heute?</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933643300"/>
      </p:ext>
    </p:extLst>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23696"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2400" dirty="0" smtClean="0"/>
              <a:t>Unterschiedliche Sichtweisen auf die „68er“-Bewegung</a:t>
            </a:r>
            <a:endParaRPr lang="de-AT"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1"/>
            <a:ext cx="8222940" cy="4392489"/>
          </a:xfrm>
        </p:spPr>
        <p:txBody>
          <a:bodyPr/>
          <a:lstStyle/>
          <a:p>
            <a:pPr marL="0" indent="0">
              <a:buNone/>
            </a:pPr>
            <a:endParaRPr lang="de-AT" sz="1600" dirty="0"/>
          </a:p>
          <a:p>
            <a:r>
              <a:rPr lang="de-DE" sz="1600" dirty="0" smtClean="0"/>
              <a:t>Die öffentliche </a:t>
            </a:r>
            <a:r>
              <a:rPr lang="de-DE" sz="1600" b="1" dirty="0"/>
              <a:t>Diskussionskultur</a:t>
            </a:r>
            <a:r>
              <a:rPr lang="de-DE" sz="1600" dirty="0"/>
              <a:t> über politische und gesellschaftliche </a:t>
            </a:r>
            <a:r>
              <a:rPr lang="de-DE" sz="1600" dirty="0" smtClean="0"/>
              <a:t>Themen</a:t>
            </a:r>
            <a:r>
              <a:rPr lang="de-DE" sz="1600" dirty="0"/>
              <a:t> </a:t>
            </a:r>
            <a:r>
              <a:rPr lang="de-DE" sz="1600" dirty="0" smtClean="0"/>
              <a:t>ist auch eine Folge der „68er“-Bewegung (z.B. Recht </a:t>
            </a:r>
            <a:r>
              <a:rPr lang="de-DE" sz="1600" dirty="0"/>
              <a:t>auf freie Meinungsäußerung </a:t>
            </a:r>
            <a:r>
              <a:rPr lang="de-DE" sz="1600" dirty="0" smtClean="0"/>
              <a:t>durch </a:t>
            </a:r>
            <a:r>
              <a:rPr lang="de-DE" sz="1600" dirty="0"/>
              <a:t>Demonstrationen</a:t>
            </a:r>
            <a:r>
              <a:rPr lang="de-DE" sz="1600" dirty="0" smtClean="0"/>
              <a:t>).</a:t>
            </a:r>
          </a:p>
          <a:p>
            <a:r>
              <a:rPr lang="de-DE" sz="1600" dirty="0"/>
              <a:t>Die 68er- und insbesondere die Frauenbewegung waren überzeugt, dass auch das „</a:t>
            </a:r>
            <a:r>
              <a:rPr lang="de-DE" sz="1600" b="1" dirty="0"/>
              <a:t>Private“ politisch</a:t>
            </a:r>
            <a:r>
              <a:rPr lang="de-DE" sz="1600" dirty="0"/>
              <a:t> </a:t>
            </a:r>
            <a:r>
              <a:rPr lang="de-DE" sz="1600" dirty="0" smtClean="0"/>
              <a:t>ist (Streben nach Gleichberechtigung als „politische“ Forderung“).</a:t>
            </a:r>
          </a:p>
          <a:p>
            <a:r>
              <a:rPr lang="de-DE" sz="1600" dirty="0"/>
              <a:t>Die „68er“ stehen bis heute für eine kulturelle, gesellschaftliche und politische </a:t>
            </a:r>
            <a:r>
              <a:rPr lang="de-DE" sz="1600" dirty="0" smtClean="0"/>
              <a:t>Rebellion.</a:t>
            </a:r>
          </a:p>
          <a:p>
            <a:r>
              <a:rPr lang="de-DE" sz="1600" dirty="0" smtClean="0"/>
              <a:t>„1968</a:t>
            </a:r>
            <a:r>
              <a:rPr lang="de-DE" sz="1600" dirty="0"/>
              <a:t>“ </a:t>
            </a:r>
            <a:r>
              <a:rPr lang="de-DE" sz="1600" dirty="0" smtClean="0"/>
              <a:t>ist ein </a:t>
            </a:r>
            <a:r>
              <a:rPr lang="de-DE" sz="1600" dirty="0"/>
              <a:t>Symbol für ein politisches Engagement, </a:t>
            </a:r>
            <a:r>
              <a:rPr lang="de-DE" sz="1600" dirty="0" smtClean="0"/>
              <a:t>das „über </a:t>
            </a:r>
            <a:r>
              <a:rPr lang="de-DE" sz="1600" dirty="0"/>
              <a:t>den Tellerrand“ blickt</a:t>
            </a:r>
            <a:r>
              <a:rPr lang="de-DE" sz="1600" dirty="0" smtClean="0"/>
              <a:t>: Friedensbewegung, Anti-Vietnamkrieg-Bewegung, Anti-Atom-Bewegung</a:t>
            </a:r>
            <a:r>
              <a:rPr lang="de-DE" sz="1600" dirty="0"/>
              <a:t>, </a:t>
            </a:r>
            <a:r>
              <a:rPr lang="de-DE" sz="1600" dirty="0" smtClean="0"/>
              <a:t>Solidarität </a:t>
            </a:r>
            <a:r>
              <a:rPr lang="de-DE" sz="1600" dirty="0"/>
              <a:t>mit der </a:t>
            </a:r>
            <a:r>
              <a:rPr lang="de-DE" sz="1600" dirty="0" smtClean="0"/>
              <a:t>Bürgerrechtsbewegung.</a:t>
            </a:r>
          </a:p>
          <a:p>
            <a:r>
              <a:rPr lang="de-DE" sz="1600" dirty="0" smtClean="0"/>
              <a:t>Je </a:t>
            </a:r>
            <a:r>
              <a:rPr lang="de-DE" sz="1600" dirty="0"/>
              <a:t>nachdem, ob und wie man diese Zeit miterlebt hat, überwiegen </a:t>
            </a:r>
            <a:r>
              <a:rPr lang="de-DE" sz="1600" b="1" dirty="0"/>
              <a:t>positive oder negative Erinnerungen und </a:t>
            </a:r>
            <a:r>
              <a:rPr lang="de-DE" sz="1600" b="1" dirty="0" smtClean="0"/>
              <a:t>Bewertungen</a:t>
            </a:r>
            <a:r>
              <a:rPr lang="de-DE" sz="1600" dirty="0"/>
              <a:t>:</a:t>
            </a:r>
            <a:endParaRPr lang="de-DE" sz="1600" dirty="0" smtClean="0"/>
          </a:p>
          <a:p>
            <a:pPr lvl="1"/>
            <a:r>
              <a:rPr lang="de-DE" sz="1400" dirty="0" smtClean="0"/>
              <a:t>Sehnsucht </a:t>
            </a:r>
            <a:r>
              <a:rPr lang="de-DE" sz="1400" dirty="0"/>
              <a:t>nach Freiheit und einer „besseren </a:t>
            </a:r>
            <a:r>
              <a:rPr lang="de-DE" sz="1400" dirty="0" smtClean="0"/>
              <a:t>Welt“ sowie der </a:t>
            </a:r>
            <a:r>
              <a:rPr lang="de-DE" sz="1400" dirty="0"/>
              <a:t>Kampf für </a:t>
            </a:r>
            <a:r>
              <a:rPr lang="de-DE" sz="1400" dirty="0" smtClean="0"/>
              <a:t>Demokratie auf der einen Seite, vorwiegend </a:t>
            </a:r>
            <a:r>
              <a:rPr lang="de-DE" sz="1400" dirty="0"/>
              <a:t>Chaos, trügerische und naive Hoffnungen sowie Protest und </a:t>
            </a:r>
            <a:r>
              <a:rPr lang="de-DE" sz="1400" dirty="0" smtClean="0"/>
              <a:t>Gewalt auf der anderen Seite</a:t>
            </a:r>
          </a:p>
          <a:p>
            <a:r>
              <a:rPr lang="de-DE" sz="1600" dirty="0" smtClean="0"/>
              <a:t>Hauptkritik bleibt, dass sich die „1968er“ ihren </a:t>
            </a:r>
            <a:r>
              <a:rPr lang="de-DE" sz="1600" dirty="0"/>
              <a:t>politischen „</a:t>
            </a:r>
            <a:r>
              <a:rPr lang="de-DE" sz="1600" dirty="0" err="1"/>
              <a:t>GegnerInnen</a:t>
            </a:r>
            <a:r>
              <a:rPr lang="de-DE" sz="1600" dirty="0"/>
              <a:t>“ </a:t>
            </a:r>
            <a:r>
              <a:rPr lang="de-DE" sz="1600" dirty="0" smtClean="0"/>
              <a:t/>
            </a:r>
            <a:br>
              <a:rPr lang="de-DE" sz="1600" dirty="0" smtClean="0"/>
            </a:br>
            <a:r>
              <a:rPr lang="de-DE" sz="1600" dirty="0" smtClean="0"/>
              <a:t>selbst </a:t>
            </a:r>
            <a:r>
              <a:rPr lang="de-DE" sz="1600" b="1" dirty="0"/>
              <a:t>undemokratisch</a:t>
            </a:r>
            <a:r>
              <a:rPr lang="de-DE" sz="1600" dirty="0"/>
              <a:t> und gar nicht „friedfertig“ (oder gar gewalttätig) </a:t>
            </a:r>
            <a:r>
              <a:rPr lang="de-DE" sz="1600" dirty="0" smtClean="0"/>
              <a:t/>
            </a:r>
            <a:br>
              <a:rPr lang="de-DE" sz="1600" dirty="0" smtClean="0"/>
            </a:br>
            <a:r>
              <a:rPr lang="de-DE" sz="1600" dirty="0" smtClean="0"/>
              <a:t>verhalten </a:t>
            </a:r>
            <a:r>
              <a:rPr lang="de-DE" sz="1600" dirty="0"/>
              <a:t>hätten.</a:t>
            </a:r>
            <a:endParaRPr lang="de-AT" sz="1600" dirty="0"/>
          </a:p>
          <a:p>
            <a:endParaRPr lang="de-DE" sz="1600" dirty="0" smtClean="0"/>
          </a:p>
          <a:p>
            <a:endParaRPr lang="de-AT" sz="2000" dirty="0" smtClean="0"/>
          </a:p>
        </p:txBody>
      </p:sp>
    </p:spTree>
    <p:extLst>
      <p:ext uri="{BB962C8B-B14F-4D97-AF65-F5344CB8AC3E}">
        <p14:creationId xmlns:p14="http://schemas.microsoft.com/office/powerpoint/2010/main" val="94828706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4149080"/>
            <a:ext cx="7777162" cy="936104"/>
          </a:xfrm>
        </p:spPr>
        <p:txBody>
          <a:bodyPr/>
          <a:lstStyle/>
          <a:p>
            <a:pPr lvl="0"/>
            <a:r>
              <a:rPr lang="de-DE" sz="4000" dirty="0" smtClean="0"/>
              <a:t>Das Jahr 1968</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t>
            </a:r>
            <a:br>
              <a:rPr kumimoji="0" lang="de-AT" sz="2400" b="0" i="0" u="none" strike="noStrike" kern="0" cap="none" spc="0" normalizeH="0" baseline="0" noProof="0" dirty="0">
                <a:ln>
                  <a:noFill/>
                </a:ln>
                <a:solidFill>
                  <a:schemeClr val="tx1"/>
                </a:solidFill>
                <a:effectLst/>
                <a:uLnTx/>
                <a:uFillTx/>
                <a:latin typeface="+mj-lt"/>
                <a:ea typeface="+mj-ea"/>
                <a:cs typeface="+mj-cs"/>
              </a:rPr>
            </a:br>
            <a:r>
              <a:rPr kumimoji="0" lang="de-AT" sz="2400" b="0" i="0" u="none" strike="noStrike" kern="0" cap="none" spc="0" normalizeH="0" baseline="0" noProof="0" dirty="0">
                <a:ln>
                  <a:noFill/>
                </a:ln>
                <a:solidFill>
                  <a:schemeClr val="tx1"/>
                </a:solidFill>
                <a:effectLst/>
                <a:uLnTx/>
                <a:uFillTx/>
                <a:latin typeface="+mj-lt"/>
                <a:ea typeface="+mj-ea"/>
                <a:cs typeface="+mj-cs"/>
              </a:rPr>
              <a:t/>
            </a:r>
            <a:br>
              <a:rPr kumimoji="0" lang="de-AT" sz="2400" b="0" i="0" u="none" strike="noStrike" kern="0" cap="none" spc="0" normalizeH="0" baseline="0" noProof="0" dirty="0">
                <a:ln>
                  <a:noFill/>
                </a:ln>
                <a:solidFill>
                  <a:schemeClr val="tx1"/>
                </a:solidFill>
                <a:effectLst/>
                <a:uLnTx/>
                <a:uFillTx/>
                <a:latin typeface="+mj-lt"/>
                <a:ea typeface="+mj-ea"/>
                <a:cs typeface="+mj-cs"/>
              </a:rPr>
            </a:br>
            <a:endParaRPr kumimoji="0" lang="de-DE" sz="2400" b="0" i="0" u="none" strike="noStrike" kern="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4178259967"/>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140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2400" dirty="0" smtClean="0"/>
              <a:t>Was geschah 1968?</a:t>
            </a:r>
            <a:endParaRPr lang="de-DE" sz="24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852556" cy="4824536"/>
          </a:xfrm>
        </p:spPr>
        <p:txBody>
          <a:bodyPr/>
          <a:lstStyle/>
          <a:p>
            <a:r>
              <a:rPr lang="de-DE" sz="1600" dirty="0" smtClean="0"/>
              <a:t>Im </a:t>
            </a:r>
            <a:r>
              <a:rPr lang="de-DE" sz="1600" dirty="0"/>
              <a:t>Jahr 1968 ist nicht nur in Europa, sondern </a:t>
            </a:r>
            <a:r>
              <a:rPr lang="de-DE" sz="1600" b="1" dirty="0"/>
              <a:t>in der ganzen Welt</a:t>
            </a:r>
            <a:r>
              <a:rPr lang="de-DE" sz="1600" dirty="0"/>
              <a:t> vieles in </a:t>
            </a:r>
            <a:r>
              <a:rPr lang="de-DE" sz="1600" dirty="0" smtClean="0"/>
              <a:t>Bewegung: Es gibt </a:t>
            </a:r>
            <a:r>
              <a:rPr lang="de-DE" sz="1600" dirty="0"/>
              <a:t>Demonstrationen, Streiks und </a:t>
            </a:r>
            <a:r>
              <a:rPr lang="de-DE" sz="1600" dirty="0" smtClean="0"/>
              <a:t>Unruhen.</a:t>
            </a:r>
          </a:p>
          <a:p>
            <a:r>
              <a:rPr lang="de-DE" sz="1600" dirty="0"/>
              <a:t>Viele junge Menschen gehen auf die Straße und </a:t>
            </a:r>
            <a:r>
              <a:rPr lang="de-DE" sz="1600" dirty="0" smtClean="0"/>
              <a:t>protestieren.</a:t>
            </a:r>
          </a:p>
          <a:p>
            <a:r>
              <a:rPr lang="de-DE" sz="1600" b="1" dirty="0" smtClean="0"/>
              <a:t>Die Protestbewegung</a:t>
            </a:r>
            <a:r>
              <a:rPr lang="de-DE" sz="1600" dirty="0" smtClean="0"/>
              <a:t> </a:t>
            </a:r>
            <a:r>
              <a:rPr lang="de-DE" sz="1600" dirty="0"/>
              <a:t>beginnt in den USA, in Europa gibt es beispielsweise in Deutschland, Frankreich, der Tschechoslowakei und Polen </a:t>
            </a:r>
            <a:r>
              <a:rPr lang="de-DE" sz="1600" dirty="0" smtClean="0"/>
              <a:t>Unruhen, </a:t>
            </a:r>
            <a:r>
              <a:rPr lang="de-DE" sz="1600" dirty="0"/>
              <a:t>ebenso in </a:t>
            </a:r>
            <a:r>
              <a:rPr lang="de-DE" sz="1600" dirty="0" smtClean="0"/>
              <a:t>Österreich. </a:t>
            </a:r>
          </a:p>
          <a:p>
            <a:r>
              <a:rPr lang="de-DE" sz="1600" dirty="0" smtClean="0"/>
              <a:t>Diese </a:t>
            </a:r>
            <a:r>
              <a:rPr lang="de-DE" sz="1600" dirty="0"/>
              <a:t>Proteste laufen oft friedlich ab, teilweise kommt es aber zu Unruhen und Auseinandersetzungen, die manchmal blutig </a:t>
            </a:r>
            <a:r>
              <a:rPr lang="de-DE" sz="1600" dirty="0" smtClean="0"/>
              <a:t>enden. </a:t>
            </a:r>
          </a:p>
          <a:p>
            <a:pPr marL="0" indent="0">
              <a:buNone/>
            </a:pPr>
            <a:endParaRPr lang="de-DE" sz="1600" dirty="0" smtClean="0"/>
          </a:p>
          <a:p>
            <a:pPr marL="0" indent="0">
              <a:buNone/>
            </a:pPr>
            <a:r>
              <a:rPr lang="de-DE" sz="1600" b="1" i="1" dirty="0" smtClean="0"/>
              <a:t>	Nachgefragt</a:t>
            </a:r>
            <a:r>
              <a:rPr lang="de-DE" sz="1600" i="1" dirty="0"/>
              <a:t>: Was bedeutet der Begriff „68er“?</a:t>
            </a:r>
            <a:br>
              <a:rPr lang="de-DE" sz="1600" i="1" dirty="0"/>
            </a:br>
            <a:r>
              <a:rPr lang="de-DE" sz="1600" i="1" dirty="0" smtClean="0"/>
              <a:t>	</a:t>
            </a:r>
            <a:r>
              <a:rPr lang="de-DE" sz="1600" dirty="0" smtClean="0"/>
              <a:t>Der </a:t>
            </a:r>
            <a:r>
              <a:rPr lang="de-DE" sz="1600" dirty="0"/>
              <a:t>Begriff „68er“ meint nicht nur das Jahr und die zugehörigen </a:t>
            </a:r>
            <a:r>
              <a:rPr lang="de-DE" sz="1600" dirty="0" smtClean="0"/>
              <a:t>	Phänomene</a:t>
            </a:r>
            <a:r>
              <a:rPr lang="de-DE" sz="1600" dirty="0"/>
              <a:t>. Als „68er“ werden auch die Beteiligten der Bewegung im </a:t>
            </a:r>
            <a:r>
              <a:rPr lang="de-DE" sz="1600" dirty="0" smtClean="0"/>
              <a:t>	1968-Jahr </a:t>
            </a:r>
            <a:r>
              <a:rPr lang="de-DE" sz="1600" dirty="0"/>
              <a:t>bezeichnet.</a:t>
            </a:r>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a:p>
            <a:pPr marL="0" indent="0">
              <a:buNone/>
            </a:pPr>
            <a:endParaRPr lang="de-DE" sz="1600" dirty="0" smtClean="0"/>
          </a:p>
        </p:txBody>
      </p:sp>
    </p:spTree>
    <p:extLst>
      <p:ext uri="{BB962C8B-B14F-4D97-AF65-F5344CB8AC3E}">
        <p14:creationId xmlns:p14="http://schemas.microsoft.com/office/powerpoint/2010/main" val="4057654646"/>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a:t>Wer hat protestiert, wogegen und wofür?</a:t>
            </a:r>
            <a:endParaRPr lang="de-AT" sz="2400" dirty="0"/>
          </a:p>
        </p:txBody>
      </p:sp>
      <p:sp>
        <p:nvSpPr>
          <p:cNvPr id="7" name="Inhaltsplatzhalter 6"/>
          <p:cNvSpPr>
            <a:spLocks noGrp="1"/>
          </p:cNvSpPr>
          <p:nvPr>
            <p:ph idx="1"/>
          </p:nvPr>
        </p:nvSpPr>
        <p:spPr/>
        <p:txBody>
          <a:bodyPr/>
          <a:lstStyle/>
          <a:p>
            <a:r>
              <a:rPr lang="de-DE" sz="1600" dirty="0"/>
              <a:t>Die Gründe für die Unzufriedenheit der Menschen und die Ziele der Protestbewegungen waren in den verschiedenen Ländern unterschiedlich.</a:t>
            </a:r>
          </a:p>
          <a:p>
            <a:r>
              <a:rPr lang="de-DE" sz="1600" dirty="0"/>
              <a:t>Die Frage, wer wofür oder wogegen protestiert hat, ist also gar nicht</a:t>
            </a:r>
            <a:br>
              <a:rPr lang="de-DE" sz="1600" dirty="0"/>
            </a:br>
            <a:r>
              <a:rPr lang="de-DE" sz="1600" dirty="0" smtClean="0"/>
              <a:t>so </a:t>
            </a:r>
            <a:r>
              <a:rPr lang="de-DE" sz="1600" dirty="0"/>
              <a:t>einfach zu </a:t>
            </a:r>
            <a:r>
              <a:rPr lang="de-DE" sz="1600" dirty="0" smtClean="0"/>
              <a:t>beantworten</a:t>
            </a:r>
            <a:r>
              <a:rPr lang="de-DE" sz="1600" dirty="0"/>
              <a:t>.</a:t>
            </a:r>
            <a:endParaRPr lang="de-DE" sz="1600" dirty="0" smtClean="0"/>
          </a:p>
          <a:p>
            <a:r>
              <a:rPr lang="de-DE" sz="1600" dirty="0" smtClean="0"/>
              <a:t>Die Proteste hatten gemeinsam, dass die Menschen nicht </a:t>
            </a:r>
            <a:r>
              <a:rPr lang="de-DE" sz="1600" dirty="0"/>
              <a:t>einfach „so </a:t>
            </a:r>
            <a:r>
              <a:rPr lang="de-DE" sz="1600" dirty="0" smtClean="0"/>
              <a:t>weitermachen wollten </a:t>
            </a:r>
            <a:r>
              <a:rPr lang="de-DE" sz="1600" dirty="0"/>
              <a:t>wie bisher“, hauptsächlich die Jugend </a:t>
            </a:r>
            <a:r>
              <a:rPr lang="de-DE" sz="1600" dirty="0" smtClean="0"/>
              <a:t>sucht </a:t>
            </a:r>
            <a:r>
              <a:rPr lang="de-DE" sz="1600" dirty="0"/>
              <a:t>nach einem </a:t>
            </a:r>
            <a:r>
              <a:rPr lang="de-DE" sz="1600" b="1" dirty="0"/>
              <a:t>neuen Sinn</a:t>
            </a:r>
            <a:r>
              <a:rPr lang="de-DE" sz="1600" b="1" dirty="0" smtClean="0"/>
              <a:t>.</a:t>
            </a:r>
          </a:p>
          <a:p>
            <a:r>
              <a:rPr lang="de-DE" sz="1600" dirty="0"/>
              <a:t>Die </a:t>
            </a:r>
            <a:r>
              <a:rPr lang="de-DE" sz="1600" dirty="0" smtClean="0"/>
              <a:t>jungen Menschen stellen </a:t>
            </a:r>
            <a:r>
              <a:rPr lang="de-DE" sz="1600" dirty="0"/>
              <a:t>vieles in </a:t>
            </a:r>
            <a:r>
              <a:rPr lang="de-DE" sz="1600" dirty="0" smtClean="0"/>
              <a:t>Frage, </a:t>
            </a:r>
            <a:r>
              <a:rPr lang="de-DE" sz="1600" dirty="0"/>
              <a:t>und das manchmal sehr radikal (grundlegend): </a:t>
            </a:r>
            <a:endParaRPr lang="de-DE" sz="1600" dirty="0" smtClean="0"/>
          </a:p>
          <a:p>
            <a:pPr lvl="1"/>
            <a:r>
              <a:rPr lang="de-DE" sz="1200" dirty="0"/>
              <a:t>Die Zustände in der Politik und in der Gesellschaft, </a:t>
            </a:r>
          </a:p>
          <a:p>
            <a:pPr lvl="1"/>
            <a:r>
              <a:rPr lang="de-DE" sz="1200" dirty="0"/>
              <a:t>die Werte der Eltern,</a:t>
            </a:r>
          </a:p>
          <a:p>
            <a:pPr lvl="1"/>
            <a:r>
              <a:rPr lang="de-DE" sz="1200" dirty="0" smtClean="0"/>
              <a:t>den Umgang mit der nationalsozialistischen Vergangenheit (z.B. in Deutschland und Österreich).</a:t>
            </a:r>
            <a:endParaRPr lang="de-DE" sz="1600" dirty="0" smtClean="0"/>
          </a:p>
          <a:p>
            <a:pPr marL="0" indent="0">
              <a:buNone/>
            </a:pPr>
            <a:endParaRPr lang="de-DE" sz="1000" dirty="0" smtClean="0"/>
          </a:p>
          <a:p>
            <a:r>
              <a:rPr lang="de-DE" sz="1600" dirty="0"/>
              <a:t>Vor allem wollen sie mehr Möglichkeiten haben, </a:t>
            </a:r>
            <a:r>
              <a:rPr lang="de-DE" sz="1600" b="1" dirty="0"/>
              <a:t>selber über ihr Leben zu entscheiden</a:t>
            </a:r>
            <a:r>
              <a:rPr lang="de-DE" sz="1600" dirty="0" smtClean="0"/>
              <a:t>!</a:t>
            </a:r>
          </a:p>
          <a:p>
            <a:r>
              <a:rPr lang="de-DE" sz="1600" dirty="0" smtClean="0"/>
              <a:t>Die Proteste in </a:t>
            </a:r>
            <a:r>
              <a:rPr lang="de-DE" sz="1600" dirty="0"/>
              <a:t>Europa </a:t>
            </a:r>
            <a:r>
              <a:rPr lang="de-DE" sz="1600" dirty="0" smtClean="0"/>
              <a:t>wurden besonders von der </a:t>
            </a:r>
            <a:r>
              <a:rPr lang="de-DE" sz="1600" b="1" dirty="0" smtClean="0"/>
              <a:t>Studentenbewegung</a:t>
            </a:r>
            <a:r>
              <a:rPr lang="de-DE" sz="1600" dirty="0" smtClean="0"/>
              <a:t> und der </a:t>
            </a:r>
            <a:r>
              <a:rPr lang="de-DE" sz="1600" b="1" dirty="0" smtClean="0"/>
              <a:t>Frauenbewegung </a:t>
            </a:r>
            <a:r>
              <a:rPr lang="de-DE" sz="1600" dirty="0" smtClean="0"/>
              <a:t>geprägt</a:t>
            </a:r>
            <a:r>
              <a:rPr lang="de-DE" sz="1600" b="1" dirty="0" smtClean="0"/>
              <a:t>, zum Teil protestierten </a:t>
            </a:r>
            <a:r>
              <a:rPr lang="de-DE" sz="1600" dirty="0" smtClean="0"/>
              <a:t>auch</a:t>
            </a:r>
            <a:r>
              <a:rPr lang="de-DE" sz="1600" b="1" dirty="0" smtClean="0"/>
              <a:t> </a:t>
            </a:r>
            <a:r>
              <a:rPr lang="de-DE" sz="1600" dirty="0" smtClean="0"/>
              <a:t>die </a:t>
            </a:r>
            <a:r>
              <a:rPr lang="de-DE" sz="1600" b="1" dirty="0"/>
              <a:t>Arbeiterinnen und </a:t>
            </a:r>
            <a:r>
              <a:rPr lang="de-DE" sz="1600" b="1" dirty="0" smtClean="0"/>
              <a:t>Arbeiter. </a:t>
            </a:r>
          </a:p>
          <a:p>
            <a:pPr marL="0" indent="0">
              <a:buNone/>
            </a:pPr>
            <a:endParaRPr lang="de-DE" sz="1600" dirty="0" smtClean="0"/>
          </a:p>
          <a:p>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529081868"/>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Themen und Besonderheiten der „68er-Bewegung“</a:t>
            </a:r>
            <a:endParaRPr lang="de-AT" sz="2400" dirty="0"/>
          </a:p>
        </p:txBody>
      </p:sp>
      <p:sp>
        <p:nvSpPr>
          <p:cNvPr id="7" name="Inhaltsplatzhalter 6"/>
          <p:cNvSpPr>
            <a:spLocks noGrp="1"/>
          </p:cNvSpPr>
          <p:nvPr>
            <p:ph idx="1"/>
          </p:nvPr>
        </p:nvSpPr>
        <p:spPr/>
        <p:txBody>
          <a:bodyPr/>
          <a:lstStyle/>
          <a:p>
            <a:r>
              <a:rPr lang="de-DE" sz="1600" dirty="0"/>
              <a:t>Zu den </a:t>
            </a:r>
            <a:r>
              <a:rPr lang="de-DE" sz="1600" b="1" dirty="0"/>
              <a:t>Besonderheiten</a:t>
            </a:r>
            <a:r>
              <a:rPr lang="de-DE" sz="1600" dirty="0"/>
              <a:t> von 1968 gehört, </a:t>
            </a:r>
            <a:r>
              <a:rPr lang="de-DE" sz="1600" dirty="0" smtClean="0"/>
              <a:t>dass …</a:t>
            </a:r>
          </a:p>
          <a:p>
            <a:pPr marL="0" indent="0">
              <a:buNone/>
            </a:pPr>
            <a:endParaRPr lang="de-DE" sz="1100" dirty="0" smtClean="0"/>
          </a:p>
          <a:p>
            <a:pPr lvl="1"/>
            <a:r>
              <a:rPr lang="de-DE" sz="1400" dirty="0"/>
              <a:t>… es in so vielen Ländern </a:t>
            </a:r>
            <a:r>
              <a:rPr lang="de-DE" sz="1400" b="1" dirty="0"/>
              <a:t>gleichzeitig</a:t>
            </a:r>
            <a:r>
              <a:rPr lang="de-DE" sz="1400" dirty="0"/>
              <a:t> zu Protestbewegungen kam – wenn auch aus verschiedenen Gründen.</a:t>
            </a:r>
          </a:p>
          <a:p>
            <a:pPr lvl="1"/>
            <a:r>
              <a:rPr lang="de-DE" sz="1400" dirty="0"/>
              <a:t>… diese Protestbewegungen trotz aller Unterschiede </a:t>
            </a:r>
            <a:r>
              <a:rPr lang="de-DE" sz="1400" b="1" dirty="0"/>
              <a:t>über die (Länder-)Grenzen hinweg</a:t>
            </a:r>
            <a:r>
              <a:rPr lang="de-DE" sz="1400" dirty="0"/>
              <a:t> </a:t>
            </a:r>
            <a:r>
              <a:rPr lang="de-DE" sz="1400" b="1" dirty="0"/>
              <a:t>miteinander verbunden</a:t>
            </a:r>
            <a:r>
              <a:rPr lang="de-DE" sz="1400" dirty="0"/>
              <a:t> waren.</a:t>
            </a:r>
          </a:p>
          <a:p>
            <a:endParaRPr lang="de-DE" sz="1600" dirty="0"/>
          </a:p>
          <a:p>
            <a:r>
              <a:rPr lang="de-DE" sz="1600" dirty="0" smtClean="0"/>
              <a:t>Menschen </a:t>
            </a:r>
            <a:r>
              <a:rPr lang="de-DE" sz="1600" dirty="0"/>
              <a:t>in Deutschland </a:t>
            </a:r>
            <a:r>
              <a:rPr lang="de-DE" sz="1600" dirty="0" smtClean="0"/>
              <a:t>beispielsweise protestierten gegen </a:t>
            </a:r>
            <a:r>
              <a:rPr lang="de-DE" sz="1600" dirty="0"/>
              <a:t>den Krieg in Vietnam, </a:t>
            </a:r>
            <a:r>
              <a:rPr lang="de-DE" sz="1600" dirty="0" smtClean="0"/>
              <a:t>der </a:t>
            </a:r>
            <a:r>
              <a:rPr lang="de-DE" sz="1600" dirty="0"/>
              <a:t>eigentlich weit weg war und von dem sie nicht direkt betroffen waren. </a:t>
            </a:r>
            <a:endParaRPr lang="de-DE" sz="1600" dirty="0" smtClean="0"/>
          </a:p>
          <a:p>
            <a:r>
              <a:rPr lang="de-DE" sz="1600" dirty="0" smtClean="0"/>
              <a:t>Sie </a:t>
            </a:r>
            <a:r>
              <a:rPr lang="de-DE" sz="1600" dirty="0"/>
              <a:t>fühlten sich aber </a:t>
            </a:r>
            <a:r>
              <a:rPr lang="de-DE" sz="1600" b="1" dirty="0"/>
              <a:t>solidarisch</a:t>
            </a:r>
            <a:r>
              <a:rPr lang="de-DE" sz="1600" dirty="0"/>
              <a:t> mit den Betroffenen und lehnten Krieg grundsätzlich ab</a:t>
            </a:r>
            <a:r>
              <a:rPr lang="de-DE" sz="1600" dirty="0" smtClean="0"/>
              <a:t>.</a:t>
            </a:r>
          </a:p>
          <a:p>
            <a:r>
              <a:rPr lang="de-DE" sz="1600" dirty="0"/>
              <a:t>Weitere Beispiele für diese solidarische Haltung sind Demonstrationen (z.B. in Deutschland und Österreich) gegen die diktatorische Politik im Iran (</a:t>
            </a:r>
            <a:r>
              <a:rPr lang="de-DE" sz="1600" dirty="0" smtClean="0"/>
              <a:t>Anti-Schah-Demonstrationen).</a:t>
            </a:r>
          </a:p>
          <a:p>
            <a:endParaRPr lang="de-DE" sz="1600" dirty="0" smtClean="0"/>
          </a:p>
          <a:p>
            <a:pPr marL="457200" lvl="1" indent="0">
              <a:buNone/>
            </a:pPr>
            <a:r>
              <a:rPr lang="de-DE" sz="600" dirty="0"/>
              <a:t/>
            </a:r>
            <a:br>
              <a:rPr lang="de-DE" sz="600" dirty="0"/>
            </a:br>
            <a:endParaRPr lang="de-DE" sz="600" dirty="0" smtClean="0"/>
          </a:p>
          <a:p>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3437364940"/>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r>
              <a:rPr lang="de-DE" sz="2400" dirty="0" smtClean="0"/>
              <a:t>Unterschiede und Gemeinsamkeiten </a:t>
            </a:r>
            <a:endParaRPr lang="de-AT" sz="2400" dirty="0"/>
          </a:p>
        </p:txBody>
      </p:sp>
      <p:sp>
        <p:nvSpPr>
          <p:cNvPr id="7" name="Inhaltsplatzhalter 6"/>
          <p:cNvSpPr>
            <a:spLocks noGrp="1"/>
          </p:cNvSpPr>
          <p:nvPr>
            <p:ph idx="1"/>
          </p:nvPr>
        </p:nvSpPr>
        <p:spPr>
          <a:xfrm>
            <a:off x="481680" y="1412776"/>
            <a:ext cx="8266784" cy="4824536"/>
          </a:xfrm>
        </p:spPr>
        <p:txBody>
          <a:bodyPr/>
          <a:lstStyle/>
          <a:p>
            <a:r>
              <a:rPr lang="de-DE" sz="1600" u="sng" dirty="0"/>
              <a:t>Freiheit und </a:t>
            </a:r>
            <a:r>
              <a:rPr lang="de-DE" sz="1600" u="sng" dirty="0" smtClean="0"/>
              <a:t>Selbstbestimmung</a:t>
            </a:r>
          </a:p>
          <a:p>
            <a:pPr marL="0" indent="0">
              <a:buNone/>
            </a:pPr>
            <a:r>
              <a:rPr lang="de-DE" sz="1400" dirty="0"/>
              <a:t>Die </a:t>
            </a:r>
            <a:r>
              <a:rPr lang="de-DE" sz="1400" dirty="0" smtClean="0"/>
              <a:t>jungen Menschen lehnen Traditionen ab, sind offen für Neues in Bezug auf Äußerlichkeiten, Formen des Zusammenlebens, der Sexualität. </a:t>
            </a:r>
          </a:p>
          <a:p>
            <a:pPr marL="0" indent="0">
              <a:buNone/>
            </a:pPr>
            <a:r>
              <a:rPr lang="de-DE" sz="1400" dirty="0" smtClean="0"/>
              <a:t>In manchen Ländern (z.B. der Tschechoslowakei) geht es neben persönlicher Freiheit auch um die politische Freiheit, um die Gewährung von Grund- und Freiheitsrechten und Pressefreiheit. </a:t>
            </a:r>
            <a:endParaRPr lang="de-DE" sz="1400" u="sng" dirty="0" smtClean="0"/>
          </a:p>
          <a:p>
            <a:pPr marL="0" indent="0">
              <a:buNone/>
            </a:pPr>
            <a:endParaRPr lang="de-DE" sz="1000" u="sng" dirty="0" smtClean="0"/>
          </a:p>
          <a:p>
            <a:r>
              <a:rPr lang="de-DE" sz="1600" u="sng" dirty="0" smtClean="0"/>
              <a:t>Mitbestimmung</a:t>
            </a:r>
          </a:p>
          <a:p>
            <a:pPr marL="0" indent="0">
              <a:buNone/>
            </a:pPr>
            <a:r>
              <a:rPr lang="de-DE" sz="1400" dirty="0"/>
              <a:t>Die Menschen </a:t>
            </a:r>
            <a:r>
              <a:rPr lang="de-DE" sz="1400" dirty="0" smtClean="0"/>
              <a:t>fordern ein Recht auf Mitbestimmung: In </a:t>
            </a:r>
            <a:r>
              <a:rPr lang="de-DE" sz="1400" dirty="0"/>
              <a:t>der Gesellschaft, im politischen Prozess, bei der </a:t>
            </a:r>
            <a:r>
              <a:rPr lang="de-DE" sz="1400" dirty="0" smtClean="0"/>
              <a:t>Arbeit, </a:t>
            </a:r>
            <a:r>
              <a:rPr lang="de-DE" sz="1400" dirty="0"/>
              <a:t>an den </a:t>
            </a:r>
            <a:r>
              <a:rPr lang="de-DE" sz="1400" dirty="0" smtClean="0"/>
              <a:t>Universitäten. Autoritäten werden abgelehnt.</a:t>
            </a:r>
            <a:endParaRPr lang="de-DE" sz="1400" u="sng" dirty="0" smtClean="0"/>
          </a:p>
          <a:p>
            <a:endParaRPr lang="de-DE" sz="1000" u="sng" dirty="0"/>
          </a:p>
          <a:p>
            <a:r>
              <a:rPr lang="de-DE" sz="1600" u="sng" dirty="0" smtClean="0"/>
              <a:t>Frieden</a:t>
            </a:r>
          </a:p>
          <a:p>
            <a:pPr marL="0" indent="0">
              <a:buNone/>
            </a:pPr>
            <a:r>
              <a:rPr lang="de-DE" sz="1400" dirty="0"/>
              <a:t>In Europa herrscht </a:t>
            </a:r>
            <a:r>
              <a:rPr lang="de-DE" sz="1400" dirty="0" smtClean="0"/>
              <a:t>der „Kalte </a:t>
            </a:r>
            <a:r>
              <a:rPr lang="de-DE" sz="1400" dirty="0"/>
              <a:t>Krieg“ zwischen den USA und der Union der Sozialistischen Sowjetrepubliken (UdSSR</a:t>
            </a:r>
            <a:r>
              <a:rPr lang="de-AT" sz="1400" dirty="0" smtClean="0"/>
              <a:t>)</a:t>
            </a:r>
            <a:r>
              <a:rPr lang="de-DE" sz="1400" dirty="0" smtClean="0"/>
              <a:t>. Die „68-er“ protestieren gegen das „Wettrüsten</a:t>
            </a:r>
            <a:r>
              <a:rPr lang="de-DE" sz="1400" dirty="0"/>
              <a:t>“ mit (</a:t>
            </a:r>
            <a:r>
              <a:rPr lang="de-DE" sz="1400" dirty="0" smtClean="0"/>
              <a:t>Atom)Waffen.</a:t>
            </a:r>
          </a:p>
          <a:p>
            <a:pPr marL="0" indent="0">
              <a:buNone/>
            </a:pPr>
            <a:endParaRPr lang="de-DE" sz="1000" u="sng" dirty="0"/>
          </a:p>
          <a:p>
            <a:r>
              <a:rPr lang="de-DE" sz="1600" u="sng" dirty="0" smtClean="0"/>
              <a:t>Gleichberechtigung</a:t>
            </a:r>
          </a:p>
          <a:p>
            <a:pPr marL="0" indent="0">
              <a:buNone/>
            </a:pPr>
            <a:r>
              <a:rPr lang="de-DE" sz="1400" dirty="0" smtClean="0"/>
              <a:t>In </a:t>
            </a:r>
            <a:r>
              <a:rPr lang="de-DE" sz="1400" dirty="0"/>
              <a:t>den 1960er-Jahren durften Frauen z.B. nur mit Einverständnis ihres Ehemannes arbeiten gehen</a:t>
            </a:r>
            <a:r>
              <a:rPr lang="de-DE" sz="1400" dirty="0" smtClean="0"/>
              <a:t>. </a:t>
            </a:r>
            <a:r>
              <a:rPr lang="de-DE" sz="1400" dirty="0"/>
              <a:t>Nun kämpften die Frauen gegen diese Ungerechtigkeit und forderten mehr </a:t>
            </a:r>
            <a:r>
              <a:rPr lang="de-DE" sz="1400" dirty="0" smtClean="0"/>
              <a:t>Gleichberechtigung.</a:t>
            </a:r>
          </a:p>
          <a:p>
            <a:pPr marL="0" indent="0">
              <a:buNone/>
            </a:pPr>
            <a:r>
              <a:rPr lang="de-DE" sz="1400" dirty="0" smtClean="0"/>
              <a:t>Die „Antibabypille“ war eine neue </a:t>
            </a:r>
            <a:r>
              <a:rPr lang="de-DE" sz="1400" dirty="0"/>
              <a:t>Möglichkeit der </a:t>
            </a:r>
            <a:r>
              <a:rPr lang="de-DE" sz="1400" dirty="0" smtClean="0"/>
              <a:t>Verhütung, mit der die </a:t>
            </a:r>
            <a:r>
              <a:rPr lang="de-DE" sz="1400" dirty="0"/>
              <a:t>Frauen ihre </a:t>
            </a:r>
            <a:r>
              <a:rPr lang="de-DE" sz="1400" dirty="0" smtClean="0"/>
              <a:t/>
            </a:r>
            <a:br>
              <a:rPr lang="de-DE" sz="1400" dirty="0" smtClean="0"/>
            </a:br>
            <a:r>
              <a:rPr lang="de-DE" sz="1400" dirty="0" smtClean="0"/>
              <a:t>Sexualität </a:t>
            </a:r>
            <a:r>
              <a:rPr lang="de-DE" sz="1400" dirty="0"/>
              <a:t>freier ausleben und bewusster entscheiden, ob und wann sie Kinder bekommen </a:t>
            </a:r>
            <a:r>
              <a:rPr lang="de-DE" sz="1400" dirty="0" smtClean="0"/>
              <a:t/>
            </a:r>
            <a:br>
              <a:rPr lang="de-DE" sz="1400" dirty="0" smtClean="0"/>
            </a:br>
            <a:r>
              <a:rPr lang="de-DE" sz="1400" dirty="0" smtClean="0"/>
              <a:t>wollten</a:t>
            </a:r>
            <a:r>
              <a:rPr lang="de-DE" sz="1400" dirty="0"/>
              <a:t>. </a:t>
            </a:r>
            <a:r>
              <a:rPr lang="de-DE" sz="1400" dirty="0" smtClean="0"/>
              <a:t> </a:t>
            </a:r>
            <a:endParaRPr lang="de-DE" sz="1400" u="sng" dirty="0"/>
          </a:p>
          <a:p>
            <a:endParaRPr lang="de-DE" sz="1600" u="sng" dirty="0" smtClean="0"/>
          </a:p>
          <a:p>
            <a:endParaRPr lang="de-DE" sz="1600" u="sng" dirty="0" smtClean="0"/>
          </a:p>
          <a:p>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1802095110"/>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Warum ausgerechnet 1968?</a:t>
            </a:r>
            <a:endParaRPr lang="de-AT" sz="2400" dirty="0"/>
          </a:p>
        </p:txBody>
      </p:sp>
      <p:sp>
        <p:nvSpPr>
          <p:cNvPr id="7" name="Inhaltsplatzhalter 6"/>
          <p:cNvSpPr>
            <a:spLocks noGrp="1"/>
          </p:cNvSpPr>
          <p:nvPr>
            <p:ph idx="1"/>
          </p:nvPr>
        </p:nvSpPr>
        <p:spPr/>
        <p:txBody>
          <a:bodyPr/>
          <a:lstStyle/>
          <a:p>
            <a:r>
              <a:rPr lang="de-DE" sz="1600" dirty="0" smtClean="0"/>
              <a:t>Die </a:t>
            </a:r>
            <a:r>
              <a:rPr lang="de-DE" sz="1600" dirty="0"/>
              <a:t>Unruhen </a:t>
            </a:r>
            <a:r>
              <a:rPr lang="de-DE" sz="1600" dirty="0" smtClean="0"/>
              <a:t>im Jahr 1968 hatten </a:t>
            </a:r>
            <a:r>
              <a:rPr lang="de-DE" sz="1600" dirty="0"/>
              <a:t>damit zu tun, wie sich die Länder seit Ende des Zweiten Weltkrieges entwickelt haben</a:t>
            </a:r>
            <a:r>
              <a:rPr lang="de-DE" sz="1600" dirty="0" smtClean="0"/>
              <a:t>.</a:t>
            </a:r>
          </a:p>
          <a:p>
            <a:r>
              <a:rPr lang="de-DE" sz="1600" dirty="0"/>
              <a:t>In den </a:t>
            </a:r>
            <a:r>
              <a:rPr lang="de-DE" sz="1600" dirty="0" smtClean="0"/>
              <a:t>1960er-Jahren </a:t>
            </a:r>
            <a:r>
              <a:rPr lang="de-DE" sz="1600" dirty="0"/>
              <a:t>war die Welt </a:t>
            </a:r>
            <a:r>
              <a:rPr lang="de-DE" sz="1600" dirty="0" smtClean="0"/>
              <a:t>in </a:t>
            </a:r>
            <a:r>
              <a:rPr lang="de-DE" sz="1600" b="1" dirty="0" smtClean="0"/>
              <a:t>„West</a:t>
            </a:r>
            <a:r>
              <a:rPr lang="de-DE" sz="1600" dirty="0" smtClean="0"/>
              <a:t>“ </a:t>
            </a:r>
            <a:r>
              <a:rPr lang="de-DE" sz="1600" b="1" dirty="0" smtClean="0"/>
              <a:t>und „Ost“ </a:t>
            </a:r>
            <a:r>
              <a:rPr lang="de-DE" sz="1600" dirty="0" smtClean="0"/>
              <a:t>geteilt</a:t>
            </a:r>
            <a:r>
              <a:rPr lang="de-DE" sz="1600" dirty="0"/>
              <a:t>: </a:t>
            </a:r>
            <a:r>
              <a:rPr lang="de-DE" sz="1600" dirty="0" smtClean="0"/>
              <a:t>Die </a:t>
            </a:r>
            <a:r>
              <a:rPr lang="de-DE" sz="1600" dirty="0"/>
              <a:t>„</a:t>
            </a:r>
            <a:r>
              <a:rPr lang="de-AT" sz="1600" dirty="0"/>
              <a:t>Westmächte“, </a:t>
            </a:r>
            <a:r>
              <a:rPr lang="de-AT" sz="1600" dirty="0" smtClean="0"/>
              <a:t>unter Führung der USA auf der einen, der </a:t>
            </a:r>
            <a:r>
              <a:rPr lang="de-AT" sz="1600" dirty="0"/>
              <a:t>„Ostblock“ unter der Führung der </a:t>
            </a:r>
            <a:r>
              <a:rPr lang="de-AT" sz="1600" dirty="0" smtClean="0"/>
              <a:t>Sowjetunion auf der anderen Seite</a:t>
            </a:r>
            <a:r>
              <a:rPr lang="de-DE" sz="1600" dirty="0" smtClean="0"/>
              <a:t>. </a:t>
            </a:r>
          </a:p>
          <a:p>
            <a:r>
              <a:rPr lang="de-DE" sz="1600" dirty="0" smtClean="0"/>
              <a:t>Dabei standen sich gegensätzliche </a:t>
            </a:r>
            <a:r>
              <a:rPr lang="de-DE" sz="1600" dirty="0"/>
              <a:t>gesellschaftliche, politische und wirtschaftliche </a:t>
            </a:r>
            <a:r>
              <a:rPr lang="de-DE" sz="1600" dirty="0" smtClean="0"/>
              <a:t>Systeme gegenüber: Der </a:t>
            </a:r>
            <a:r>
              <a:rPr lang="de-AT" sz="1600" b="1" dirty="0" smtClean="0"/>
              <a:t>Kapitalismus und</a:t>
            </a:r>
            <a:r>
              <a:rPr lang="de-AT" sz="1600" dirty="0" smtClean="0"/>
              <a:t> der </a:t>
            </a:r>
            <a:r>
              <a:rPr lang="de-AT" sz="1600" b="1" dirty="0" smtClean="0"/>
              <a:t>Kommunismus bzw. Sozialismus</a:t>
            </a:r>
            <a:r>
              <a:rPr lang="de-AT" sz="1600" dirty="0" smtClean="0"/>
              <a:t>.  </a:t>
            </a:r>
            <a:endParaRPr lang="de-DE" sz="1600" dirty="0" smtClean="0"/>
          </a:p>
          <a:p>
            <a:r>
              <a:rPr lang="de-DE" sz="1600" dirty="0" smtClean="0"/>
              <a:t>In den 1950er-Jahren gab es einen langsamen wirtschaftlichen Aufschwung, die </a:t>
            </a:r>
            <a:r>
              <a:rPr lang="de-DE" sz="1600" dirty="0"/>
              <a:t>große Nachkriegsarmut war überwunden</a:t>
            </a:r>
            <a:r>
              <a:rPr lang="de-DE" sz="1600" dirty="0" smtClean="0"/>
              <a:t>, </a:t>
            </a:r>
            <a:r>
              <a:rPr lang="de-DE" sz="1600" dirty="0"/>
              <a:t>der Konsum </a:t>
            </a:r>
            <a:r>
              <a:rPr lang="de-DE" sz="1600" dirty="0" smtClean="0"/>
              <a:t>stieg.</a:t>
            </a:r>
          </a:p>
          <a:p>
            <a:r>
              <a:rPr lang="de-DE" sz="1600" dirty="0" smtClean="0"/>
              <a:t>Vieles, was aus den USA kam, wurde von den europäischen Jugendlichen der 1960er-Jahre bewundert und übernommen, z.B. im Bereich der Musik. </a:t>
            </a:r>
          </a:p>
          <a:p>
            <a:r>
              <a:rPr lang="de-DE" sz="1600" dirty="0" smtClean="0"/>
              <a:t>Starken Einfluss auf die „68er“-Bewegung hatte die amerikanische Hippie-Bewegung und deren Forderungen nach einem friedlicheren Zusammenleben.</a:t>
            </a:r>
          </a:p>
          <a:p>
            <a:r>
              <a:rPr lang="de-AT" sz="1600" dirty="0" smtClean="0"/>
              <a:t>Gleichzeitig gab es eine starke „</a:t>
            </a:r>
            <a:r>
              <a:rPr lang="de-AT" sz="1600" b="1" dirty="0" smtClean="0"/>
              <a:t>antiwestliche</a:t>
            </a:r>
            <a:r>
              <a:rPr lang="de-AT" sz="1600" dirty="0" smtClean="0"/>
              <a:t>“ Haltung, und die Politik der USA wurde </a:t>
            </a:r>
            <a:r>
              <a:rPr lang="de-DE" sz="1600" dirty="0" smtClean="0"/>
              <a:t>abgelehnt, das kapitalistische System kritisiert.</a:t>
            </a:r>
          </a:p>
          <a:p>
            <a:r>
              <a:rPr lang="de-DE" sz="1600" dirty="0"/>
              <a:t>Politisch hegten viele Gruppen der 68er-Bewegung </a:t>
            </a:r>
            <a:r>
              <a:rPr lang="de-DE" sz="1600" dirty="0" smtClean="0"/>
              <a:t>Sympathien </a:t>
            </a:r>
            <a:r>
              <a:rPr lang="de-DE" sz="1600" dirty="0"/>
              <a:t>für Ideologien </a:t>
            </a:r>
            <a:r>
              <a:rPr lang="de-DE" sz="1600" dirty="0" smtClean="0"/>
              <a:t/>
            </a:r>
            <a:br>
              <a:rPr lang="de-DE" sz="1600" dirty="0" smtClean="0"/>
            </a:br>
            <a:r>
              <a:rPr lang="de-DE" sz="1600" dirty="0" smtClean="0"/>
              <a:t>wie </a:t>
            </a:r>
            <a:r>
              <a:rPr lang="de-DE" sz="1600" dirty="0"/>
              <a:t>den Marxismus oder Kommunismus.</a:t>
            </a:r>
            <a:endParaRPr lang="de-AT" sz="1600" dirty="0"/>
          </a:p>
          <a:p>
            <a:endParaRPr lang="de-AT" sz="1600" dirty="0" smtClean="0"/>
          </a:p>
          <a:p>
            <a:endParaRPr lang="de-DE" sz="1600" dirty="0" smtClean="0"/>
          </a:p>
          <a:p>
            <a:endParaRPr lang="de-AT" sz="1600" dirty="0"/>
          </a:p>
          <a:p>
            <a:pPr marL="457200" lvl="1" indent="0">
              <a:buNone/>
            </a:pPr>
            <a:endParaRPr lang="de-AT" sz="1200" dirty="0" smtClean="0"/>
          </a:p>
          <a:p>
            <a:endParaRPr lang="de-DE" sz="700" dirty="0"/>
          </a:p>
          <a:p>
            <a:pPr marL="0" indent="0">
              <a:buNone/>
            </a:pPr>
            <a:endParaRPr lang="de-AT" sz="2000" dirty="0"/>
          </a:p>
          <a:p>
            <a:pPr marL="0" indent="0">
              <a:buNone/>
            </a:pPr>
            <a:endParaRPr lang="de-DE" sz="2000" dirty="0" smtClean="0">
              <a:solidFill>
                <a:schemeClr val="bg1">
                  <a:lumMod val="50000"/>
                </a:schemeClr>
              </a:solidFill>
            </a:endParaRPr>
          </a:p>
        </p:txBody>
      </p:sp>
    </p:spTree>
    <p:extLst>
      <p:ext uri="{BB962C8B-B14F-4D97-AF65-F5344CB8AC3E}">
        <p14:creationId xmlns:p14="http://schemas.microsoft.com/office/powerpoint/2010/main" val="877534978"/>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4711"/>
            <a:ext cx="9163050" cy="6885384"/>
          </a:xfrm>
          <a:prstGeom prst="rect">
            <a:avLst/>
          </a:prstGeom>
          <a:noFill/>
        </p:spPr>
      </p:pic>
      <p:sp>
        <p:nvSpPr>
          <p:cNvPr id="2" name="Titel 1"/>
          <p:cNvSpPr>
            <a:spLocks noGrp="1"/>
          </p:cNvSpPr>
          <p:nvPr>
            <p:ph type="title"/>
          </p:nvPr>
        </p:nvSpPr>
        <p:spPr/>
        <p:txBody>
          <a:bodyPr/>
          <a:lstStyle/>
          <a:p>
            <a:pPr lvl="1"/>
            <a:r>
              <a:rPr lang="de-DE" sz="2400" dirty="0"/>
              <a:t>Ereignisse 1968 in Europa und den USA</a:t>
            </a:r>
            <a:endParaRPr lang="de-AT" sz="2400" dirty="0"/>
          </a:p>
        </p:txBody>
      </p:sp>
      <p:sp>
        <p:nvSpPr>
          <p:cNvPr id="7" name="Inhaltsplatzhalter 6"/>
          <p:cNvSpPr>
            <a:spLocks noGrp="1"/>
          </p:cNvSpPr>
          <p:nvPr>
            <p:ph idx="1"/>
          </p:nvPr>
        </p:nvSpPr>
        <p:spPr/>
        <p:txBody>
          <a:bodyPr/>
          <a:lstStyle/>
          <a:p>
            <a:r>
              <a:rPr lang="de-DE" sz="1600" b="1" u="sng" dirty="0" smtClean="0"/>
              <a:t>Tschechoslowakei</a:t>
            </a:r>
            <a:endParaRPr lang="de-AT" sz="1600" dirty="0"/>
          </a:p>
          <a:p>
            <a:pPr marL="0" indent="0">
              <a:buNone/>
            </a:pPr>
            <a:r>
              <a:rPr lang="de-DE" sz="1400" dirty="0"/>
              <a:t>In den 1960-Jahren gab es in der Tschechoslowakei den Versuch, </a:t>
            </a:r>
            <a:r>
              <a:rPr lang="de-DE" sz="1400" dirty="0" smtClean="0"/>
              <a:t>demokratische Reformen durchzuführen („Prager </a:t>
            </a:r>
            <a:r>
              <a:rPr lang="de-DE" sz="1400" dirty="0"/>
              <a:t>Frühling</a:t>
            </a:r>
            <a:r>
              <a:rPr lang="de-DE" sz="1400" dirty="0" smtClean="0"/>
              <a:t>“). </a:t>
            </a:r>
            <a:r>
              <a:rPr lang="de-DE" sz="1400" dirty="0"/>
              <a:t>Im August 1968 beendeten Truppen des Warschauer Pakts und sowjetische Panzer diese Reformbewegung mit </a:t>
            </a:r>
            <a:r>
              <a:rPr lang="de-DE" sz="1400" dirty="0" smtClean="0"/>
              <a:t>Gewalt.</a:t>
            </a:r>
          </a:p>
          <a:p>
            <a:pPr marL="0" indent="0">
              <a:buNone/>
            </a:pPr>
            <a:endParaRPr lang="de-DE" sz="600" dirty="0" smtClean="0"/>
          </a:p>
          <a:p>
            <a:r>
              <a:rPr lang="de-DE" sz="1600" b="1" u="sng" dirty="0"/>
              <a:t>Die Deutsche Demokratische Republik (DDR)</a:t>
            </a:r>
            <a:endParaRPr lang="de-AT" sz="1600" dirty="0"/>
          </a:p>
          <a:p>
            <a:pPr marL="0" indent="0">
              <a:buNone/>
            </a:pPr>
            <a:r>
              <a:rPr lang="de-DE" sz="1400" dirty="0" smtClean="0"/>
              <a:t>Z</a:t>
            </a:r>
            <a:r>
              <a:rPr lang="de-AT" sz="1400" dirty="0"/>
              <a:t>wischen 1949 und 1990 gab es zwei deutsche Staaten, die </a:t>
            </a:r>
            <a:r>
              <a:rPr lang="de-AT" sz="1400" b="1" dirty="0"/>
              <a:t>Bundesrepublik Deutschland</a:t>
            </a:r>
            <a:r>
              <a:rPr lang="de-AT" sz="1400" dirty="0"/>
              <a:t> und die </a:t>
            </a:r>
            <a:r>
              <a:rPr lang="de-AT" sz="1400" b="1" dirty="0"/>
              <a:t>Deutsche Demokratische Republik</a:t>
            </a:r>
            <a:r>
              <a:rPr lang="de-AT" sz="1400" dirty="0"/>
              <a:t> (</a:t>
            </a:r>
            <a:r>
              <a:rPr lang="de-AT" sz="1400" b="1" dirty="0"/>
              <a:t>DDR</a:t>
            </a:r>
            <a:r>
              <a:rPr lang="de-AT" sz="1400" dirty="0" smtClean="0"/>
              <a:t>). </a:t>
            </a:r>
            <a:r>
              <a:rPr lang="de-AT" sz="1400" dirty="0"/>
              <a:t>Die DDR bestand aus </a:t>
            </a:r>
            <a:r>
              <a:rPr lang="de-DE" sz="1400" dirty="0"/>
              <a:t>dem östlichen Teil des heutigen </a:t>
            </a:r>
            <a:r>
              <a:rPr lang="de-DE" sz="1400" dirty="0" smtClean="0"/>
              <a:t>Deutschlands und war </a:t>
            </a:r>
            <a:r>
              <a:rPr lang="de-DE" sz="1400" dirty="0"/>
              <a:t>ein sozialistisch geführter Staat</a:t>
            </a:r>
            <a:r>
              <a:rPr lang="de-DE" sz="1400" dirty="0" smtClean="0"/>
              <a:t>. </a:t>
            </a:r>
            <a:r>
              <a:rPr lang="de-DE" sz="1400" dirty="0"/>
              <a:t>Die Stadt Berlin war 1961 durch den </a:t>
            </a:r>
            <a:r>
              <a:rPr lang="de-DE" sz="1400" b="1" dirty="0"/>
              <a:t>Bau der Berliner Mauer</a:t>
            </a:r>
            <a:r>
              <a:rPr lang="de-DE" sz="1400" dirty="0"/>
              <a:t> ebenfalls geteilt worden, nämlich in </a:t>
            </a:r>
            <a:r>
              <a:rPr lang="de-DE" sz="1400" b="1" dirty="0"/>
              <a:t>Westberlin und Ostberlin</a:t>
            </a:r>
            <a:r>
              <a:rPr lang="de-DE" sz="1400" dirty="0" smtClean="0"/>
              <a:t>. Ein Schwerpunkt </a:t>
            </a:r>
            <a:r>
              <a:rPr lang="de-DE" sz="1400" dirty="0"/>
              <a:t>der </a:t>
            </a:r>
            <a:r>
              <a:rPr lang="de-DE" sz="1400" b="1" dirty="0"/>
              <a:t>deutschen Studentenrevolte 1968 </a:t>
            </a:r>
            <a:r>
              <a:rPr lang="de-DE" sz="1400" b="1" dirty="0" smtClean="0"/>
              <a:t>lag ausgerechnet </a:t>
            </a:r>
            <a:r>
              <a:rPr lang="de-DE" sz="1400" b="1" dirty="0"/>
              <a:t>in Westberlin</a:t>
            </a:r>
            <a:r>
              <a:rPr lang="de-DE" sz="1400" dirty="0"/>
              <a:t>.</a:t>
            </a:r>
            <a:endParaRPr lang="de-DE" sz="1400" dirty="0" smtClean="0"/>
          </a:p>
          <a:p>
            <a:pPr marL="0" indent="0">
              <a:buNone/>
            </a:pPr>
            <a:endParaRPr lang="de-DE" sz="700" b="1" u="sng" dirty="0"/>
          </a:p>
          <a:p>
            <a:r>
              <a:rPr lang="de-DE" sz="1600" b="1" u="sng" dirty="0" smtClean="0"/>
              <a:t>Bundesrepublik </a:t>
            </a:r>
            <a:r>
              <a:rPr lang="de-DE" sz="1600" b="1" u="sng" dirty="0"/>
              <a:t>Deutschland</a:t>
            </a:r>
            <a:endParaRPr lang="de-AT" sz="1600" dirty="0"/>
          </a:p>
          <a:p>
            <a:pPr marL="0" indent="0">
              <a:buNone/>
            </a:pPr>
            <a:r>
              <a:rPr lang="de-DE" sz="1400" dirty="0" smtClean="0"/>
              <a:t>In der Bundesrepublik gab es </a:t>
            </a:r>
            <a:r>
              <a:rPr lang="de-AT" sz="1400" dirty="0" smtClean="0"/>
              <a:t>Proteste </a:t>
            </a:r>
            <a:r>
              <a:rPr lang="de-AT" sz="1400" dirty="0"/>
              <a:t>gegen den Vietnamkrieg, gegen die Ausbeutung und Unterdrückung der Länder der „Dritten Welt“ und gegen die atomare </a:t>
            </a:r>
            <a:r>
              <a:rPr lang="de-AT" sz="1400" dirty="0" smtClean="0"/>
              <a:t>Aufrüstung. Die Demonstranten übten starke </a:t>
            </a:r>
            <a:r>
              <a:rPr lang="de-AT" sz="1400" dirty="0"/>
              <a:t>Kritik am gesellschaftlichen und politischen System, an den autoritären Strukturen, am Kapitalismus. </a:t>
            </a:r>
            <a:r>
              <a:rPr lang="de-AT" sz="1400" dirty="0" smtClean="0"/>
              <a:t>Auch ein </a:t>
            </a:r>
            <a:r>
              <a:rPr lang="de-DE" sz="1400" b="1" dirty="0" smtClean="0"/>
              <a:t>bewussterer </a:t>
            </a:r>
            <a:r>
              <a:rPr lang="de-DE" sz="1400" b="1" dirty="0"/>
              <a:t>Umgang mit der nationalsozialistischen Vergangenheit</a:t>
            </a:r>
            <a:r>
              <a:rPr lang="de-DE" sz="1400" dirty="0"/>
              <a:t> des </a:t>
            </a:r>
            <a:r>
              <a:rPr lang="de-DE" sz="1400" dirty="0" smtClean="0"/>
              <a:t>Landes wurde eingefordert. </a:t>
            </a:r>
            <a:r>
              <a:rPr lang="de-AT" sz="1400" dirty="0" smtClean="0"/>
              <a:t>Der </a:t>
            </a:r>
            <a:r>
              <a:rPr lang="de-AT" sz="1400" dirty="0"/>
              <a:t>Staat reagierte </a:t>
            </a:r>
            <a:r>
              <a:rPr lang="de-AT" sz="1400" dirty="0" smtClean="0"/>
              <a:t>hart </a:t>
            </a:r>
            <a:r>
              <a:rPr lang="de-AT" sz="1400" dirty="0"/>
              <a:t>auf die Demonstrationen, die </a:t>
            </a:r>
            <a:r>
              <a:rPr lang="de-AT" sz="1400" dirty="0" smtClean="0"/>
              <a:t>Berichterstattung </a:t>
            </a:r>
            <a:r>
              <a:rPr lang="de-AT" sz="1400" dirty="0"/>
              <a:t>in den Medien war oft einseitig, die Protestierenden wurden kritisiert </a:t>
            </a:r>
            <a:r>
              <a:rPr lang="de-AT" sz="1400" dirty="0" smtClean="0"/>
              <a:t>und </a:t>
            </a:r>
            <a:r>
              <a:rPr lang="de-AT" sz="1400" dirty="0"/>
              <a:t>verurteilt</a:t>
            </a:r>
            <a:r>
              <a:rPr lang="de-AT" sz="1400" dirty="0" smtClean="0"/>
              <a:t>. </a:t>
            </a:r>
            <a:br>
              <a:rPr lang="de-AT" sz="1400" dirty="0" smtClean="0"/>
            </a:br>
            <a:r>
              <a:rPr lang="de-AT" sz="1400" dirty="0" smtClean="0"/>
              <a:t>Mit der „68er“-Bewegung entwickelte sich auch der linke Terrorismus durch die Rote Armee</a:t>
            </a:r>
            <a:br>
              <a:rPr lang="de-AT" sz="1400" dirty="0" smtClean="0"/>
            </a:br>
            <a:r>
              <a:rPr lang="de-AT" sz="1400" dirty="0" smtClean="0"/>
              <a:t>Fraktion (RAF). </a:t>
            </a:r>
            <a:endParaRPr lang="de-DE" sz="1400" dirty="0" smtClean="0"/>
          </a:p>
        </p:txBody>
      </p:sp>
    </p:spTree>
    <p:extLst>
      <p:ext uri="{BB962C8B-B14F-4D97-AF65-F5344CB8AC3E}">
        <p14:creationId xmlns:p14="http://schemas.microsoft.com/office/powerpoint/2010/main" val="3098895211"/>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3120</Words>
  <Application>Microsoft Office PowerPoint</Application>
  <PresentationFormat>Bildschirmpräsentation (4:3)</PresentationFormat>
  <Paragraphs>246</Paragraphs>
  <Slides>28</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Calibri</vt:lpstr>
      <vt:lpstr>Symbol</vt:lpstr>
      <vt:lpstr>Wingdings</vt:lpstr>
      <vt:lpstr>1_Wasserzeichen</vt:lpstr>
      <vt:lpstr>   „Das Jahr 1968 – 50 Jahre Prager Frühling“</vt:lpstr>
      <vt:lpstr>Mehr Information auf: www.demokratiewebstatt.at </vt:lpstr>
      <vt:lpstr>Das Jahr 1968</vt:lpstr>
      <vt:lpstr>Was geschah 1968?</vt:lpstr>
      <vt:lpstr>Wer hat protestiert, wogegen und wofür?</vt:lpstr>
      <vt:lpstr>Themen und Besonderheiten der „68er-Bewegung“</vt:lpstr>
      <vt:lpstr>Unterschiede und Gemeinsamkeiten </vt:lpstr>
      <vt:lpstr>Warum ausgerechnet 1968?</vt:lpstr>
      <vt:lpstr>Ereignisse 1968 in Europa und den USA</vt:lpstr>
      <vt:lpstr>Ereignisse 1968 in Europa und den USA, Teil II</vt:lpstr>
      <vt:lpstr>Ereignisse 1968 in Europa und den USA, Teil III</vt:lpstr>
      <vt:lpstr>Das Jahr 1968 in Österreich</vt:lpstr>
      <vt:lpstr>Das Jahr 1968 in Österreich – Kunst und Kultur</vt:lpstr>
      <vt:lpstr>Übung 1: Verschiedene Formen des Protests </vt:lpstr>
      <vt:lpstr>Der Prager Frühling</vt:lpstr>
      <vt:lpstr>Die Entwicklung der Tschechoslowakei in der Nachkriegszeit </vt:lpstr>
      <vt:lpstr>Das Reformprogramm des Prager Frühlings</vt:lpstr>
      <vt:lpstr>Das Reformprogramm des Prager Frühlings</vt:lpstr>
      <vt:lpstr>Das Ende des Prager Frühlings und dessen Folgen</vt:lpstr>
      <vt:lpstr>Einmarsch und gewaltsames Ende des Prager Frühlings</vt:lpstr>
      <vt:lpstr>Das Moskauer Protokoll und die Rücknahme der Reformen</vt:lpstr>
      <vt:lpstr>Von der „Charta 77“ zur „Samtenen Revolution“</vt:lpstr>
      <vt:lpstr>Österreich und  der Prager Frühling</vt:lpstr>
      <vt:lpstr>Die Reaktion Österreichs auf den Einmarsch </vt:lpstr>
      <vt:lpstr>Flucht aus der Tschechoslowakei und die Rolle des ORF</vt:lpstr>
      <vt:lpstr>Übung 2: Österreichs Reaktion auf den Prager Frühling</vt:lpstr>
      <vt:lpstr>Welche Bedeutung  hat das Jahr 1968 heute?</vt:lpstr>
      <vt:lpstr>Unterschiedliche Sichtweisen auf die „68er“-Bewegung</vt:lpstr>
    </vt:vector>
  </TitlesOfParts>
  <Company>machessa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Harald Prosch</cp:lastModifiedBy>
  <cp:revision>1846</cp:revision>
  <cp:lastPrinted>2016-06-16T15:14:12Z</cp:lastPrinted>
  <dcterms:created xsi:type="dcterms:W3CDTF">2009-03-03T21:28:50Z</dcterms:created>
  <dcterms:modified xsi:type="dcterms:W3CDTF">2018-01-16T08:26:16Z</dcterms:modified>
</cp:coreProperties>
</file>