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3"/>
  </p:notesMasterIdLst>
  <p:handoutMasterIdLst>
    <p:handoutMasterId r:id="rId34"/>
  </p:handoutMasterIdLst>
  <p:sldIdLst>
    <p:sldId id="270" r:id="rId2"/>
    <p:sldId id="551" r:id="rId3"/>
    <p:sldId id="578" r:id="rId4"/>
    <p:sldId id="595" r:id="rId5"/>
    <p:sldId id="691" r:id="rId6"/>
    <p:sldId id="690" r:id="rId7"/>
    <p:sldId id="693" r:id="rId8"/>
    <p:sldId id="692" r:id="rId9"/>
    <p:sldId id="719" r:id="rId10"/>
    <p:sldId id="718" r:id="rId11"/>
    <p:sldId id="680" r:id="rId12"/>
    <p:sldId id="722" r:id="rId13"/>
    <p:sldId id="698" r:id="rId14"/>
    <p:sldId id="731" r:id="rId15"/>
    <p:sldId id="711" r:id="rId16"/>
    <p:sldId id="714" r:id="rId17"/>
    <p:sldId id="734" r:id="rId18"/>
    <p:sldId id="723" r:id="rId19"/>
    <p:sldId id="657" r:id="rId20"/>
    <p:sldId id="685" r:id="rId21"/>
    <p:sldId id="710" r:id="rId22"/>
    <p:sldId id="720" r:id="rId23"/>
    <p:sldId id="721" r:id="rId24"/>
    <p:sldId id="724" r:id="rId25"/>
    <p:sldId id="725" r:id="rId26"/>
    <p:sldId id="727" r:id="rId27"/>
    <p:sldId id="726" r:id="rId28"/>
    <p:sldId id="728" r:id="rId29"/>
    <p:sldId id="730" r:id="rId30"/>
    <p:sldId id="729" r:id="rId31"/>
    <p:sldId id="670" r:id="rId32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ber Ulrike, Dr. " initials="felber" lastIdx="70" clrIdx="0"/>
  <p:cmAuthor id="1" name="%user2%" initials="brunne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FF"/>
    <a:srgbClr val="DC5456"/>
    <a:srgbClr val="FF5050"/>
    <a:srgbClr val="000000"/>
    <a:srgbClr val="DC5355"/>
    <a:srgbClr val="33CC33"/>
    <a:srgbClr val="009999"/>
    <a:srgbClr val="FFDD4B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5" autoAdjust="0"/>
    <p:restoredTop sz="99845" autoAdjust="0"/>
  </p:normalViewPr>
  <p:slideViewPr>
    <p:cSldViewPr>
      <p:cViewPr varScale="1">
        <p:scale>
          <a:sx n="112" d="100"/>
          <a:sy n="112" d="100"/>
        </p:scale>
        <p:origin x="10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92"/>
    </p:cViewPr>
  </p:sorterViewPr>
  <p:notesViewPr>
    <p:cSldViewPr showGuides="1">
      <p:cViewPr varScale="1">
        <p:scale>
          <a:sx n="60" d="100"/>
          <a:sy n="60" d="100"/>
        </p:scale>
        <p:origin x="3202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6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r">
              <a:defRPr sz="1200"/>
            </a:lvl1pPr>
          </a:lstStyle>
          <a:p>
            <a:pPr>
              <a:defRPr/>
            </a:pPr>
            <a:fld id="{C57743C6-E815-44EA-81A1-E2159D02985A}" type="datetimeFigureOut">
              <a:rPr lang="de-DE"/>
              <a:pPr>
                <a:defRPr/>
              </a:pPr>
              <a:t>14.03.2019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6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r">
              <a:defRPr sz="1200"/>
            </a:lvl1pPr>
          </a:lstStyle>
          <a:p>
            <a:pPr>
              <a:defRPr/>
            </a:pPr>
            <a:fld id="{3157027C-3D05-4975-BFFC-68DFCA4887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96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r">
              <a:defRPr sz="1200"/>
            </a:lvl1pPr>
          </a:lstStyle>
          <a:p>
            <a:pPr>
              <a:defRPr/>
            </a:pPr>
            <a:fld id="{ACFE6062-7DDF-4DFC-89A4-6FDD3B3F780D}" type="datetimeFigureOut">
              <a:rPr lang="de-DE"/>
              <a:pPr>
                <a:defRPr/>
              </a:pPr>
              <a:t>14.03.2019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3" tIns="45745" rIns="91493" bIns="45745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5" y="4715407"/>
            <a:ext cx="5438748" cy="4465930"/>
          </a:xfrm>
          <a:prstGeom prst="rect">
            <a:avLst/>
          </a:prstGeom>
        </p:spPr>
        <p:txBody>
          <a:bodyPr vert="horz" lIns="91493" tIns="45745" rIns="91493" bIns="45745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96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r">
              <a:defRPr sz="1200"/>
            </a:lvl1pPr>
          </a:lstStyle>
          <a:p>
            <a:pPr>
              <a:defRPr/>
            </a:pPr>
            <a:fld id="{2AB57812-465C-463D-A8FA-D9934EC475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70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ED51BA-ACCE-4E47-BAF0-B4900F8B803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9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G_TITEL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632700" cy="1884362"/>
          </a:xfrm>
        </p:spPr>
        <p:txBody>
          <a:bodyPr rIns="90000" anchor="b"/>
          <a:lstStyle>
            <a:lvl1pPr>
              <a:tabLst>
                <a:tab pos="8342313" algn="l"/>
              </a:tabLst>
              <a:defRPr sz="4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5200"/>
            <a:ext cx="67675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107950" y="115888"/>
            <a:ext cx="89281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33A3-A347-4423-A88D-8740C5C7C3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546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546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6837-C7C9-47D3-B760-4997977DE3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F21B-4B24-45F0-BD0C-E6E28C1916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2EF01-9E11-4CF0-B628-4AD45FEDB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30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30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9AB2-E1BF-4ADE-9102-C5FE8E0B4E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B97-0421-4840-B428-FB54A14ADB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5AA2-D2E6-4D6F-90CC-913B7E8EED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83C4-C1C6-4A94-A024-B681E6A01B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4C8FA-F72A-465B-9F18-8895B4ADF3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3EB1-04CB-43F5-857F-AB163E431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G_Arbeitsblatt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87C4DB-26E2-46AD-8236-1A45ED6C61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0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ARBEITSBLATT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mokratiewebstatt.a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100-jahre-gruendung-der-republik/die-gruendung-der-ersten-republik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thema-100-jahre-gruendung-der-republik/die-gruendung-der-ersten-republik/der-staat-oesterreich-nimmt-form-a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kratiewebstatt.a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thema-100-jahre-gruendung-der-republik/die-gruendung-der-ersten-republik/der-staat-oesterreich-nimmt-form-a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thema-100-jahre-gruendung-der-republik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100-jahre-gruendung-der-republik/uebergang-von-der-monarchie-zur-republik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7385"/>
            <a:ext cx="9163050" cy="687206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08721"/>
            <a:ext cx="7848872" cy="1409270"/>
          </a:xfrm>
        </p:spPr>
        <p:txBody>
          <a:bodyPr/>
          <a:lstStyle/>
          <a:p>
            <a:pPr algn="ctr" eaLnBrk="1" hangingPunct="1"/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/>
              <a:t/>
            </a:r>
            <a:br>
              <a:rPr lang="de-DE" sz="4000" dirty="0"/>
            </a:br>
            <a:r>
              <a:rPr lang="de-DE" sz="3600" dirty="0" smtClean="0"/>
              <a:t>100 Jahre Gründung der Republik</a:t>
            </a:r>
            <a:endParaRPr lang="de-D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8823" y="3823494"/>
            <a:ext cx="6767513" cy="1405706"/>
          </a:xfrm>
        </p:spPr>
        <p:txBody>
          <a:bodyPr/>
          <a:lstStyle/>
          <a:p>
            <a:pPr eaLnBrk="1" hangingPunct="1"/>
            <a:r>
              <a:rPr lang="de-DE" dirty="0"/>
              <a:t>Materialien zur Politischen Bildung von Kindern und Jugendlichen</a:t>
            </a:r>
            <a:endParaRPr lang="de-AT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82278" y="5392738"/>
            <a:ext cx="304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hlinkClick r:id="rId4"/>
              </a:rPr>
              <a:t>www.demokratiewebstatt.at</a:t>
            </a:r>
            <a:r>
              <a:rPr lang="de-DE" dirty="0"/>
              <a:t> </a:t>
            </a:r>
            <a:endParaRPr lang="de-A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AT" sz="2400" b="1" dirty="0"/>
              <a:t>Vielvölkerstaat und Parlamentarismus nach 1848</a:t>
            </a:r>
            <a:endParaRPr lang="de-AT" sz="20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600" dirty="0"/>
              <a:t>Ungarn hatte durch den Ausgleich 1867 innerhalb der Monarchie eine besondere </a:t>
            </a:r>
            <a:r>
              <a:rPr lang="de-AT" sz="1600" dirty="0" smtClean="0"/>
              <a:t>Stellung: eigene </a:t>
            </a:r>
            <a:r>
              <a:rPr lang="de-AT" sz="1600" dirty="0"/>
              <a:t>Verfassung und </a:t>
            </a:r>
            <a:r>
              <a:rPr lang="de-AT" sz="1600" dirty="0" smtClean="0"/>
              <a:t>gleichberechtigter</a:t>
            </a:r>
            <a:r>
              <a:rPr lang="de-AT" sz="1600" dirty="0"/>
              <a:t>, selbständiger Staat.</a:t>
            </a:r>
          </a:p>
          <a:p>
            <a:r>
              <a:rPr lang="de-AT" sz="1600" dirty="0" smtClean="0"/>
              <a:t>Auch die anderen Völker, </a:t>
            </a:r>
            <a:r>
              <a:rPr lang="de-AT" sz="1600" dirty="0"/>
              <a:t>die </a:t>
            </a:r>
            <a:r>
              <a:rPr lang="de-AT" sz="1600" dirty="0" smtClean="0"/>
              <a:t>zu </a:t>
            </a:r>
            <a:r>
              <a:rPr lang="de-AT" sz="1600" dirty="0"/>
              <a:t>Österreich-Ungarn gehörten, wollten mehr Rechte und eigenständige Staaten (Nationen) gründen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Kaiser </a:t>
            </a:r>
            <a:r>
              <a:rPr lang="de-AT" sz="1600" dirty="0"/>
              <a:t>Franz Joseph I. versuchte, die Lage durch verschiedene Abkommen mit einzelnen Staaten zu beruhigen. Er fand aber keine Lösung, die alle zufrieden stellte.</a:t>
            </a:r>
          </a:p>
          <a:p>
            <a:r>
              <a:rPr lang="de-AT" sz="1600" dirty="0"/>
              <a:t>Die nationalen Konflikte der verschiedenen Völker der Monarchie wurden </a:t>
            </a:r>
            <a:r>
              <a:rPr lang="de-AT" sz="1600" dirty="0" smtClean="0"/>
              <a:t>vor </a:t>
            </a:r>
            <a:r>
              <a:rPr lang="de-AT" sz="1600" dirty="0"/>
              <a:t>allem im </a:t>
            </a:r>
            <a:r>
              <a:rPr lang="de-AT" sz="1600" dirty="0" smtClean="0"/>
              <a:t>Reichsrat ausgetragen.</a:t>
            </a:r>
          </a:p>
          <a:p>
            <a:r>
              <a:rPr lang="de-AT" sz="1600" dirty="0" smtClean="0"/>
              <a:t>Weil </a:t>
            </a:r>
            <a:r>
              <a:rPr lang="de-AT" sz="1600" dirty="0"/>
              <a:t>alle Nationen ihre eigenen Interessen </a:t>
            </a:r>
            <a:r>
              <a:rPr lang="de-AT" sz="1600" dirty="0" smtClean="0"/>
              <a:t>vertraten, </a:t>
            </a:r>
            <a:r>
              <a:rPr lang="de-AT" sz="1600" dirty="0"/>
              <a:t>war es kaum möglich, dass sich die verschiedenen Länder auf gemeinsame Gesetze einigten oder gar die Verfassung </a:t>
            </a:r>
            <a:r>
              <a:rPr lang="de-AT" sz="1600" dirty="0" smtClean="0"/>
              <a:t>erneuerten.</a:t>
            </a:r>
          </a:p>
          <a:p>
            <a:r>
              <a:rPr lang="de-AT" sz="1600" dirty="0"/>
              <a:t>Ein weiteres Problem war, dass einige Nationalitäten mit übermäßig vielen Abgeordneten im Reichsrat vertreten </a:t>
            </a:r>
            <a:r>
              <a:rPr lang="de-AT" sz="1600" dirty="0" smtClean="0"/>
              <a:t>waren.</a:t>
            </a:r>
          </a:p>
          <a:p>
            <a:r>
              <a:rPr lang="de-AT" sz="1600" dirty="0"/>
              <a:t>Fühlte sich ein Land durch ein geplantes Gesetz benachteiligt, so verhinderten die Abgeordneten die Verhandlungen im Parlamentsgebäude durch Lärm, </a:t>
            </a:r>
            <a:r>
              <a:rPr lang="de-AT" sz="1600" dirty="0" smtClean="0"/>
              <a:t>Musik oder Dauerreden („</a:t>
            </a:r>
            <a:r>
              <a:rPr lang="de-AT" sz="1600" b="1" dirty="0"/>
              <a:t>Obstruktion</a:t>
            </a:r>
            <a:r>
              <a:rPr lang="de-AT" sz="1600" dirty="0" smtClean="0"/>
              <a:t>“).</a:t>
            </a:r>
            <a:endParaRPr lang="de-AT" sz="1600" dirty="0"/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0169128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47776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260648"/>
            <a:ext cx="8207375" cy="1152525"/>
          </a:xfrm>
        </p:spPr>
        <p:txBody>
          <a:bodyPr/>
          <a:lstStyle/>
          <a:p>
            <a:r>
              <a:rPr lang="de-AT" sz="2400" b="1" dirty="0"/>
              <a:t>Die Monarchie zerbricht, die Republik entsteht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107504" y="1196752"/>
            <a:ext cx="8435280" cy="6158309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kern="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13184" y="1340768"/>
            <a:ext cx="8229600" cy="4430712"/>
          </a:xfrm>
        </p:spPr>
        <p:txBody>
          <a:bodyPr/>
          <a:lstStyle/>
          <a:p>
            <a:r>
              <a:rPr lang="de-AT" sz="1600" dirty="0"/>
              <a:t>Das Nationalitäten-Problem ließ sich trotz Kompromissen und Sonderregelungen </a:t>
            </a:r>
            <a:r>
              <a:rPr lang="de-AT" sz="1600" dirty="0" smtClean="0"/>
              <a:t>weder durch </a:t>
            </a:r>
            <a:r>
              <a:rPr lang="de-AT" sz="1600" dirty="0"/>
              <a:t>Kaiser Franz Joseph </a:t>
            </a:r>
            <a:r>
              <a:rPr lang="de-AT" sz="1600" dirty="0" smtClean="0"/>
              <a:t>I., noch durch Karl I. lösen („</a:t>
            </a:r>
            <a:r>
              <a:rPr lang="de-AT" sz="1600" dirty="0"/>
              <a:t>Bund freier Völker</a:t>
            </a:r>
            <a:r>
              <a:rPr lang="de-AT" sz="1600" dirty="0" smtClean="0"/>
              <a:t>“, „</a:t>
            </a:r>
            <a:r>
              <a:rPr lang="de-AT" sz="1600" dirty="0"/>
              <a:t>Völkermanifest</a:t>
            </a:r>
            <a:r>
              <a:rPr lang="de-AT" sz="1600" dirty="0" smtClean="0"/>
              <a:t>“)</a:t>
            </a:r>
          </a:p>
          <a:p>
            <a:r>
              <a:rPr lang="de-AT" sz="1600" dirty="0"/>
              <a:t>Neben diesen Konflikten </a:t>
            </a:r>
            <a:r>
              <a:rPr lang="de-AT" sz="1600" dirty="0" smtClean="0"/>
              <a:t>war </a:t>
            </a:r>
            <a:r>
              <a:rPr lang="de-AT" sz="1600" dirty="0"/>
              <a:t>es dann der </a:t>
            </a:r>
            <a:r>
              <a:rPr lang="de-AT" sz="1600" dirty="0" smtClean="0"/>
              <a:t>Erste </a:t>
            </a:r>
            <a:r>
              <a:rPr lang="de-AT" sz="1600" dirty="0"/>
              <a:t>Weltkrieg, der das Schicksal der Monarchie </a:t>
            </a:r>
            <a:r>
              <a:rPr lang="de-AT" sz="1600" dirty="0" smtClean="0"/>
              <a:t>besiegelte: Die </a:t>
            </a:r>
            <a:r>
              <a:rPr lang="de-AT" sz="1600" dirty="0" err="1"/>
              <a:t>k.u.k</a:t>
            </a:r>
            <a:r>
              <a:rPr lang="de-AT" sz="1600" dirty="0"/>
              <a:t>. Monarchie Österreich-Ungarn </a:t>
            </a:r>
            <a:r>
              <a:rPr lang="de-AT" sz="1600" dirty="0" smtClean="0"/>
              <a:t>zerfiel, </a:t>
            </a:r>
            <a:r>
              <a:rPr lang="de-AT" sz="1600" dirty="0"/>
              <a:t>die Völker der Monarchie </a:t>
            </a:r>
            <a:r>
              <a:rPr lang="de-AT" sz="1600" dirty="0" smtClean="0"/>
              <a:t>bildeten </a:t>
            </a:r>
            <a:r>
              <a:rPr lang="de-AT" sz="1600" dirty="0"/>
              <a:t>eigene Staaten oder schlossen sich anderen Nationalstaaten an.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/>
              <a:t>verbleibenden deutschsprachigen Gebiete der Monarchie gründeten die Republik Deutschösterreich. </a:t>
            </a:r>
            <a:endParaRPr lang="de-AT" sz="1600" dirty="0" smtClean="0"/>
          </a:p>
          <a:p>
            <a:r>
              <a:rPr lang="de-AT" sz="1600" dirty="0"/>
              <a:t>Die Jahre des Ersten Weltkrieges </a:t>
            </a:r>
            <a:r>
              <a:rPr lang="de-AT" sz="1600" dirty="0" smtClean="0"/>
              <a:t>hatten auch für die </a:t>
            </a:r>
            <a:r>
              <a:rPr lang="de-AT" sz="1600" dirty="0"/>
              <a:t>Zivilbevölkerung </a:t>
            </a:r>
            <a:r>
              <a:rPr lang="de-AT" sz="1600" dirty="0" smtClean="0"/>
              <a:t>dramatische Folgen: Sie war von </a:t>
            </a:r>
            <a:r>
              <a:rPr lang="de-AT" sz="1600" dirty="0"/>
              <a:t>Armut, Hunger und einer schweren Grippewelle völlig erschöpft.</a:t>
            </a:r>
          </a:p>
          <a:p>
            <a:r>
              <a:rPr lang="de-AT" sz="1600" dirty="0" smtClean="0"/>
              <a:t>Nach </a:t>
            </a:r>
            <a:r>
              <a:rPr lang="de-AT" sz="1600" dirty="0"/>
              <a:t>dem Hungerwinter 1917 kam es zu Protesten für Nahrung, Bezahlung und Frieden, die </a:t>
            </a:r>
            <a:r>
              <a:rPr lang="de-AT" sz="1600" dirty="0" err="1"/>
              <a:t>ArbeiterInnen</a:t>
            </a:r>
            <a:r>
              <a:rPr lang="de-AT" sz="1600" dirty="0"/>
              <a:t> streikten, die Soldaten meuterten.</a:t>
            </a:r>
          </a:p>
          <a:p>
            <a:r>
              <a:rPr lang="de-AT" sz="1600" dirty="0" smtClean="0"/>
              <a:t>Als </a:t>
            </a:r>
            <a:r>
              <a:rPr lang="de-AT" sz="1600" dirty="0"/>
              <a:t>es 1918 endlich Frieden gab, hatte die Bevölkerung längst auch das Vertrauen in die Habsburger und die Monarchie verloren.</a:t>
            </a:r>
          </a:p>
          <a:p>
            <a:r>
              <a:rPr lang="de-AT" sz="1600" dirty="0"/>
              <a:t>Für Österreich beginnt politisch eine ganz neue Epoche: Als relativ kleine Republik „Deutschösterreich“ (ab 1919: „Republik Österreich“) geht das Land in die Jahre der „Zwischenkriegszeit“ (1918-1938).</a:t>
            </a:r>
          </a:p>
          <a:p>
            <a:endParaRPr lang="de-AT" sz="1600" dirty="0" smtClean="0"/>
          </a:p>
          <a:p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AT" sz="1600" dirty="0"/>
          </a:p>
          <a:p>
            <a:endParaRPr lang="de-DE" sz="1600" dirty="0"/>
          </a:p>
          <a:p>
            <a:endParaRPr lang="de-AT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sz="2000" dirty="0"/>
          </a:p>
          <a:p>
            <a:pPr marL="457200" lvl="1" indent="0">
              <a:buNone/>
            </a:pPr>
            <a:endParaRPr lang="de-DE" sz="1500" dirty="0" smtClean="0"/>
          </a:p>
          <a:p>
            <a:pPr marL="0" indent="0">
              <a:buNone/>
            </a:pPr>
            <a:endParaRPr lang="de-DE" sz="2000" dirty="0" smtClean="0"/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8595519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235"/>
            <a:ext cx="916305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149080"/>
            <a:ext cx="7777162" cy="936104"/>
          </a:xfrm>
        </p:spPr>
        <p:txBody>
          <a:bodyPr/>
          <a:lstStyle/>
          <a:p>
            <a:pPr lvl="0"/>
            <a:r>
              <a:rPr lang="de-AT" sz="4000" dirty="0"/>
              <a:t>Die Gründung der Ersten Republik – </a:t>
            </a:r>
            <a:r>
              <a:rPr lang="de-AT" sz="4000" dirty="0" smtClean="0"/>
              <a:t>das </a:t>
            </a:r>
            <a:r>
              <a:rPr lang="de-AT" sz="4000" dirty="0"/>
              <a:t>Jahr 1918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262" y="764704"/>
            <a:ext cx="77771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b" anchorCtr="0" compatLnSpc="1">
            <a:prstTxWarp prst="textNoShape">
              <a:avLst/>
            </a:prstTxWarp>
          </a:bodyPr>
          <a:lstStyle/>
          <a:p>
            <a:pPr lvl="0">
              <a:tabLst>
                <a:tab pos="8342313" algn="l"/>
              </a:tabLst>
              <a:defRPr/>
            </a:pP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71790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25660"/>
            <a:ext cx="8136903" cy="1152525"/>
          </a:xfrm>
        </p:spPr>
        <p:txBody>
          <a:bodyPr/>
          <a:lstStyle/>
          <a:p>
            <a:r>
              <a:rPr lang="de-AT" sz="2400" b="1" dirty="0" smtClean="0"/>
              <a:t>Meilensteine im Jahr 1918</a:t>
            </a:r>
            <a:endParaRPr lang="de-DE" sz="2400" dirty="0">
              <a:solidFill>
                <a:schemeClr val="bg2"/>
              </a:solidFill>
            </a:endParaRPr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/>
          <a:p>
            <a:endParaRPr lang="de-DE" sz="2000" kern="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02187" y="1448482"/>
            <a:ext cx="8229600" cy="4430712"/>
          </a:xfrm>
        </p:spPr>
        <p:txBody>
          <a:bodyPr/>
          <a:lstStyle/>
          <a:p>
            <a:r>
              <a:rPr lang="de-DE" sz="1600" dirty="0" smtClean="0"/>
              <a:t>08</a:t>
            </a:r>
            <a:r>
              <a:rPr lang="de-DE" sz="1600" dirty="0"/>
              <a:t>. Januar 1918: </a:t>
            </a:r>
            <a:r>
              <a:rPr lang="de-AT" sz="1600" b="1" dirty="0" smtClean="0"/>
              <a:t>14-Punkte-Programm </a:t>
            </a:r>
            <a:r>
              <a:rPr lang="de-AT" sz="1600" b="1" dirty="0"/>
              <a:t>des US-Präsidenten </a:t>
            </a:r>
            <a:r>
              <a:rPr lang="de-AT" sz="1600" b="1" dirty="0" smtClean="0"/>
              <a:t>Wilson </a:t>
            </a:r>
            <a:r>
              <a:rPr lang="de-AT" sz="1600" i="1" dirty="0" smtClean="0"/>
              <a:t>(Bild 1) </a:t>
            </a:r>
          </a:p>
          <a:p>
            <a:r>
              <a:rPr lang="de-AT" sz="1600" dirty="0"/>
              <a:t>14. Januar 1918: </a:t>
            </a:r>
            <a:r>
              <a:rPr lang="de-AT" sz="1600" b="1" dirty="0" err="1"/>
              <a:t>Jännerstreik</a:t>
            </a:r>
            <a:r>
              <a:rPr lang="de-AT" sz="1600" b="1" dirty="0"/>
              <a:t> </a:t>
            </a:r>
            <a:endParaRPr lang="de-AT" sz="1600" b="1" dirty="0" smtClean="0"/>
          </a:p>
          <a:p>
            <a:r>
              <a:rPr lang="de-DE" sz="1600" dirty="0"/>
              <a:t>22. Januar – 3. </a:t>
            </a:r>
            <a:r>
              <a:rPr lang="de-DE" sz="1600" dirty="0" smtClean="0"/>
              <a:t>Februar 1918</a:t>
            </a:r>
            <a:r>
              <a:rPr lang="de-DE" sz="1600" dirty="0"/>
              <a:t>: </a:t>
            </a:r>
            <a:r>
              <a:rPr lang="de-DE" sz="1600" b="1" dirty="0"/>
              <a:t>Matrosenaufstände </a:t>
            </a:r>
            <a:endParaRPr lang="de-DE" sz="1600" dirty="0" smtClean="0"/>
          </a:p>
          <a:p>
            <a:r>
              <a:rPr lang="de-DE" sz="1600" dirty="0" smtClean="0"/>
              <a:t>03</a:t>
            </a:r>
            <a:r>
              <a:rPr lang="de-DE" sz="1600" dirty="0"/>
              <a:t>. März 1918: </a:t>
            </a:r>
            <a:r>
              <a:rPr lang="de-AT" sz="1600" b="1" dirty="0"/>
              <a:t>Friedensvertrag von </a:t>
            </a:r>
            <a:r>
              <a:rPr lang="de-AT" sz="1600" b="1" dirty="0" smtClean="0"/>
              <a:t>Brest-Litowsk </a:t>
            </a:r>
            <a:r>
              <a:rPr lang="de-AT" sz="1600" i="1" dirty="0"/>
              <a:t>(Bild 2) </a:t>
            </a:r>
          </a:p>
          <a:p>
            <a:r>
              <a:rPr lang="de-DE" sz="1600" dirty="0"/>
              <a:t>23. – 25.Juli 1918: </a:t>
            </a:r>
            <a:r>
              <a:rPr lang="de-DE" sz="1600" b="1" dirty="0"/>
              <a:t>Kriegskursdebatte </a:t>
            </a:r>
            <a:r>
              <a:rPr lang="de-DE" sz="1600" i="1" dirty="0"/>
              <a:t>(Bild 3) </a:t>
            </a:r>
          </a:p>
          <a:p>
            <a:r>
              <a:rPr lang="de-AT" sz="1600" dirty="0"/>
              <a:t>16. Oktober 1918: </a:t>
            </a:r>
            <a:r>
              <a:rPr lang="de-AT" sz="1600" b="1" dirty="0"/>
              <a:t>Völkermanifest Kaiser Karl. I </a:t>
            </a:r>
            <a:r>
              <a:rPr lang="de-AT" sz="1600" i="1" dirty="0"/>
              <a:t>(Bild 4) </a:t>
            </a:r>
          </a:p>
          <a:p>
            <a:r>
              <a:rPr lang="de-AT" sz="1600" dirty="0"/>
              <a:t>21. Oktober </a:t>
            </a:r>
            <a:r>
              <a:rPr lang="de-AT" sz="1600" dirty="0" smtClean="0"/>
              <a:t>1918: </a:t>
            </a:r>
            <a:r>
              <a:rPr lang="de-AT" sz="1600" b="1" dirty="0" smtClean="0"/>
              <a:t>Die</a:t>
            </a:r>
            <a:r>
              <a:rPr lang="de-AT" sz="1600" dirty="0" smtClean="0"/>
              <a:t> </a:t>
            </a:r>
            <a:r>
              <a:rPr lang="de-AT" sz="1600" b="1" dirty="0" smtClean="0"/>
              <a:t>Provisorische </a:t>
            </a:r>
            <a:r>
              <a:rPr lang="de-AT" sz="1600" b="1" dirty="0"/>
              <a:t>Nationalversammlung Deutschösterreichs </a:t>
            </a:r>
            <a:r>
              <a:rPr lang="de-AT" sz="1600" b="1" dirty="0" smtClean="0"/>
              <a:t>		   tagt </a:t>
            </a:r>
            <a:r>
              <a:rPr lang="de-AT" sz="1600" i="1" dirty="0"/>
              <a:t>(Bild 5) </a:t>
            </a:r>
          </a:p>
          <a:p>
            <a:r>
              <a:rPr lang="de-AT" sz="1600" dirty="0"/>
              <a:t>30. Oktober 1918: </a:t>
            </a:r>
            <a:r>
              <a:rPr lang="de-AT" sz="1600" b="1" dirty="0"/>
              <a:t>Bildung des „Staatsrats</a:t>
            </a:r>
            <a:r>
              <a:rPr lang="de-AT" sz="1600" b="1" dirty="0" smtClean="0"/>
              <a:t>“/Staatsgründung </a:t>
            </a:r>
            <a:r>
              <a:rPr lang="de-AT" sz="1600" i="1" dirty="0"/>
              <a:t>(Bild 6) </a:t>
            </a:r>
          </a:p>
          <a:p>
            <a:r>
              <a:rPr lang="de-AT" sz="1600" dirty="0"/>
              <a:t>31. Oktober 1918: </a:t>
            </a:r>
            <a:r>
              <a:rPr lang="de-AT" sz="1600" b="1" dirty="0"/>
              <a:t>Staatsfarben Rot-Weiß-Rot</a:t>
            </a:r>
            <a:endParaRPr lang="de-AT" sz="1600" dirty="0"/>
          </a:p>
          <a:p>
            <a:r>
              <a:rPr lang="de-AT" sz="1600" dirty="0" smtClean="0"/>
              <a:t>03</a:t>
            </a:r>
            <a:r>
              <a:rPr lang="de-AT" sz="1600" dirty="0"/>
              <a:t>. November 1918: </a:t>
            </a:r>
            <a:r>
              <a:rPr lang="de-AT" sz="1600" b="1" dirty="0"/>
              <a:t>Waffenstillstand bei </a:t>
            </a:r>
            <a:r>
              <a:rPr lang="de-AT" sz="1600" b="1" dirty="0" smtClean="0"/>
              <a:t>Padua </a:t>
            </a:r>
            <a:r>
              <a:rPr lang="de-AT" sz="1600" i="1" dirty="0"/>
              <a:t>(Bild 7) </a:t>
            </a:r>
          </a:p>
          <a:p>
            <a:r>
              <a:rPr lang="de-AT" sz="1600" dirty="0"/>
              <a:t>11. November 1918: </a:t>
            </a:r>
            <a:r>
              <a:rPr lang="de-AT" sz="1600" b="1" dirty="0"/>
              <a:t>Waffenstillstand bei </a:t>
            </a:r>
            <a:r>
              <a:rPr lang="de-AT" sz="1600" b="1" dirty="0" err="1"/>
              <a:t>Compiègne</a:t>
            </a:r>
            <a:r>
              <a:rPr lang="de-AT" sz="1600" dirty="0"/>
              <a:t> </a:t>
            </a:r>
          </a:p>
          <a:p>
            <a:r>
              <a:rPr lang="de-AT" sz="1600" dirty="0"/>
              <a:t>11. November 1918: </a:t>
            </a:r>
            <a:r>
              <a:rPr lang="de-AT" sz="1600" b="1" dirty="0"/>
              <a:t>Verzichtserklärung Kaisers Karl I.</a:t>
            </a:r>
            <a:endParaRPr lang="de-AT" sz="1600" dirty="0"/>
          </a:p>
          <a:p>
            <a:r>
              <a:rPr lang="de-DE" sz="1600" dirty="0"/>
              <a:t>12. November 1918: </a:t>
            </a:r>
            <a:r>
              <a:rPr lang="de-DE" sz="1600" b="1" dirty="0"/>
              <a:t>Ausrufung der Republik „Deutschösterreich</a:t>
            </a:r>
            <a:r>
              <a:rPr lang="de-DE" sz="1600" b="1" dirty="0" smtClean="0"/>
              <a:t>“ </a:t>
            </a:r>
            <a:r>
              <a:rPr lang="de-DE" sz="1600" i="1" dirty="0"/>
              <a:t>(Bild 8)</a:t>
            </a:r>
          </a:p>
          <a:p>
            <a:endParaRPr lang="de-DE" sz="1600" b="1" dirty="0"/>
          </a:p>
          <a:p>
            <a:pPr marL="0" indent="0">
              <a:buNone/>
            </a:pPr>
            <a:r>
              <a:rPr lang="de-DE" sz="1600" dirty="0" smtClean="0"/>
              <a:t>Mehr Informationen zu den einzelnen Ereignissen findest du </a:t>
            </a:r>
            <a:r>
              <a:rPr lang="de-DE" sz="1600" dirty="0" smtClean="0">
                <a:hlinkClick r:id="rId3"/>
              </a:rPr>
              <a:t>auf der </a:t>
            </a:r>
            <a:r>
              <a:rPr lang="de-DE" sz="1600" dirty="0" err="1" smtClean="0">
                <a:hlinkClick r:id="rId3"/>
              </a:rPr>
              <a:t>DemokratieWEBstatt</a:t>
            </a:r>
            <a:r>
              <a:rPr lang="de-DE" sz="1600" dirty="0" smtClean="0"/>
              <a:t>.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6804086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25660"/>
            <a:ext cx="8136903" cy="1152525"/>
          </a:xfrm>
        </p:spPr>
        <p:txBody>
          <a:bodyPr/>
          <a:lstStyle/>
          <a:p>
            <a:r>
              <a:rPr lang="de-AT" sz="2400" b="1" dirty="0" smtClean="0"/>
              <a:t>Meilensteine im Jahr 1918</a:t>
            </a:r>
            <a:endParaRPr lang="de-DE" sz="2400" dirty="0">
              <a:solidFill>
                <a:schemeClr val="bg2"/>
              </a:solidFill>
            </a:endParaRPr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/>
          <a:p>
            <a:endParaRPr lang="de-DE" sz="2000" kern="0" dirty="0">
              <a:latin typeface="+mn-lt"/>
            </a:endParaRPr>
          </a:p>
        </p:txBody>
      </p:sp>
      <p:pic>
        <p:nvPicPr>
          <p:cNvPr id="2" name="Inhaltsplatzhalt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58" y="1447800"/>
            <a:ext cx="6345309" cy="4430713"/>
          </a:xfrm>
        </p:spPr>
      </p:pic>
    </p:spTree>
    <p:extLst>
      <p:ext uri="{BB962C8B-B14F-4D97-AF65-F5344CB8AC3E}">
        <p14:creationId xmlns:p14="http://schemas.microsoft.com/office/powerpoint/2010/main" val="1833089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0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25660"/>
            <a:ext cx="8136903" cy="1152525"/>
          </a:xfrm>
        </p:spPr>
        <p:txBody>
          <a:bodyPr/>
          <a:lstStyle/>
          <a:p>
            <a:r>
              <a:rPr lang="de-AT" sz="2400" b="1" dirty="0"/>
              <a:t>Was bedeutet (demokratische) Republik?</a:t>
            </a:r>
            <a:endParaRPr lang="de-DE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/>
          <a:p>
            <a:endParaRPr lang="de-DE" sz="2000" kern="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02187" y="1448482"/>
            <a:ext cx="8229600" cy="4430712"/>
          </a:xfrm>
        </p:spPr>
        <p:txBody>
          <a:bodyPr/>
          <a:lstStyle/>
          <a:p>
            <a:r>
              <a:rPr lang="de-AT" sz="1600" dirty="0" smtClean="0"/>
              <a:t>Als </a:t>
            </a:r>
            <a:r>
              <a:rPr lang="de-AT" sz="1600" dirty="0"/>
              <a:t>1918 die Republik ausgerufen wurde, </a:t>
            </a:r>
            <a:r>
              <a:rPr lang="de-AT" sz="1600" dirty="0" smtClean="0"/>
              <a:t>war die </a:t>
            </a:r>
            <a:r>
              <a:rPr lang="de-AT" sz="1600" dirty="0"/>
              <a:t>wesentlichste </a:t>
            </a:r>
            <a:r>
              <a:rPr lang="de-AT" sz="1600" dirty="0" smtClean="0"/>
              <a:t>Änderung, </a:t>
            </a:r>
            <a:r>
              <a:rPr lang="de-AT" sz="1600" dirty="0"/>
              <a:t>dass der neue Staat </a:t>
            </a:r>
            <a:r>
              <a:rPr lang="de-AT" sz="1600" b="1" dirty="0"/>
              <a:t>demokratisch</a:t>
            </a:r>
            <a:r>
              <a:rPr lang="de-AT" sz="1600" dirty="0"/>
              <a:t> war. </a:t>
            </a:r>
          </a:p>
          <a:p>
            <a:r>
              <a:rPr lang="de-AT" sz="1600" b="1" dirty="0" smtClean="0"/>
              <a:t>Kein Kaiser:</a:t>
            </a:r>
            <a:r>
              <a:rPr lang="de-AT" sz="1600" dirty="0" smtClean="0"/>
              <a:t> Die </a:t>
            </a:r>
            <a:r>
              <a:rPr lang="de-AT" sz="1600" dirty="0"/>
              <a:t>Person an der Spitze der Republik war nun keine Monarchin oder kein Monarch mehr. </a:t>
            </a:r>
            <a:r>
              <a:rPr lang="de-AT" sz="1600" dirty="0" smtClean="0"/>
              <a:t>Während </a:t>
            </a:r>
            <a:r>
              <a:rPr lang="de-AT" sz="1600" dirty="0"/>
              <a:t>der Kaiser sein Amt meist einfach vom Vater „erbte“, musste nun das Staatsoberhaupt durch Wahlen festgelegt werden</a:t>
            </a:r>
            <a:r>
              <a:rPr lang="de-AT" sz="1600" dirty="0" smtClean="0"/>
              <a:t>.</a:t>
            </a:r>
            <a:endParaRPr lang="de-AT" sz="1600" dirty="0"/>
          </a:p>
          <a:p>
            <a:r>
              <a:rPr lang="de-AT" sz="1600" b="1" dirty="0"/>
              <a:t>Festgelegte Amtszeit</a:t>
            </a:r>
            <a:r>
              <a:rPr lang="de-AT" sz="1600" dirty="0"/>
              <a:t>: </a:t>
            </a:r>
            <a:r>
              <a:rPr lang="de-AT" sz="1600" dirty="0" smtClean="0"/>
              <a:t>Ein </a:t>
            </a:r>
            <a:r>
              <a:rPr lang="de-AT" sz="1600" dirty="0"/>
              <a:t>Monarch konnte nicht einfach „abgewählt“ werden. In der Republik hingegen ist die Amtsdauer festgelegt. Spätestens nach deren Ablauf wird neu gewählt.</a:t>
            </a:r>
          </a:p>
          <a:p>
            <a:r>
              <a:rPr lang="de-AT" sz="1600" b="1" dirty="0"/>
              <a:t>Wahlrecht für alle</a:t>
            </a:r>
            <a:r>
              <a:rPr lang="de-AT" sz="1600" dirty="0"/>
              <a:t>: Zwar </a:t>
            </a:r>
            <a:r>
              <a:rPr lang="de-AT" sz="1600" dirty="0" smtClean="0"/>
              <a:t>galt seit </a:t>
            </a:r>
            <a:r>
              <a:rPr lang="de-AT" sz="1600" dirty="0"/>
              <a:t>1907 </a:t>
            </a:r>
            <a:r>
              <a:rPr lang="de-AT" sz="1600" dirty="0" smtClean="0"/>
              <a:t>zumindest </a:t>
            </a:r>
            <a:r>
              <a:rPr lang="de-AT" sz="1600" dirty="0"/>
              <a:t>für alle Männer das allgemeine, direkte und gleiche </a:t>
            </a:r>
            <a:r>
              <a:rPr lang="de-AT" sz="1600" dirty="0" smtClean="0"/>
              <a:t>Wahlrecht. In </a:t>
            </a:r>
            <a:r>
              <a:rPr lang="de-AT" sz="1600" dirty="0"/>
              <a:t>der neuen Republik galt nun </a:t>
            </a:r>
            <a:r>
              <a:rPr lang="de-AT" sz="1600" dirty="0" smtClean="0"/>
              <a:t>aber auch das </a:t>
            </a:r>
            <a:r>
              <a:rPr lang="de-AT" sz="1600" dirty="0"/>
              <a:t>Wahlrecht für Frauen und Männer gleichermaßen</a:t>
            </a:r>
            <a:r>
              <a:rPr lang="de-AT" sz="1600" dirty="0" smtClean="0"/>
              <a:t>.</a:t>
            </a:r>
            <a:r>
              <a:rPr lang="de-AT" sz="1600" dirty="0"/>
              <a:t/>
            </a:r>
            <a:br>
              <a:rPr lang="de-AT" sz="1600" dirty="0"/>
            </a:br>
            <a:r>
              <a:rPr lang="de-AT" sz="1600" dirty="0" smtClean="0"/>
              <a:t>Erstmals </a:t>
            </a:r>
            <a:r>
              <a:rPr lang="de-AT" sz="1600" dirty="0"/>
              <a:t>umgesetzt wurde dies im Februar 1919 (Wahl der Konstituierenden Nationalversammlung). Gewählt wurde nach dem noch heute gültigen Listen- und Verhältniswahlrecht.</a:t>
            </a:r>
          </a:p>
          <a:p>
            <a:r>
              <a:rPr lang="de-AT" sz="1600" b="1" dirty="0"/>
              <a:t>Volk bestimmt über die Regierung</a:t>
            </a:r>
            <a:r>
              <a:rPr lang="de-AT" sz="1600" dirty="0"/>
              <a:t>: In der Monarchie wurden die Regierungen von den </a:t>
            </a:r>
            <a:r>
              <a:rPr lang="de-AT" sz="1600" dirty="0" err="1"/>
              <a:t>MonarchInnen</a:t>
            </a:r>
            <a:r>
              <a:rPr lang="de-AT" sz="1600" dirty="0"/>
              <a:t> </a:t>
            </a:r>
            <a:r>
              <a:rPr lang="de-AT" sz="1600" dirty="0" smtClean="0"/>
              <a:t>ernannt, zu Beginn der Ersten </a:t>
            </a:r>
            <a:r>
              <a:rPr lang="de-AT" sz="1600" dirty="0"/>
              <a:t>Republik wählte die Konstituierende Nationalversammlung </a:t>
            </a:r>
            <a:r>
              <a:rPr lang="de-AT" sz="1600" dirty="0" smtClean="0"/>
              <a:t>(ab 1920 der Nationalrat) die </a:t>
            </a:r>
            <a:r>
              <a:rPr lang="de-AT" sz="1600" dirty="0"/>
              <a:t>Mitglieder der Regierung. Die Konstituierende Nationalversammlung </a:t>
            </a:r>
            <a:r>
              <a:rPr lang="de-AT" sz="1600" dirty="0" smtClean="0"/>
              <a:t>und der Nationalrat </a:t>
            </a:r>
            <a:br>
              <a:rPr lang="de-AT" sz="1600" dirty="0" smtClean="0"/>
            </a:br>
            <a:r>
              <a:rPr lang="de-AT" sz="1600" dirty="0" smtClean="0"/>
              <a:t>wiederum waren </a:t>
            </a:r>
            <a:r>
              <a:rPr lang="de-AT" sz="1600" dirty="0"/>
              <a:t>vom Volk gewählt worden.</a:t>
            </a:r>
          </a:p>
          <a:p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17859025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12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25660"/>
            <a:ext cx="8136903" cy="1152525"/>
          </a:xfrm>
        </p:spPr>
        <p:txBody>
          <a:bodyPr/>
          <a:lstStyle/>
          <a:p>
            <a:r>
              <a:rPr lang="de-AT" sz="2400" b="1" dirty="0" smtClean="0"/>
              <a:t>Neue </a:t>
            </a:r>
            <a:r>
              <a:rPr lang="de-AT" sz="2400" b="1" dirty="0"/>
              <a:t>Verfassung für die neue Republik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/>
          <a:p>
            <a:endParaRPr lang="de-DE" sz="2000" kern="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02187" y="1448482"/>
            <a:ext cx="8229600" cy="4430712"/>
          </a:xfrm>
        </p:spPr>
        <p:txBody>
          <a:bodyPr/>
          <a:lstStyle/>
          <a:p>
            <a:r>
              <a:rPr lang="de-AT" sz="1600" dirty="0"/>
              <a:t>Die Republik war mit der Gründung 1918 noch nicht „fertig</a:t>
            </a:r>
            <a:r>
              <a:rPr lang="de-AT" sz="1600" dirty="0" smtClean="0"/>
              <a:t>“: Bei </a:t>
            </a:r>
            <a:r>
              <a:rPr lang="de-AT" sz="1600" dirty="0"/>
              <a:t>der Ausrufung </a:t>
            </a:r>
            <a:r>
              <a:rPr lang="de-AT" sz="1600" dirty="0" smtClean="0"/>
              <a:t>standen die </a:t>
            </a:r>
            <a:r>
              <a:rPr lang="de-AT" sz="1600" dirty="0"/>
              <a:t>Grenzen der künftigen Republik nicht fest, der Name der Republik änderte sich später noch (von „Deutschösterreich“ zu „Österreich“), die Zugehörigkeit zum Deutschen Reich wurde </a:t>
            </a:r>
            <a:r>
              <a:rPr lang="de-AT" sz="1600" dirty="0" smtClean="0"/>
              <a:t>verboten. </a:t>
            </a:r>
            <a:endParaRPr lang="de-AT" sz="1600" dirty="0"/>
          </a:p>
          <a:p>
            <a:r>
              <a:rPr lang="de-AT" sz="1600" dirty="0"/>
              <a:t>Eine endgültige Verfassung gab es erst mit der </a:t>
            </a:r>
            <a:r>
              <a:rPr lang="de-AT" sz="1600" b="1" dirty="0"/>
              <a:t>Bundesverfassung 1920</a:t>
            </a:r>
            <a:r>
              <a:rPr lang="de-AT" sz="1600" b="1" dirty="0" smtClean="0"/>
              <a:t>.</a:t>
            </a:r>
            <a:endParaRPr lang="de-AT" sz="1600" dirty="0"/>
          </a:p>
          <a:p>
            <a:r>
              <a:rPr lang="de-AT" sz="1600" dirty="0"/>
              <a:t>Die Bundesverfassung von 1920 wurde 1929 überarbeitet. Sie ist in dieser Form – mitsamt </a:t>
            </a:r>
            <a:r>
              <a:rPr lang="de-AT" sz="1600" dirty="0" smtClean="0"/>
              <a:t>dem Grundrechtskatalog </a:t>
            </a:r>
            <a:r>
              <a:rPr lang="de-AT" sz="1600" dirty="0"/>
              <a:t>des Staatsgrundgesetzes von 1867 – auch </a:t>
            </a:r>
            <a:r>
              <a:rPr lang="de-AT" sz="1600" b="1" dirty="0"/>
              <a:t>Grundlage für die heutige österreichische Verfassung</a:t>
            </a:r>
            <a:r>
              <a:rPr lang="de-AT" sz="1600" dirty="0"/>
              <a:t>.</a:t>
            </a:r>
          </a:p>
          <a:p>
            <a:r>
              <a:rPr lang="de-AT" sz="1600" dirty="0"/>
              <a:t>In der Bundesverfassung 1920 sind einige </a:t>
            </a:r>
            <a:r>
              <a:rPr lang="de-AT" sz="1600" dirty="0" smtClean="0"/>
              <a:t>Grundzüge festgeschrieben</a:t>
            </a:r>
            <a:r>
              <a:rPr lang="de-AT" sz="1600" dirty="0"/>
              <a:t>, etwa </a:t>
            </a:r>
            <a:r>
              <a:rPr lang="de-AT" sz="1600" dirty="0" smtClean="0"/>
              <a:t>die </a:t>
            </a:r>
            <a:r>
              <a:rPr lang="de-AT" sz="1600" dirty="0"/>
              <a:t>Einteilung in neun </a:t>
            </a:r>
            <a:r>
              <a:rPr lang="de-AT" sz="1600" dirty="0" smtClean="0"/>
              <a:t>Bundesländer.</a:t>
            </a:r>
            <a:endParaRPr lang="de-AT" sz="1600" dirty="0"/>
          </a:p>
          <a:p>
            <a:r>
              <a:rPr lang="de-AT" sz="1600" dirty="0" smtClean="0"/>
              <a:t>Durch </a:t>
            </a:r>
            <a:r>
              <a:rPr lang="de-AT" sz="1600" dirty="0"/>
              <a:t>die neue Verfassung wurde die Nationalversammlung </a:t>
            </a:r>
            <a:r>
              <a:rPr lang="de-AT" sz="1600" dirty="0" smtClean="0"/>
              <a:t>von </a:t>
            </a:r>
            <a:r>
              <a:rPr lang="de-AT" sz="1600" dirty="0"/>
              <a:t>Nationalrat und Bundesrat abgelöst. Der Staatskanzler wurde fortan als </a:t>
            </a:r>
            <a:r>
              <a:rPr lang="de-AT" sz="1600" b="1" dirty="0"/>
              <a:t>Bundeskanzler</a:t>
            </a:r>
            <a:r>
              <a:rPr lang="de-AT" sz="1600" dirty="0"/>
              <a:t> bezeichnet, auch das Amt des </a:t>
            </a:r>
            <a:r>
              <a:rPr lang="de-AT" sz="1600" b="1" dirty="0"/>
              <a:t>Bundespräsidenten</a:t>
            </a:r>
            <a:r>
              <a:rPr lang="de-AT" sz="1600" dirty="0"/>
              <a:t> als Staatsoberhaupt wurde geschaffen.</a:t>
            </a:r>
          </a:p>
          <a:p>
            <a:r>
              <a:rPr lang="de-AT" sz="1600" dirty="0"/>
              <a:t>Durch die Bundesverfassung wurde übrigens auch </a:t>
            </a:r>
            <a:r>
              <a:rPr lang="de-AT" sz="1600" b="1" dirty="0"/>
              <a:t>Deutsch als Staatssprache</a:t>
            </a:r>
            <a:r>
              <a:rPr lang="de-AT" sz="1600" dirty="0"/>
              <a:t> Österreichs festgelegt. (In der Monarchie gab es in Österreich keine </a:t>
            </a:r>
            <a:r>
              <a:rPr lang="de-AT" sz="1600" dirty="0" smtClean="0"/>
              <a:t>offizielle Staatssprache</a:t>
            </a:r>
            <a:r>
              <a:rPr lang="de-AT" sz="1600" dirty="0"/>
              <a:t>.)</a:t>
            </a:r>
          </a:p>
          <a:p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9586644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12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25660"/>
            <a:ext cx="8136903" cy="1152525"/>
          </a:xfrm>
        </p:spPr>
        <p:txBody>
          <a:bodyPr/>
          <a:lstStyle/>
          <a:p>
            <a:r>
              <a:rPr lang="de-DE" sz="2400" b="1" dirty="0"/>
              <a:t>Österreich – </a:t>
            </a:r>
            <a:r>
              <a:rPr lang="de-DE" sz="2400" b="1" dirty="0" smtClean="0"/>
              <a:t>neu </a:t>
            </a:r>
            <a:r>
              <a:rPr lang="de-DE" sz="2400" b="1" dirty="0"/>
              <a:t>und ungewohnt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/>
          <a:p>
            <a:endParaRPr lang="de-DE" sz="2000" kern="0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02187" y="1448482"/>
            <a:ext cx="8229600" cy="4430712"/>
          </a:xfrm>
        </p:spPr>
        <p:txBody>
          <a:bodyPr/>
          <a:lstStyle/>
          <a:p>
            <a:r>
              <a:rPr lang="de-AT" sz="1600" dirty="0"/>
              <a:t>Für die Bevölkerung war das System der </a:t>
            </a:r>
            <a:r>
              <a:rPr lang="de-AT" sz="1600" b="1" dirty="0"/>
              <a:t>Demokratie</a:t>
            </a:r>
            <a:r>
              <a:rPr lang="de-AT" sz="1600" dirty="0"/>
              <a:t> neu, es musste erst „eingeübt“ werden. </a:t>
            </a:r>
          </a:p>
          <a:p>
            <a:r>
              <a:rPr lang="de-AT" sz="1600" dirty="0"/>
              <a:t>Mit der Republik waren aus den Untertanen nun </a:t>
            </a:r>
            <a:r>
              <a:rPr lang="de-AT" sz="1600" b="1" dirty="0" err="1"/>
              <a:t>WählerInnen</a:t>
            </a:r>
            <a:r>
              <a:rPr lang="de-AT" sz="1600" dirty="0"/>
              <a:t> geworden, die über ihren Staat mitbestimmen konnten und sich in die Politik „einmischen“ sollten! Damit trugen die </a:t>
            </a:r>
            <a:r>
              <a:rPr lang="de-AT" sz="1600" dirty="0" err="1"/>
              <a:t>BürgerInnen</a:t>
            </a:r>
            <a:r>
              <a:rPr lang="de-AT" sz="1600" dirty="0"/>
              <a:t> auch eine große Verantwortung.</a:t>
            </a:r>
          </a:p>
          <a:p>
            <a:r>
              <a:rPr lang="de-AT" sz="1600" dirty="0"/>
              <a:t>Das Leben im „neuen Österreich“ war auch deshalb nicht dasselbe, weil es sich von einem (monarchischen) Reich mit 55 Millionen Menschen zu einem </a:t>
            </a:r>
            <a:r>
              <a:rPr lang="de-AT" sz="1600" b="1" dirty="0"/>
              <a:t>Kleinstaat</a:t>
            </a:r>
            <a:r>
              <a:rPr lang="de-AT" sz="1600" dirty="0"/>
              <a:t> mit sechseinhalb Millionen </a:t>
            </a:r>
            <a:r>
              <a:rPr lang="de-AT" sz="1600" dirty="0" err="1"/>
              <a:t>EinwohnerInnen</a:t>
            </a:r>
            <a:r>
              <a:rPr lang="de-AT" sz="1600" dirty="0"/>
              <a:t> gewandelt hatte.</a:t>
            </a:r>
          </a:p>
          <a:p>
            <a:r>
              <a:rPr lang="de-AT" sz="1600" dirty="0"/>
              <a:t>Das wäre, wie wenn die Fläche des heutigen Österreichs auf die Fläche Oberösterreichs „zusammenschrumpfen“ würde. </a:t>
            </a:r>
          </a:p>
          <a:p>
            <a:endParaRPr lang="de-DE" sz="1600" dirty="0"/>
          </a:p>
          <a:p>
            <a:pPr marL="0" indent="0">
              <a:buNone/>
            </a:pPr>
            <a:r>
              <a:rPr lang="de-DE" sz="1600" dirty="0"/>
              <a:t>Die Entwicklung der Republik nach ihrer Ausrufung bis zum Jahr 1921, als sie ihre endgültige Form erhielt, kannst </a:t>
            </a:r>
            <a:r>
              <a:rPr lang="de-DE" sz="1600" dirty="0" smtClean="0"/>
              <a:t>du </a:t>
            </a:r>
            <a:r>
              <a:rPr lang="de-DE" sz="1600" dirty="0" smtClean="0">
                <a:hlinkClick r:id="rId3"/>
              </a:rPr>
              <a:t>auf der </a:t>
            </a:r>
            <a:r>
              <a:rPr lang="de-DE" sz="1600" dirty="0" err="1" smtClean="0">
                <a:hlinkClick r:id="rId3"/>
              </a:rPr>
              <a:t>DemokratieWEBstatt</a:t>
            </a:r>
            <a:r>
              <a:rPr lang="de-DE" sz="1600" dirty="0" smtClean="0">
                <a:hlinkClick r:id="rId3"/>
              </a:rPr>
              <a:t> nachverfolgen</a:t>
            </a:r>
            <a:r>
              <a:rPr lang="de-DE" sz="1600" dirty="0" smtClean="0"/>
              <a:t>. </a:t>
            </a:r>
            <a:endParaRPr lang="de-AT" sz="1600" dirty="0"/>
          </a:p>
          <a:p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3436105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235"/>
            <a:ext cx="916305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149080"/>
            <a:ext cx="7777162" cy="936104"/>
          </a:xfrm>
        </p:spPr>
        <p:txBody>
          <a:bodyPr/>
          <a:lstStyle/>
          <a:p>
            <a:pPr lvl="0"/>
            <a:r>
              <a:rPr lang="de-DE" sz="4000" dirty="0"/>
              <a:t>Die Anfangsjahre der Republik</a:t>
            </a:r>
            <a:endParaRPr lang="de-AT" sz="4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262" y="764704"/>
            <a:ext cx="77771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b" anchorCtr="0" compatLnSpc="1">
            <a:prstTxWarp prst="textNoShape">
              <a:avLst/>
            </a:prstTxWarp>
          </a:bodyPr>
          <a:lstStyle/>
          <a:p>
            <a:pPr lvl="0">
              <a:tabLst>
                <a:tab pos="8342313" algn="l"/>
              </a:tabLst>
              <a:defRPr/>
            </a:pP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87448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6632"/>
            <a:ext cx="8207375" cy="1152525"/>
          </a:xfrm>
        </p:spPr>
        <p:txBody>
          <a:bodyPr/>
          <a:lstStyle/>
          <a:p>
            <a:r>
              <a:rPr lang="de-DE" sz="2400" dirty="0" smtClean="0"/>
              <a:t>Hungersnöte und schlechte Zukunftsperspektiven</a:t>
            </a:r>
            <a:endParaRPr lang="de-DE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63860" y="1196751"/>
            <a:ext cx="8222940" cy="4392489"/>
          </a:xfrm>
        </p:spPr>
        <p:txBody>
          <a:bodyPr/>
          <a:lstStyle/>
          <a:p>
            <a:r>
              <a:rPr lang="de-AT" sz="1600" dirty="0" smtClean="0"/>
              <a:t>Der neue Staat konnte seine </a:t>
            </a:r>
            <a:r>
              <a:rPr lang="de-AT" sz="1600" dirty="0"/>
              <a:t>Bevölkerung nicht </a:t>
            </a:r>
            <a:r>
              <a:rPr lang="de-AT" sz="1600" dirty="0" smtClean="0"/>
              <a:t>ernähren: In </a:t>
            </a:r>
            <a:r>
              <a:rPr lang="de-AT" sz="1600" dirty="0"/>
              <a:t>der Monarchie wurde die österreichische Reichshälfte mit Getreide aus Ungarn, Böhmen und Mähren versorgt. </a:t>
            </a:r>
            <a:endParaRPr lang="de-AT" sz="1600" dirty="0" smtClean="0"/>
          </a:p>
          <a:p>
            <a:r>
              <a:rPr lang="de-AT" sz="1600" dirty="0" smtClean="0"/>
              <a:t>Nachdem </a:t>
            </a:r>
            <a:r>
              <a:rPr lang="de-AT" sz="1600" dirty="0"/>
              <a:t>die Monarchie zerfallen und die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Länder unabhängig </a:t>
            </a:r>
            <a:r>
              <a:rPr lang="de-AT" sz="1600" dirty="0"/>
              <a:t>geworden waren, gab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es </a:t>
            </a:r>
            <a:r>
              <a:rPr lang="de-AT" sz="1600" dirty="0"/>
              <a:t>in den </a:t>
            </a:r>
            <a:r>
              <a:rPr lang="de-AT" sz="1600" dirty="0" smtClean="0"/>
              <a:t>österreichischen </a:t>
            </a:r>
            <a:r>
              <a:rPr lang="de-AT" sz="1600" dirty="0"/>
              <a:t>Gebieten zu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wenig </a:t>
            </a:r>
            <a:r>
              <a:rPr lang="de-AT" sz="1600" dirty="0"/>
              <a:t>Getreide </a:t>
            </a:r>
            <a:r>
              <a:rPr lang="de-AT" sz="1600" dirty="0" smtClean="0"/>
              <a:t>und </a:t>
            </a:r>
            <a:r>
              <a:rPr lang="de-AT" sz="1600" dirty="0"/>
              <a:t>Lebensmittel. Vor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allem in </a:t>
            </a:r>
            <a:r>
              <a:rPr lang="de-AT" sz="1600" dirty="0"/>
              <a:t>Wien gab es </a:t>
            </a:r>
            <a:r>
              <a:rPr lang="de-AT" sz="1600" dirty="0" smtClean="0"/>
              <a:t>in </a:t>
            </a:r>
            <a:r>
              <a:rPr lang="de-AT" sz="1600" dirty="0"/>
              <a:t>den Wintern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1918/1919 und </a:t>
            </a:r>
            <a:r>
              <a:rPr lang="de-AT" sz="1600" dirty="0"/>
              <a:t>1919/1920 </a:t>
            </a:r>
            <a:r>
              <a:rPr lang="de-AT" sz="1600" dirty="0" smtClean="0"/>
              <a:t>schlimme </a:t>
            </a:r>
            <a:br>
              <a:rPr lang="de-AT" sz="1600" dirty="0" smtClean="0"/>
            </a:br>
            <a:r>
              <a:rPr lang="de-AT" sz="1600" dirty="0" smtClean="0"/>
              <a:t>Hungersnöte</a:t>
            </a:r>
            <a:r>
              <a:rPr lang="de-AT" sz="1600" dirty="0"/>
              <a:t>. </a:t>
            </a:r>
            <a:endParaRPr lang="de-AT" sz="1600" dirty="0" smtClean="0"/>
          </a:p>
          <a:p>
            <a:r>
              <a:rPr lang="de-AT" sz="1600" dirty="0" smtClean="0"/>
              <a:t>In </a:t>
            </a:r>
            <a:r>
              <a:rPr lang="de-AT" sz="1600" dirty="0"/>
              <a:t>anderen Bereichen waren die </a:t>
            </a:r>
            <a:r>
              <a:rPr lang="de-AT" sz="1600" dirty="0" smtClean="0"/>
              <a:t>Voraus-</a:t>
            </a:r>
            <a:br>
              <a:rPr lang="de-AT" sz="1600" dirty="0" smtClean="0"/>
            </a:br>
            <a:r>
              <a:rPr lang="de-AT" sz="1600" dirty="0" err="1" smtClean="0"/>
              <a:t>setzungen</a:t>
            </a:r>
            <a:r>
              <a:rPr lang="de-AT" sz="1600" dirty="0" smtClean="0"/>
              <a:t> </a:t>
            </a:r>
            <a:r>
              <a:rPr lang="de-AT" sz="1600" dirty="0"/>
              <a:t>besser: Die </a:t>
            </a:r>
            <a:r>
              <a:rPr lang="de-DE" sz="1600" dirty="0"/>
              <a:t>Eisen- und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Stahlindustrie war </a:t>
            </a:r>
            <a:r>
              <a:rPr lang="de-DE" sz="1600" dirty="0"/>
              <a:t>gut entwickelt, es gab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funktionierende Banken.</a:t>
            </a:r>
          </a:p>
          <a:p>
            <a:r>
              <a:rPr lang="de-DE" sz="1600" dirty="0" smtClean="0"/>
              <a:t>Dazu </a:t>
            </a:r>
            <a:r>
              <a:rPr lang="de-DE" sz="1600" dirty="0"/>
              <a:t>besaß Österreich große Waldflächen: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Mit </a:t>
            </a:r>
            <a:r>
              <a:rPr lang="de-DE" sz="1600" dirty="0"/>
              <a:t>dem Holz konnte geheizt, aber auch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Papier hergestellt </a:t>
            </a:r>
            <a:r>
              <a:rPr lang="de-DE" sz="1600" dirty="0"/>
              <a:t>werden. </a:t>
            </a:r>
            <a:r>
              <a:rPr lang="de-DE" sz="1600" dirty="0" smtClean="0"/>
              <a:t>Auch </a:t>
            </a:r>
            <a:r>
              <a:rPr lang="de-DE" sz="1600" dirty="0"/>
              <a:t>die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Arbeitskräfte waren </a:t>
            </a:r>
            <a:r>
              <a:rPr lang="de-DE" sz="1600" dirty="0"/>
              <a:t>gut ausgebildet</a:t>
            </a:r>
            <a:r>
              <a:rPr lang="de-DE" sz="1600" dirty="0" smtClean="0"/>
              <a:t>.</a:t>
            </a:r>
          </a:p>
          <a:p>
            <a:r>
              <a:rPr lang="de-DE" sz="1600" dirty="0"/>
              <a:t>Trotzdem </a:t>
            </a:r>
            <a:r>
              <a:rPr lang="de-AT" sz="1600" dirty="0"/>
              <a:t>glaubten viele, dass der Staat </a:t>
            </a:r>
            <a:r>
              <a:rPr lang="de-AT" sz="1600" dirty="0" smtClean="0"/>
              <a:t>Österreich </a:t>
            </a:r>
            <a:r>
              <a:rPr lang="de-AT" sz="1600" dirty="0"/>
              <a:t>keine Zukunft habe.</a:t>
            </a:r>
          </a:p>
          <a:p>
            <a:pPr marL="0" indent="0">
              <a:buNone/>
            </a:pPr>
            <a:endParaRPr lang="de-AT" sz="1600" i="1" u="sng" dirty="0" smtClean="0"/>
          </a:p>
          <a:p>
            <a:pPr marL="0" indent="0">
              <a:buNone/>
            </a:pPr>
            <a:endParaRPr lang="de-AT" sz="1600" i="1" u="sng" dirty="0"/>
          </a:p>
          <a:p>
            <a:endParaRPr lang="de-AT" sz="16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13" y="2060848"/>
            <a:ext cx="402356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691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3050" cy="6885384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dirty="0"/>
              <a:t>Mehr </a:t>
            </a:r>
            <a:r>
              <a:rPr lang="de-DE" sz="2400" dirty="0" smtClean="0"/>
              <a:t>Information auf: </a:t>
            </a:r>
            <a:r>
              <a:rPr lang="de-DE" sz="2400" dirty="0" smtClean="0">
                <a:hlinkClick r:id="rId3"/>
              </a:rPr>
              <a:t>www.demokratiewebstatt.at</a:t>
            </a:r>
            <a:r>
              <a:rPr lang="de-DE" sz="2400" dirty="0" smtClean="0"/>
              <a:t> </a:t>
            </a:r>
            <a:endParaRPr lang="de-AT" sz="24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5542317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33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6632"/>
            <a:ext cx="8207375" cy="1152525"/>
          </a:xfrm>
        </p:spPr>
        <p:txBody>
          <a:bodyPr/>
          <a:lstStyle/>
          <a:p>
            <a:r>
              <a:rPr lang="de-DE" sz="2400" dirty="0" smtClean="0"/>
              <a:t>Wirtschaftliche Situation</a:t>
            </a:r>
            <a:endParaRPr lang="de-DE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63860" y="1196751"/>
            <a:ext cx="8222940" cy="4392489"/>
          </a:xfrm>
        </p:spPr>
        <p:txBody>
          <a:bodyPr/>
          <a:lstStyle/>
          <a:p>
            <a:r>
              <a:rPr lang="de-DE" sz="1600" dirty="0" smtClean="0"/>
              <a:t>Die österreichische </a:t>
            </a:r>
            <a:r>
              <a:rPr lang="de-DE" sz="1600" dirty="0"/>
              <a:t>Wirtschaft </a:t>
            </a:r>
            <a:r>
              <a:rPr lang="de-DE" sz="1600" dirty="0" smtClean="0"/>
              <a:t>war sehr einseitig: </a:t>
            </a:r>
            <a:r>
              <a:rPr lang="de-DE" sz="1600" dirty="0"/>
              <a:t>Von manchen Rohstoffen hatte man zu viel, von anderen dafür zu wenig. Von manchen Gütern wurde zu viel produziert, andere mussten </a:t>
            </a:r>
            <a:r>
              <a:rPr lang="de-DE" sz="1600" dirty="0" smtClean="0"/>
              <a:t>importiert </a:t>
            </a:r>
            <a:r>
              <a:rPr lang="de-DE" sz="1600" dirty="0"/>
              <a:t>werden</a:t>
            </a:r>
            <a:r>
              <a:rPr lang="de-DE" sz="1600" dirty="0" smtClean="0"/>
              <a:t>.</a:t>
            </a:r>
            <a:endParaRPr lang="de-AT" sz="1600" dirty="0"/>
          </a:p>
          <a:p>
            <a:r>
              <a:rPr lang="de-DE" sz="1600" dirty="0"/>
              <a:t>Die österreichische Regierung </a:t>
            </a:r>
            <a:r>
              <a:rPr lang="de-DE" sz="1600" dirty="0" smtClean="0"/>
              <a:t>förderte den </a:t>
            </a:r>
            <a:r>
              <a:rPr lang="de-DE" sz="1600" dirty="0"/>
              <a:t>Bau von großen Straßenprojekten wie der Wiener Höhenstraße, der Großglocknerstraße und andere Wirtschaftsbereiche, wie zum Beispiel den Tourismus. </a:t>
            </a:r>
            <a:endParaRPr lang="de-DE" sz="1600" dirty="0" smtClean="0"/>
          </a:p>
          <a:p>
            <a:r>
              <a:rPr lang="de-DE" sz="1600" dirty="0" smtClean="0"/>
              <a:t>Der </a:t>
            </a:r>
            <a:r>
              <a:rPr lang="de-DE" sz="1600" dirty="0"/>
              <a:t>neue Staat hatte hohe Schulden und musste sich im Jahr 1922 (und später nochmals 1932) Geld vom Völkerbund leihen. </a:t>
            </a:r>
            <a:endParaRPr lang="de-DE" sz="1600" dirty="0" smtClean="0"/>
          </a:p>
          <a:p>
            <a:r>
              <a:rPr lang="de-DE" sz="1600" dirty="0" smtClean="0"/>
              <a:t>Erst </a:t>
            </a:r>
            <a:r>
              <a:rPr lang="de-DE" sz="1600" dirty="0"/>
              <a:t>der strenge Sparkurs der Regierung und die Einführung des Schillings im Jahre 1924 verbesserten die wirtschaftliche Situation. </a:t>
            </a: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u="sng" dirty="0"/>
              <a:t>Auf den Punkt gebracht: </a:t>
            </a:r>
            <a:endParaRPr lang="de-DE" sz="1600" u="sng" dirty="0" smtClean="0"/>
          </a:p>
          <a:p>
            <a:pPr marL="0" indent="0">
              <a:buNone/>
            </a:pPr>
            <a:r>
              <a:rPr lang="de-DE" sz="1600" dirty="0" smtClean="0"/>
              <a:t>- Österreichische </a:t>
            </a:r>
            <a:r>
              <a:rPr lang="de-DE" sz="1600" dirty="0"/>
              <a:t>Wirtschaft nach 1918 sehr unausgewogen: Einzelne Rohstoffe, Güter  </a:t>
            </a:r>
            <a:r>
              <a:rPr lang="de-DE" sz="1600" dirty="0" smtClean="0"/>
              <a:t>  und </a:t>
            </a:r>
            <a:r>
              <a:rPr lang="de-DE" sz="1600" dirty="0"/>
              <a:t>Wirtschaftsbereiche im Übermaß vorhanden, andere fehlten völlig.</a:t>
            </a:r>
            <a:endParaRPr lang="de-AT" sz="1600" dirty="0"/>
          </a:p>
          <a:p>
            <a:pPr marL="0" lvl="0" indent="0">
              <a:buNone/>
            </a:pPr>
            <a:r>
              <a:rPr lang="de-DE" sz="1600" dirty="0" smtClean="0"/>
              <a:t>- Bundesregierung </a:t>
            </a:r>
            <a:r>
              <a:rPr lang="de-DE" sz="1600" dirty="0"/>
              <a:t>förderte Bauprojekte und Tourismus, Geldanleihe beim Völkerbund.</a:t>
            </a:r>
            <a:endParaRPr lang="de-AT" sz="1600" dirty="0"/>
          </a:p>
          <a:p>
            <a:pPr marL="0" lvl="0" indent="0">
              <a:buNone/>
            </a:pPr>
            <a:r>
              <a:rPr lang="de-DE" sz="1600" dirty="0" smtClean="0"/>
              <a:t>- Dennoch </a:t>
            </a:r>
            <a:r>
              <a:rPr lang="de-DE" sz="1600" dirty="0"/>
              <a:t>hohe Staatsschulden und harter Sparkurs; Einführung des Schillings.</a:t>
            </a:r>
            <a:endParaRPr lang="de-AT" sz="1600" dirty="0"/>
          </a:p>
          <a:p>
            <a:pPr marL="0" indent="0">
              <a:buNone/>
            </a:pPr>
            <a:endParaRPr lang="de-DE" sz="1600" dirty="0"/>
          </a:p>
          <a:p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15229892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6632"/>
            <a:ext cx="8207375" cy="1152525"/>
          </a:xfrm>
        </p:spPr>
        <p:txBody>
          <a:bodyPr/>
          <a:lstStyle/>
          <a:p>
            <a:r>
              <a:rPr lang="de-DE" sz="2400" dirty="0" smtClean="0"/>
              <a:t>Soziale Situation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63860" y="1196751"/>
            <a:ext cx="8222940" cy="4392489"/>
          </a:xfrm>
        </p:spPr>
        <p:txBody>
          <a:bodyPr/>
          <a:lstStyle/>
          <a:p>
            <a:r>
              <a:rPr lang="de-AT" sz="1600" dirty="0"/>
              <a:t>Nach dem Ende des Ersten Weltkriegs </a:t>
            </a:r>
            <a:r>
              <a:rPr lang="de-AT" sz="1600" dirty="0" smtClean="0"/>
              <a:t>wurden in Österreich Arbeiter- </a:t>
            </a:r>
            <a:r>
              <a:rPr lang="de-AT" sz="1600" dirty="0"/>
              <a:t>und Soldatenräte gebildet.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/>
              <a:t>Räte orientierten sich am Sozialismus und sahen sich als Alternative zum parlamentarisch-demokratischen System. </a:t>
            </a:r>
            <a:endParaRPr lang="de-AT" sz="1600" dirty="0" smtClean="0"/>
          </a:p>
          <a:p>
            <a:r>
              <a:rPr lang="de-AT" sz="1600" dirty="0" smtClean="0"/>
              <a:t>Sie </a:t>
            </a:r>
            <a:r>
              <a:rPr lang="de-AT" sz="1600" dirty="0"/>
              <a:t>übernahmen Aufgaben im sozialen Bereich, zum Beispiel im Wohnungswesen, und hatten vor allem in Wien großen Einfluss.</a:t>
            </a:r>
          </a:p>
          <a:p>
            <a:r>
              <a:rPr lang="de-AT" sz="1600" dirty="0"/>
              <a:t>Ab 1920 verloren die Räte an </a:t>
            </a:r>
            <a:r>
              <a:rPr lang="de-AT" sz="1600" dirty="0" smtClean="0"/>
              <a:t>Bedeutung, das </a:t>
            </a:r>
            <a:r>
              <a:rPr lang="de-AT" sz="1600" dirty="0"/>
              <a:t>parlamentarische System </a:t>
            </a:r>
            <a:r>
              <a:rPr lang="de-AT" sz="1600" dirty="0" smtClean="0"/>
              <a:t>konnte sich etablieren</a:t>
            </a:r>
          </a:p>
          <a:p>
            <a:r>
              <a:rPr lang="de-AT" sz="1600" dirty="0" smtClean="0"/>
              <a:t>Einige </a:t>
            </a:r>
            <a:r>
              <a:rPr lang="de-AT" sz="1600" dirty="0"/>
              <a:t>Gesetze zum Schutz der </a:t>
            </a:r>
            <a:r>
              <a:rPr lang="de-AT" sz="1600" dirty="0" err="1"/>
              <a:t>ArbeiterInnen</a:t>
            </a:r>
            <a:r>
              <a:rPr lang="de-AT" sz="1600" dirty="0"/>
              <a:t> </a:t>
            </a:r>
            <a:r>
              <a:rPr lang="de-AT" sz="1600" dirty="0" smtClean="0"/>
              <a:t>wurden beschlossen: </a:t>
            </a:r>
            <a:r>
              <a:rPr lang="de-AT" sz="1600" dirty="0"/>
              <a:t>Der Achtstundentag, die Arbeitslosenversicherung und der Arbeiterurlaub.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/>
              <a:t>Sozialdemokratische Partei vertrat die Interessen der </a:t>
            </a:r>
            <a:r>
              <a:rPr lang="de-AT" sz="1600" dirty="0" err="1"/>
              <a:t>ArbeiterInnen</a:t>
            </a:r>
            <a:r>
              <a:rPr lang="de-AT" sz="1600" dirty="0"/>
              <a:t> im Parlament, zudem wurden neue Einrichtungen wie Betriebsräte und die Arbeiterkammer gegründet. 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16970191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6632"/>
            <a:ext cx="8207375" cy="1152525"/>
          </a:xfrm>
        </p:spPr>
        <p:txBody>
          <a:bodyPr/>
          <a:lstStyle/>
          <a:p>
            <a:r>
              <a:rPr lang="de-DE" sz="2400" dirty="0" smtClean="0"/>
              <a:t>Politische Situation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63860" y="1196751"/>
            <a:ext cx="8222940" cy="4392489"/>
          </a:xfrm>
        </p:spPr>
        <p:txBody>
          <a:bodyPr/>
          <a:lstStyle/>
          <a:p>
            <a:r>
              <a:rPr lang="de-DE" sz="1600" dirty="0"/>
              <a:t>Trotz der schwierigen Situation nach Kriegsende </a:t>
            </a:r>
            <a:r>
              <a:rPr lang="de-DE" sz="1600" dirty="0">
                <a:hlinkClick r:id="rId3"/>
              </a:rPr>
              <a:t>entwickelte sich Österreich schrittweise zu einer Demokratie</a:t>
            </a:r>
            <a:r>
              <a:rPr lang="de-DE" sz="1600" dirty="0" smtClean="0"/>
              <a:t>.</a:t>
            </a:r>
            <a:endParaRPr lang="de-DE" sz="1600" dirty="0"/>
          </a:p>
          <a:p>
            <a:r>
              <a:rPr lang="de-DE" sz="1600" dirty="0" smtClean="0"/>
              <a:t>Im </a:t>
            </a:r>
            <a:r>
              <a:rPr lang="de-DE" sz="1600" dirty="0"/>
              <a:t>Oktober 1920 wurde das Bundes-Verfassungsgesetz </a:t>
            </a:r>
            <a:r>
              <a:rPr lang="de-DE" sz="1600" dirty="0" smtClean="0"/>
              <a:t>beschlossen: Österreich </a:t>
            </a:r>
            <a:r>
              <a:rPr lang="de-DE" sz="1600" dirty="0"/>
              <a:t>war damit eine bundesstaatliche Republik </a:t>
            </a:r>
            <a:r>
              <a:rPr lang="de-AT" sz="1600" dirty="0"/>
              <a:t>mit einem stark parlamentarisch geprägten System. </a:t>
            </a:r>
            <a:endParaRPr lang="de-AT" sz="1600" dirty="0" smtClean="0"/>
          </a:p>
          <a:p>
            <a:r>
              <a:rPr lang="de-AT" sz="1600" dirty="0" smtClean="0"/>
              <a:t>Österreich </a:t>
            </a:r>
            <a:r>
              <a:rPr lang="de-AT" sz="1600" dirty="0"/>
              <a:t>war in neun Bundesländer aufgeteilt, das Parlament bestand aus Nationalrat und Bundesrat. Zudem gab es einen Bundespräsidenten, einen Verfassungsgerichtshof und den Verwaltungsgerichtshof. </a:t>
            </a:r>
          </a:p>
          <a:p>
            <a:r>
              <a:rPr lang="de-AT" sz="1600" dirty="0"/>
              <a:t>Das Bundes-Verfassungsgesetz war die demokratische Grundlage für den neuen Staat. </a:t>
            </a:r>
            <a:endParaRPr lang="de-AT" sz="1600" dirty="0" smtClean="0"/>
          </a:p>
          <a:p>
            <a:r>
              <a:rPr lang="de-AT" sz="1600" dirty="0" smtClean="0"/>
              <a:t>Danach </a:t>
            </a:r>
            <a:r>
              <a:rPr lang="de-AT" sz="1600" dirty="0"/>
              <a:t>wollten die beiden politischen Parteien, die </a:t>
            </a:r>
            <a:r>
              <a:rPr lang="de-AT" sz="1600" dirty="0" err="1"/>
              <a:t>Christlichsozialen</a:t>
            </a:r>
            <a:r>
              <a:rPr lang="de-AT" sz="1600" dirty="0"/>
              <a:t> und die Sozialdemokraten, immer weniger Kompromisse eingehen. Sie sahen sich mehr als Konkurrenten denn als Partner. </a:t>
            </a:r>
          </a:p>
          <a:p>
            <a:endParaRPr lang="de-DE" sz="1600" dirty="0" smtClean="0">
              <a:solidFill>
                <a:srgbClr val="FF0000"/>
              </a:solidFill>
            </a:endParaRPr>
          </a:p>
          <a:p>
            <a:endParaRPr lang="de-A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143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Politische Situation II</a:t>
            </a:r>
            <a:br>
              <a:rPr lang="de-DE" sz="2400" dirty="0" smtClean="0"/>
            </a:b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39777" y="1269157"/>
            <a:ext cx="8172140" cy="4643486"/>
          </a:xfrm>
        </p:spPr>
        <p:txBody>
          <a:bodyPr/>
          <a:lstStyle/>
          <a:p>
            <a:r>
              <a:rPr lang="de-AT" sz="1600" dirty="0"/>
              <a:t>Im Oktober 1920 wurden erstmals Wahlen zum Nationalrat durchgeführt.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 err="1"/>
              <a:t>Christlichsoziale</a:t>
            </a:r>
            <a:r>
              <a:rPr lang="de-AT" sz="1600" dirty="0"/>
              <a:t> Partei bildete daraufhin eine Koalition mit der Großdeutschen Partei, die Sozialdemokratische Arbeiterpartei ging in Opposition. So blieb es auch in den kommenden 13 Jahren.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/>
              <a:t>Spaltung des Landes nahm immer mehr zu: Auf der einen Seite das Bürgertum und die </a:t>
            </a:r>
            <a:r>
              <a:rPr lang="de-AT" sz="1600" dirty="0" err="1"/>
              <a:t>Christlichsoziale</a:t>
            </a:r>
            <a:r>
              <a:rPr lang="de-AT" sz="1600" dirty="0"/>
              <a:t> Partei, auf der anderen Seite die </a:t>
            </a:r>
            <a:r>
              <a:rPr lang="de-AT" sz="1600" dirty="0" err="1"/>
              <a:t>ArbeiterInnen</a:t>
            </a:r>
            <a:r>
              <a:rPr lang="de-AT" sz="1600" dirty="0"/>
              <a:t> und die Sozialdemokratische Arbeiterpartei. </a:t>
            </a:r>
          </a:p>
          <a:p>
            <a:r>
              <a:rPr lang="de-AT" sz="1600" dirty="0"/>
              <a:t>Die Parteien trugen die Konflikte nicht nur auf politischer Ebene aus, sondern auch in Form bewaffneter Verbände, die ihnen nahestanden: Die Heimwehr auf Seiten der </a:t>
            </a:r>
            <a:r>
              <a:rPr lang="de-AT" sz="1600" dirty="0" err="1"/>
              <a:t>Christlichsozialen</a:t>
            </a:r>
            <a:r>
              <a:rPr lang="de-AT" sz="1600" dirty="0"/>
              <a:t>, der Republikanische Schutzbund auf Seiten der Sozialdemokratischen Arbeiterpartei. </a:t>
            </a:r>
            <a:endParaRPr lang="de-AT" sz="1600" dirty="0" smtClean="0"/>
          </a:p>
          <a:p>
            <a:r>
              <a:rPr lang="de-AT" sz="1600" dirty="0" smtClean="0"/>
              <a:t>Die </a:t>
            </a:r>
            <a:r>
              <a:rPr lang="de-AT" sz="1600" dirty="0"/>
              <a:t>politischen Positionen wurden immer extremer und führten auch zum Ausbruch von Gewalt. </a:t>
            </a:r>
            <a:endParaRPr lang="de-DE" sz="1600" dirty="0"/>
          </a:p>
          <a:p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372778822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Das langsame Ende der Ersten Republik</a:t>
            </a:r>
            <a:br>
              <a:rPr lang="de-DE" sz="2400" dirty="0" smtClean="0"/>
            </a:b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39777" y="1269157"/>
            <a:ext cx="8172140" cy="4643486"/>
          </a:xfrm>
        </p:spPr>
        <p:txBody>
          <a:bodyPr/>
          <a:lstStyle/>
          <a:p>
            <a:r>
              <a:rPr lang="de-AT" sz="1600" dirty="0"/>
              <a:t>Mitte der 1920er Jahre verschärften sich die Spannungen in der österreichischen Gesellschaft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Immer </a:t>
            </a:r>
            <a:r>
              <a:rPr lang="de-AT" sz="1600" dirty="0"/>
              <a:t>wieder standen sich die bürgerliche Heimwehr und der sozialdemokratische Republikanische Schutzbund gegenüber. </a:t>
            </a:r>
          </a:p>
          <a:p>
            <a:r>
              <a:rPr lang="de-AT" sz="1600" dirty="0" smtClean="0"/>
              <a:t>Im </a:t>
            </a:r>
            <a:r>
              <a:rPr lang="de-AT" sz="1600" dirty="0"/>
              <a:t>Jänner 1927 töteten Mitglieder einer bürgerlichen Heimwehr bei einem Zwischenfall zwei Menschen. Die Täter </a:t>
            </a:r>
            <a:r>
              <a:rPr lang="de-AT" sz="1600" dirty="0" smtClean="0"/>
              <a:t>wurden freigesprochen</a:t>
            </a:r>
            <a:r>
              <a:rPr lang="de-AT" sz="1600" dirty="0"/>
              <a:t>. Aus Wut und Enttäuschung über das Urteil zündeten </a:t>
            </a:r>
            <a:r>
              <a:rPr lang="de-AT" sz="1600" dirty="0" err="1"/>
              <a:t>DemonstrantInnen</a:t>
            </a:r>
            <a:r>
              <a:rPr lang="de-AT" sz="1600" dirty="0"/>
              <a:t> den Justizpalast an. </a:t>
            </a:r>
            <a:endParaRPr lang="de-AT" sz="1600" dirty="0" smtClean="0"/>
          </a:p>
          <a:p>
            <a:r>
              <a:rPr lang="de-AT" sz="1600" dirty="0" smtClean="0"/>
              <a:t>Daraufhin </a:t>
            </a:r>
            <a:r>
              <a:rPr lang="de-AT" sz="1600" dirty="0"/>
              <a:t>schoss die Polizei in die Menge, es gab viele Todesopfer und Verletzte. </a:t>
            </a:r>
            <a:endParaRPr lang="de-AT" sz="1600" dirty="0" smtClean="0"/>
          </a:p>
          <a:p>
            <a:r>
              <a:rPr lang="de-AT" sz="1600" dirty="0" smtClean="0"/>
              <a:t>Als Folge </a:t>
            </a:r>
            <a:r>
              <a:rPr lang="de-AT" sz="1600" dirty="0"/>
              <a:t>der Weltwirtschaftskrise im Jahr 1929 </a:t>
            </a:r>
            <a:r>
              <a:rPr lang="de-AT" sz="1600" dirty="0" smtClean="0"/>
              <a:t>verloren viele Menschen ihr Geld </a:t>
            </a:r>
            <a:r>
              <a:rPr lang="de-AT" sz="1600" dirty="0"/>
              <a:t>und ihren </a:t>
            </a:r>
            <a:r>
              <a:rPr lang="de-AT" sz="1600" dirty="0" smtClean="0"/>
              <a:t>Arbeitsplatz.</a:t>
            </a:r>
          </a:p>
          <a:p>
            <a:r>
              <a:rPr lang="de-AT" sz="1600" dirty="0" smtClean="0"/>
              <a:t>Im </a:t>
            </a:r>
            <a:r>
              <a:rPr lang="de-AT" sz="1600" dirty="0"/>
              <a:t>Jahr 1930 war eine/r von zehn </a:t>
            </a:r>
            <a:r>
              <a:rPr lang="de-AT" sz="1600" dirty="0" err="1"/>
              <a:t>ÖsterreicherInnen</a:t>
            </a:r>
            <a:r>
              <a:rPr lang="de-AT" sz="1600" dirty="0"/>
              <a:t> arbeitslos, 1933 war es bereits ein Drittel.  </a:t>
            </a:r>
          </a:p>
          <a:p>
            <a:r>
              <a:rPr lang="de-AT" sz="1600" dirty="0" smtClean="0"/>
              <a:t>Die </a:t>
            </a:r>
            <a:r>
              <a:rPr lang="de-AT" sz="1600" dirty="0"/>
              <a:t>schlechte wirtschaftliche Situation und die politische Radikalisierung führten dazu, dass autoritäre Parteien wie die NSDAP (Nationalsozialistische Arbeiterpartei) auch in Österreich immer stärker wurden. </a:t>
            </a:r>
            <a:endParaRPr lang="de-AT" sz="1600" dirty="0" smtClean="0"/>
          </a:p>
          <a:p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12195523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Das langsame Ende der Ersten Republik II</a:t>
            </a:r>
            <a:br>
              <a:rPr lang="de-DE" sz="2400" dirty="0" smtClean="0"/>
            </a:b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39777" y="1269157"/>
            <a:ext cx="8172140" cy="4643486"/>
          </a:xfrm>
        </p:spPr>
        <p:txBody>
          <a:bodyPr/>
          <a:lstStyle/>
          <a:p>
            <a:r>
              <a:rPr lang="de-AT" sz="1600" dirty="0"/>
              <a:t>Im Jahr 1929 wurde die Bundesverfassung </a:t>
            </a:r>
            <a:r>
              <a:rPr lang="de-AT" sz="1600" dirty="0" smtClean="0"/>
              <a:t>reformiert: Der </a:t>
            </a:r>
            <a:r>
              <a:rPr lang="de-AT" sz="1600" dirty="0"/>
              <a:t>Bundespräsident erhielt mehr </a:t>
            </a:r>
            <a:r>
              <a:rPr lang="de-AT" sz="1600" dirty="0" smtClean="0"/>
              <a:t>Kompetenzen, er </a:t>
            </a:r>
            <a:r>
              <a:rPr lang="de-AT" sz="1600" dirty="0"/>
              <a:t>sollte </a:t>
            </a:r>
            <a:r>
              <a:rPr lang="de-AT" sz="1600" dirty="0" smtClean="0"/>
              <a:t>direkt </a:t>
            </a:r>
            <a:r>
              <a:rPr lang="de-AT" sz="1600" dirty="0"/>
              <a:t>von den </a:t>
            </a:r>
            <a:r>
              <a:rPr lang="de-AT" sz="1600" dirty="0" err="1"/>
              <a:t>BürgerInnen</a:t>
            </a:r>
            <a:r>
              <a:rPr lang="de-AT" sz="1600" dirty="0"/>
              <a:t> gewählt </a:t>
            </a:r>
            <a:r>
              <a:rPr lang="de-AT" sz="1600" dirty="0" smtClean="0"/>
              <a:t>werden, die </a:t>
            </a:r>
            <a:r>
              <a:rPr lang="de-AT" sz="1600" dirty="0"/>
              <a:t>Kompetenzen des Parlaments </a:t>
            </a:r>
            <a:r>
              <a:rPr lang="de-AT" sz="1600" dirty="0" smtClean="0"/>
              <a:t>wurden abgeschwächt</a:t>
            </a:r>
            <a:r>
              <a:rPr lang="de-AT" sz="1600" dirty="0"/>
              <a:t>. </a:t>
            </a:r>
          </a:p>
          <a:p>
            <a:r>
              <a:rPr lang="de-AT" sz="1600" dirty="0" smtClean="0"/>
              <a:t>Im </a:t>
            </a:r>
            <a:r>
              <a:rPr lang="de-AT" sz="1600" dirty="0"/>
              <a:t>Jahr 1933 </a:t>
            </a:r>
            <a:r>
              <a:rPr lang="de-AT" sz="1600" dirty="0" smtClean="0"/>
              <a:t>nutzte Bundeskanzler </a:t>
            </a:r>
            <a:r>
              <a:rPr lang="de-AT" sz="1600" dirty="0"/>
              <a:t>Engelbert </a:t>
            </a:r>
            <a:r>
              <a:rPr lang="de-AT" sz="1600" dirty="0" err="1"/>
              <a:t>Dollfuß</a:t>
            </a:r>
            <a:r>
              <a:rPr lang="de-AT" sz="1600" dirty="0"/>
              <a:t> </a:t>
            </a:r>
            <a:r>
              <a:rPr lang="de-AT" sz="1600" dirty="0" smtClean="0"/>
              <a:t>die </a:t>
            </a:r>
            <a:r>
              <a:rPr lang="de-AT" sz="1600" dirty="0"/>
              <a:t>Gelegenheit, um den Nationalrat auszuschalten und die Macht an sich zu reißen. </a:t>
            </a:r>
            <a:endParaRPr lang="de-AT" sz="1600" dirty="0" smtClean="0"/>
          </a:p>
          <a:p>
            <a:r>
              <a:rPr lang="de-AT" sz="1600" dirty="0" smtClean="0"/>
              <a:t>Er </a:t>
            </a:r>
            <a:r>
              <a:rPr lang="de-AT" sz="1600" dirty="0"/>
              <a:t>regierte auf Basis einer Notverordnung aus Zeiten der Monarchie und rief einen „autoritären </a:t>
            </a:r>
            <a:r>
              <a:rPr lang="de-AT" sz="1600" dirty="0" smtClean="0"/>
              <a:t>Ständestaat“ aus</a:t>
            </a:r>
            <a:r>
              <a:rPr lang="de-AT" sz="1600" dirty="0"/>
              <a:t>. </a:t>
            </a:r>
            <a:endParaRPr lang="de-AT" sz="1600" dirty="0" smtClean="0"/>
          </a:p>
          <a:p>
            <a:r>
              <a:rPr lang="de-AT" sz="1600" dirty="0" err="1"/>
              <a:t>Dollfuß</a:t>
            </a:r>
            <a:r>
              <a:rPr lang="de-AT" sz="1600" dirty="0"/>
              <a:t> gründete die Vaterländische Front – eine politische Organisation, die seine Macht politisch und militärisch sichern sollte. </a:t>
            </a:r>
            <a:r>
              <a:rPr lang="de-AT" sz="1600" dirty="0" smtClean="0"/>
              <a:t>Er </a:t>
            </a:r>
            <a:r>
              <a:rPr lang="de-AT" sz="1600" dirty="0"/>
              <a:t>ließ alle politischen Parteien verbieten und politische Gegner verfolgen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Im </a:t>
            </a:r>
            <a:r>
              <a:rPr lang="de-AT" sz="1600" dirty="0"/>
              <a:t>Februar 1934 wurden bei Kämpfen zwischen dem Republikanischen Schutzbund, dem Bundesheer und den Heimwehren </a:t>
            </a:r>
            <a:r>
              <a:rPr lang="de-AT" sz="1600" dirty="0" smtClean="0"/>
              <a:t>mehrere </a:t>
            </a:r>
            <a:r>
              <a:rPr lang="de-AT" sz="1600" dirty="0"/>
              <a:t>hunderte Menschen getötet. Mit der Machtübernahme von </a:t>
            </a:r>
            <a:r>
              <a:rPr lang="de-AT" sz="1600" dirty="0" err="1"/>
              <a:t>Dollfuß</a:t>
            </a:r>
            <a:r>
              <a:rPr lang="de-AT" sz="1600" dirty="0"/>
              <a:t> endete die Erste Republik. </a:t>
            </a:r>
          </a:p>
          <a:p>
            <a:r>
              <a:rPr lang="de-AT" sz="1600" dirty="0" smtClean="0"/>
              <a:t>Im </a:t>
            </a:r>
            <a:r>
              <a:rPr lang="de-AT" sz="1600" dirty="0"/>
              <a:t>Juli 1934 wurde </a:t>
            </a:r>
            <a:r>
              <a:rPr lang="de-AT" sz="1600" dirty="0" err="1"/>
              <a:t>Dollfuß</a:t>
            </a:r>
            <a:r>
              <a:rPr lang="de-AT" sz="1600" dirty="0"/>
              <a:t> bei einem von Nationalsozialisten durchgeführten Putschversuch getötet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In weiterer Folge wurde der </a:t>
            </a:r>
            <a:r>
              <a:rPr lang="de-AT" sz="1600" dirty="0"/>
              <a:t>Druck Deutschlands auf die österreichische Bundesregierung </a:t>
            </a:r>
            <a:r>
              <a:rPr lang="de-AT" sz="1600" dirty="0" smtClean="0"/>
              <a:t>immer </a:t>
            </a:r>
            <a:r>
              <a:rPr lang="de-AT" sz="1600" dirty="0"/>
              <a:t>größer, bis Österreich am 13. März 1938 offiziell </a:t>
            </a:r>
            <a:r>
              <a:rPr lang="de-AT" sz="1600" dirty="0" smtClean="0"/>
              <a:t>von</a:t>
            </a:r>
            <a:br>
              <a:rPr lang="de-AT" sz="1600" dirty="0" smtClean="0"/>
            </a:br>
            <a:r>
              <a:rPr lang="de-AT" sz="1600" dirty="0" smtClean="0"/>
              <a:t>Hitler-Deutschland </a:t>
            </a:r>
            <a:r>
              <a:rPr lang="de-AT" sz="1600" dirty="0"/>
              <a:t>annektiert wurde. </a:t>
            </a:r>
          </a:p>
          <a:p>
            <a:endParaRPr lang="de-AT" sz="1600" dirty="0"/>
          </a:p>
          <a:p>
            <a:endParaRPr lang="de-AT" sz="1600" dirty="0"/>
          </a:p>
          <a:p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20470812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235"/>
            <a:ext cx="916305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149080"/>
            <a:ext cx="7777162" cy="936104"/>
          </a:xfrm>
        </p:spPr>
        <p:txBody>
          <a:bodyPr/>
          <a:lstStyle/>
          <a:p>
            <a:pPr lvl="0"/>
            <a:r>
              <a:rPr lang="de-DE" sz="4000" dirty="0" smtClean="0"/>
              <a:t>Die Zweite Republik – </a:t>
            </a:r>
            <a:br>
              <a:rPr lang="de-DE" sz="4000" dirty="0" smtClean="0"/>
            </a:br>
            <a:r>
              <a:rPr lang="de-DE" sz="4000" dirty="0" smtClean="0"/>
              <a:t>ein Neuanfang</a:t>
            </a:r>
            <a:endParaRPr lang="de-AT" sz="4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262" y="764704"/>
            <a:ext cx="77771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b" anchorCtr="0" compatLnSpc="1">
            <a:prstTxWarp prst="textNoShape">
              <a:avLst/>
            </a:prstTxWarp>
          </a:bodyPr>
          <a:lstStyle/>
          <a:p>
            <a:pPr lvl="0">
              <a:tabLst>
                <a:tab pos="8342313" algn="l"/>
              </a:tabLst>
              <a:defRPr/>
            </a:pP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82639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Die Anfangsjahre der Zweiten Republik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39777" y="1269157"/>
            <a:ext cx="8172140" cy="4643486"/>
          </a:xfrm>
        </p:spPr>
        <p:txBody>
          <a:bodyPr/>
          <a:lstStyle/>
          <a:p>
            <a:r>
              <a:rPr lang="de-AT" sz="1600" dirty="0" smtClean="0"/>
              <a:t>Nach dem Zweiten Weltkrieg wird </a:t>
            </a:r>
            <a:r>
              <a:rPr lang="de-DE" sz="1600" dirty="0"/>
              <a:t>die Republik Österreich schrittweise wiederhergestellt</a:t>
            </a:r>
            <a:r>
              <a:rPr lang="de-DE" sz="1600" dirty="0" smtClean="0"/>
              <a:t>.</a:t>
            </a:r>
            <a:r>
              <a:rPr lang="de-DE" sz="1600" dirty="0"/>
              <a:t> Die „Zweite Republik“ ist ein Neuanfang für die Demokratie in Österreich</a:t>
            </a:r>
            <a:r>
              <a:rPr lang="de-DE" sz="1600" dirty="0" smtClean="0"/>
              <a:t>.</a:t>
            </a:r>
            <a:endParaRPr lang="de-AT" sz="1600" dirty="0"/>
          </a:p>
          <a:p>
            <a:r>
              <a:rPr lang="de-AT" sz="1600" dirty="0" smtClean="0"/>
              <a:t>Noch </a:t>
            </a:r>
            <a:r>
              <a:rPr lang="de-AT" sz="1600" dirty="0"/>
              <a:t>in den letzten Tagen des Zweiten Weltkrieges, im April 1945, wurde die „unabhängige Republik Österreich“ ausgerufen, die Bundesverfassung von 1920 wieder in Kraft gesetzt.</a:t>
            </a:r>
          </a:p>
          <a:p>
            <a:r>
              <a:rPr lang="de-AT" sz="1600" dirty="0"/>
              <a:t>Das war der Beginn der </a:t>
            </a:r>
            <a:r>
              <a:rPr lang="de-AT" sz="1600" b="1" dirty="0"/>
              <a:t>Zweiten Republik</a:t>
            </a:r>
            <a:r>
              <a:rPr lang="de-AT" sz="1600" dirty="0"/>
              <a:t>, in der wir bis heute leben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Es stellten sich jedoch einige große Herausforderungen: Nach </a:t>
            </a:r>
            <a:r>
              <a:rPr lang="de-AT" sz="1600" dirty="0"/>
              <a:t>dem Zweiten Weltkrieg herrschte Armut und Hunger; ganze Städte lagen in Trümmern, das Land musste wieder aufgebaut werden</a:t>
            </a:r>
            <a:r>
              <a:rPr lang="de-AT" sz="1600" dirty="0" smtClean="0"/>
              <a:t>.</a:t>
            </a:r>
          </a:p>
          <a:p>
            <a:r>
              <a:rPr lang="de-AT" sz="1600" dirty="0" smtClean="0"/>
              <a:t>Aber </a:t>
            </a:r>
            <a:r>
              <a:rPr lang="de-AT" sz="1600" dirty="0"/>
              <a:t>auch der Nationalsozialismus hatte tiefe Spuren hinterlassen. Österreich traf Maßnahmen zur „</a:t>
            </a:r>
            <a:r>
              <a:rPr lang="de-AT" sz="1600" b="1" dirty="0" smtClean="0"/>
              <a:t>Entnazifizierung</a:t>
            </a:r>
            <a:r>
              <a:rPr lang="de-AT" sz="1600" dirty="0" smtClean="0"/>
              <a:t>“.</a:t>
            </a:r>
          </a:p>
          <a:p>
            <a:r>
              <a:rPr lang="de-AT" sz="1600" dirty="0" smtClean="0"/>
              <a:t>Neben </a:t>
            </a:r>
            <a:r>
              <a:rPr lang="de-AT" sz="1600" dirty="0"/>
              <a:t>der strafrechtlichen Verfolgung der </a:t>
            </a:r>
            <a:r>
              <a:rPr lang="de-AT" sz="1600" dirty="0" err="1"/>
              <a:t>TäterInnen</a:t>
            </a:r>
            <a:r>
              <a:rPr lang="de-AT" sz="1600" dirty="0"/>
              <a:t> gab es kaum eine offene Auseinandersetzung mit der eigenen Vergangenheit und der Verantwortung für die NS-Verbrechen. </a:t>
            </a:r>
            <a:endParaRPr lang="de-AT" sz="1600" dirty="0" smtClean="0"/>
          </a:p>
          <a:p>
            <a:r>
              <a:rPr lang="de-AT" sz="1600" dirty="0" smtClean="0"/>
              <a:t>Eine </a:t>
            </a:r>
            <a:r>
              <a:rPr lang="de-AT" sz="1600" dirty="0"/>
              <a:t>tiefere Aufarbeitung der Ursachen und Folgen der NS-Zeit blieb zunächst größtenteils aus. Auch Fragen der </a:t>
            </a:r>
            <a:r>
              <a:rPr lang="de-AT" sz="1600" b="1" dirty="0"/>
              <a:t>Entschädigung</a:t>
            </a:r>
            <a:r>
              <a:rPr lang="de-AT" sz="1600" dirty="0"/>
              <a:t> der NS-Opfer waren viele Jahre ungelöst.</a:t>
            </a:r>
          </a:p>
          <a:p>
            <a:endParaRPr lang="de-AT" sz="1600" dirty="0"/>
          </a:p>
          <a:p>
            <a:endParaRPr lang="de-AT" sz="1600" dirty="0"/>
          </a:p>
          <a:p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40683445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Die Anfangsjahre der Zweiten Republik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39777" y="1269157"/>
            <a:ext cx="8172140" cy="4643486"/>
          </a:xfrm>
        </p:spPr>
        <p:txBody>
          <a:bodyPr/>
          <a:lstStyle/>
          <a:p>
            <a:r>
              <a:rPr lang="de-AT" sz="1600" dirty="0"/>
              <a:t>Die äußeren </a:t>
            </a:r>
            <a:r>
              <a:rPr lang="de-DE" sz="1600" b="1" dirty="0"/>
              <a:t>Grenzen</a:t>
            </a:r>
            <a:r>
              <a:rPr lang="de-DE" sz="1600" dirty="0"/>
              <a:t> Österreichs in der Zweiten Republik blieben jene der Ersten Republik (nach 1921). </a:t>
            </a:r>
            <a:endParaRPr lang="de-DE" sz="1600" dirty="0" smtClean="0"/>
          </a:p>
          <a:p>
            <a:r>
              <a:rPr lang="de-DE" sz="1600" dirty="0" smtClean="0"/>
              <a:t>Allerdings </a:t>
            </a:r>
            <a:r>
              <a:rPr lang="de-DE" sz="1600" dirty="0"/>
              <a:t>gab es neue Grenzen innerhalb des Landes: </a:t>
            </a:r>
            <a:r>
              <a:rPr lang="de-AT" sz="1600" dirty="0"/>
              <a:t>Das Land war von den Siegermächten des Zweiten Weltkriegs (Großbritannien, Frankreich, die USA und die Sowjetunion) besetzt und </a:t>
            </a:r>
            <a:r>
              <a:rPr lang="de-AT" sz="1600" b="1" dirty="0"/>
              <a:t>in vier Zonen aufgeteilt </a:t>
            </a:r>
            <a:r>
              <a:rPr lang="de-AT" sz="1600" dirty="0"/>
              <a:t>worden, zwischen denen die Zonengrenzen verliefen.</a:t>
            </a:r>
          </a:p>
          <a:p>
            <a:r>
              <a:rPr lang="de-AT" sz="1600" dirty="0" smtClean="0"/>
              <a:t>Die </a:t>
            </a:r>
            <a:r>
              <a:rPr lang="de-AT" sz="1600" dirty="0"/>
              <a:t>Besetzung dauerte bis 1955. So lange musste Österreich für wichtige Entscheidungen die Zustimmung der Besatzungsmächte einholen. </a:t>
            </a:r>
            <a:r>
              <a:rPr lang="de-AT" sz="1600" dirty="0" smtClean="0"/>
              <a:t>Österreich </a:t>
            </a:r>
            <a:r>
              <a:rPr lang="de-AT" sz="1600" dirty="0"/>
              <a:t>war also ein selbständiger Staat, aber trotzdem nicht ganz „frei“. </a:t>
            </a:r>
            <a:endParaRPr lang="de-AT" sz="1600" dirty="0" smtClean="0"/>
          </a:p>
          <a:p>
            <a:r>
              <a:rPr lang="de-AT" sz="1600" dirty="0" smtClean="0"/>
              <a:t>Diese </a:t>
            </a:r>
            <a:r>
              <a:rPr lang="de-AT" sz="1600" dirty="0"/>
              <a:t>Situation änderte sich erst im Jahr 1955 durch den Staatsvertrag.</a:t>
            </a:r>
          </a:p>
          <a:p>
            <a:endParaRPr lang="de-AT" sz="1600" dirty="0"/>
          </a:p>
          <a:p>
            <a:endParaRPr lang="de-AT" sz="1600" dirty="0"/>
          </a:p>
          <a:p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518340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/>
              <a:t>Wichtige (demokratiepolitische) Ereignisse und Entwicklungen in der Zweiten Republik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57200" y="1593826"/>
            <a:ext cx="8172140" cy="4643486"/>
          </a:xfrm>
        </p:spPr>
        <p:txBody>
          <a:bodyPr/>
          <a:lstStyle/>
          <a:p>
            <a:r>
              <a:rPr lang="de-DE" sz="1600" dirty="0"/>
              <a:t>25. </a:t>
            </a:r>
            <a:r>
              <a:rPr lang="de-DE" sz="1600" dirty="0" smtClean="0"/>
              <a:t>November 1945</a:t>
            </a:r>
            <a:r>
              <a:rPr lang="de-DE" sz="1600" dirty="0"/>
              <a:t>: </a:t>
            </a:r>
            <a:r>
              <a:rPr lang="de-DE" sz="1600" b="1" dirty="0"/>
              <a:t>Erste Nationalratswahlen </a:t>
            </a:r>
            <a:r>
              <a:rPr lang="de-DE" sz="1600" dirty="0" smtClean="0"/>
              <a:t>(</a:t>
            </a:r>
            <a:r>
              <a:rPr lang="de-DE" sz="1600" i="1" dirty="0" smtClean="0"/>
              <a:t>Bild 1</a:t>
            </a:r>
            <a:r>
              <a:rPr lang="de-DE" sz="1600" dirty="0" smtClean="0"/>
              <a:t>) </a:t>
            </a:r>
            <a:endParaRPr lang="de-AT" sz="1600" dirty="0"/>
          </a:p>
          <a:p>
            <a:r>
              <a:rPr lang="de-DE" sz="1600" dirty="0"/>
              <a:t>1945: </a:t>
            </a:r>
            <a:r>
              <a:rPr lang="de-DE" sz="1600" b="1" dirty="0"/>
              <a:t>Erste Regierung der Zweiten Republik </a:t>
            </a:r>
          </a:p>
          <a:p>
            <a:r>
              <a:rPr lang="de-DE" sz="1600" dirty="0" smtClean="0"/>
              <a:t>1945</a:t>
            </a:r>
            <a:r>
              <a:rPr lang="de-DE" sz="1600" dirty="0"/>
              <a:t>: </a:t>
            </a:r>
            <a:r>
              <a:rPr lang="de-DE" sz="1600" b="1" dirty="0"/>
              <a:t>Gründung der UNO </a:t>
            </a:r>
            <a:r>
              <a:rPr lang="de-DE" sz="1600" dirty="0" smtClean="0"/>
              <a:t>(</a:t>
            </a:r>
            <a:r>
              <a:rPr lang="de-DE" sz="1600" i="1" dirty="0"/>
              <a:t>Bild 2</a:t>
            </a:r>
            <a:r>
              <a:rPr lang="de-DE" sz="1600" dirty="0" smtClean="0"/>
              <a:t>) </a:t>
            </a:r>
            <a:endParaRPr lang="de-AT" sz="1600" dirty="0"/>
          </a:p>
          <a:p>
            <a:r>
              <a:rPr lang="de-DE" sz="1600" dirty="0"/>
              <a:t>15. Mai 1955: </a:t>
            </a:r>
            <a:r>
              <a:rPr lang="de-DE" sz="1600" b="1" dirty="0"/>
              <a:t>Der Staatsvertrag </a:t>
            </a:r>
            <a:r>
              <a:rPr lang="de-DE" sz="1600" dirty="0" smtClean="0"/>
              <a:t>(</a:t>
            </a:r>
            <a:r>
              <a:rPr lang="de-DE" sz="1600" i="1" dirty="0"/>
              <a:t>Bild 3</a:t>
            </a:r>
            <a:r>
              <a:rPr lang="de-DE" sz="1600" dirty="0" smtClean="0"/>
              <a:t>)</a:t>
            </a:r>
            <a:endParaRPr lang="de-AT" sz="1600" dirty="0"/>
          </a:p>
          <a:p>
            <a:r>
              <a:rPr lang="de-AT" sz="1600" dirty="0"/>
              <a:t>26. Oktober 1955: </a:t>
            </a:r>
            <a:r>
              <a:rPr lang="de-AT" sz="1600" b="1" dirty="0"/>
              <a:t>Neutralität</a:t>
            </a:r>
          </a:p>
          <a:p>
            <a:r>
              <a:rPr lang="de-DE" sz="1600" dirty="0"/>
              <a:t>Die 1950er-Jahre: </a:t>
            </a:r>
            <a:r>
              <a:rPr lang="de-DE" sz="1600" b="1" dirty="0"/>
              <a:t>Wirtschaftlicher Aufschwung</a:t>
            </a:r>
            <a:r>
              <a:rPr lang="de-DE" sz="1600" dirty="0" smtClean="0"/>
              <a:t> (</a:t>
            </a:r>
            <a:r>
              <a:rPr lang="de-DE" sz="1600" i="1" dirty="0"/>
              <a:t>Bild 4</a:t>
            </a:r>
            <a:r>
              <a:rPr lang="de-DE" sz="1600" dirty="0" smtClean="0"/>
              <a:t>) </a:t>
            </a:r>
            <a:endParaRPr lang="de-AT" sz="1600" dirty="0"/>
          </a:p>
          <a:p>
            <a:r>
              <a:rPr lang="de-DE" sz="1600" dirty="0"/>
              <a:t>Die 1960er-Jahre:</a:t>
            </a:r>
            <a:r>
              <a:rPr lang="de-DE" sz="1600" b="1" dirty="0"/>
              <a:t> Protestbewegungen weltweit </a:t>
            </a:r>
            <a:r>
              <a:rPr lang="de-DE" sz="1600" dirty="0" smtClean="0"/>
              <a:t>(</a:t>
            </a:r>
            <a:r>
              <a:rPr lang="de-DE" sz="1600" i="1" dirty="0"/>
              <a:t>Bild 5</a:t>
            </a:r>
            <a:r>
              <a:rPr lang="de-DE" sz="1600" dirty="0" smtClean="0"/>
              <a:t>) </a:t>
            </a:r>
          </a:p>
          <a:p>
            <a:r>
              <a:rPr lang="de-DE" sz="1600" dirty="0"/>
              <a:t>Die 1970er-Jahre: </a:t>
            </a:r>
            <a:r>
              <a:rPr lang="de-DE" sz="1600" b="1" dirty="0"/>
              <a:t>Umwelt und Soziales, Ölkrise</a:t>
            </a:r>
            <a:r>
              <a:rPr lang="de-DE" sz="1600" dirty="0" smtClean="0"/>
              <a:t> (</a:t>
            </a:r>
            <a:r>
              <a:rPr lang="de-DE" sz="1600" i="1" dirty="0"/>
              <a:t>Bild 6</a:t>
            </a:r>
            <a:r>
              <a:rPr lang="de-DE" sz="1600" dirty="0" smtClean="0"/>
              <a:t>) </a:t>
            </a:r>
            <a:endParaRPr lang="de-AT" sz="1600" dirty="0"/>
          </a:p>
          <a:p>
            <a:r>
              <a:rPr lang="de-DE" sz="1600" dirty="0"/>
              <a:t>Die 1980er-Jahre: </a:t>
            </a:r>
            <a:r>
              <a:rPr lang="de-DE" sz="1600" b="1" dirty="0"/>
              <a:t>Ende des Kalten Krieg</a:t>
            </a:r>
            <a:r>
              <a:rPr lang="de-DE" sz="1600" dirty="0" smtClean="0"/>
              <a:t>es (</a:t>
            </a:r>
            <a:r>
              <a:rPr lang="de-DE" sz="1600" i="1" dirty="0"/>
              <a:t>Bild 7</a:t>
            </a:r>
            <a:r>
              <a:rPr lang="de-DE" sz="1600" dirty="0" smtClean="0"/>
              <a:t>)</a:t>
            </a:r>
            <a:endParaRPr lang="de-DE" sz="1600" dirty="0"/>
          </a:p>
          <a:p>
            <a:r>
              <a:rPr lang="de-AT" sz="1600" dirty="0" smtClean="0"/>
              <a:t>1</a:t>
            </a:r>
            <a:r>
              <a:rPr lang="de-AT" sz="1600" dirty="0"/>
              <a:t>. Jänner 1995: </a:t>
            </a:r>
            <a:r>
              <a:rPr lang="de-AT" sz="1600" b="1" dirty="0"/>
              <a:t>EU-Beitritt Österreichs</a:t>
            </a:r>
            <a:r>
              <a:rPr lang="de-AT" sz="1600" dirty="0" smtClean="0"/>
              <a:t> (</a:t>
            </a:r>
            <a:r>
              <a:rPr lang="de-AT" sz="1600" i="1" dirty="0"/>
              <a:t>Bild 8</a:t>
            </a:r>
            <a:r>
              <a:rPr lang="de-AT" sz="1600" dirty="0" smtClean="0"/>
              <a:t>)</a:t>
            </a:r>
            <a:endParaRPr lang="de-AT" sz="1600" dirty="0"/>
          </a:p>
          <a:p>
            <a:r>
              <a:rPr lang="de-AT" sz="1600" dirty="0" smtClean="0"/>
              <a:t>1. </a:t>
            </a:r>
            <a:r>
              <a:rPr lang="de-DE" sz="1600" dirty="0" smtClean="0"/>
              <a:t>Jänner </a:t>
            </a:r>
            <a:r>
              <a:rPr lang="de-DE" sz="1600" dirty="0"/>
              <a:t>2002: </a:t>
            </a:r>
            <a:r>
              <a:rPr lang="de-DE" sz="1600" b="1" dirty="0"/>
              <a:t>Der </a:t>
            </a:r>
            <a:r>
              <a:rPr lang="de-DE" sz="1600" b="1" dirty="0" smtClean="0"/>
              <a:t>Euro </a:t>
            </a:r>
            <a:r>
              <a:rPr lang="de-DE" sz="1600" dirty="0" smtClean="0"/>
              <a:t>(</a:t>
            </a:r>
            <a:r>
              <a:rPr lang="de-DE" sz="1600" i="1" dirty="0"/>
              <a:t>Bild 9</a:t>
            </a:r>
            <a:r>
              <a:rPr lang="de-DE" sz="1600" dirty="0" smtClean="0"/>
              <a:t>)</a:t>
            </a:r>
            <a:endParaRPr lang="de-AT" sz="1600" dirty="0"/>
          </a:p>
          <a:p>
            <a:pPr marL="0" indent="0">
              <a:buNone/>
            </a:pPr>
            <a:endParaRPr lang="de-AT" sz="1600" dirty="0"/>
          </a:p>
          <a:p>
            <a:endParaRPr lang="de-AT" sz="1600" dirty="0"/>
          </a:p>
          <a:p>
            <a:endParaRPr lang="de-AT" sz="1600" dirty="0"/>
          </a:p>
          <a:p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14000451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235"/>
            <a:ext cx="916305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149080"/>
            <a:ext cx="7777162" cy="936104"/>
          </a:xfrm>
        </p:spPr>
        <p:txBody>
          <a:bodyPr/>
          <a:lstStyle/>
          <a:p>
            <a:pPr lvl="0"/>
            <a:r>
              <a:rPr lang="de-DE" sz="4000" dirty="0" smtClean="0"/>
              <a:t>Von der Monarchie zur Republik</a:t>
            </a:r>
            <a:endParaRPr lang="de-AT" sz="4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262" y="764704"/>
            <a:ext cx="77771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b" anchorCtr="0" compatLnSpc="1">
            <a:prstTxWarp prst="textNoShape">
              <a:avLst/>
            </a:prstTxWarp>
          </a:bodyPr>
          <a:lstStyle/>
          <a:p>
            <a:pPr lvl="0">
              <a:tabLst>
                <a:tab pos="8342313" algn="l"/>
              </a:tabLst>
              <a:defRPr/>
            </a:pP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AT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82599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696" y="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09" y="369491"/>
            <a:ext cx="8207375" cy="1152525"/>
          </a:xfrm>
        </p:spPr>
        <p:txBody>
          <a:bodyPr/>
          <a:lstStyle/>
          <a:p>
            <a:r>
              <a:rPr lang="de-DE" sz="2400" dirty="0" smtClean="0"/>
              <a:t>Wichtige (demokratiepolitische) Ereignisse und Entwicklungen in der Zweiten Republik</a:t>
            </a:r>
            <a:endParaRPr lang="de-AT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pic>
        <p:nvPicPr>
          <p:cNvPr id="2" name="Inhaltsplatzhalter 1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7" r="3477"/>
          <a:stretch/>
        </p:blipFill>
        <p:spPr>
          <a:xfrm>
            <a:off x="683568" y="1412776"/>
            <a:ext cx="5832648" cy="4565995"/>
          </a:xfrm>
        </p:spPr>
      </p:pic>
    </p:spTree>
    <p:extLst>
      <p:ext uri="{BB962C8B-B14F-4D97-AF65-F5344CB8AC3E}">
        <p14:creationId xmlns:p14="http://schemas.microsoft.com/office/powerpoint/2010/main" val="29394778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27384"/>
            <a:ext cx="9163050" cy="68853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52239"/>
            <a:ext cx="8207375" cy="1152525"/>
          </a:xfrm>
        </p:spPr>
        <p:txBody>
          <a:bodyPr/>
          <a:lstStyle/>
          <a:p>
            <a:r>
              <a:rPr lang="de-DE" sz="2800" dirty="0" smtClean="0"/>
              <a:t>Diskussionsfragen zum Thema</a:t>
            </a:r>
            <a:endParaRPr lang="de-DE" sz="28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0538" y="1196752"/>
            <a:ext cx="8229600" cy="4646711"/>
          </a:xfrm>
        </p:spPr>
        <p:txBody>
          <a:bodyPr/>
          <a:lstStyle/>
          <a:p>
            <a:r>
              <a:rPr lang="de-DE" sz="1600" b="1" dirty="0"/>
              <a:t>Zukunftsperspektiven für den </a:t>
            </a:r>
            <a:r>
              <a:rPr lang="de-DE" sz="1600" b="1" dirty="0" smtClean="0"/>
              <a:t>Staat </a:t>
            </a:r>
            <a:r>
              <a:rPr lang="de-DE" sz="1600" b="1" dirty="0"/>
              <a:t>Österreich </a:t>
            </a:r>
            <a:endParaRPr lang="de-AT" sz="1600" b="1" dirty="0"/>
          </a:p>
          <a:p>
            <a:pPr marL="0" indent="0">
              <a:buNone/>
            </a:pPr>
            <a:r>
              <a:rPr lang="de-AT" sz="1600" dirty="0"/>
              <a:t>Warum glaubst du, dass </a:t>
            </a:r>
            <a:r>
              <a:rPr lang="de-AT" sz="1600" dirty="0" smtClean="0"/>
              <a:t>in den Jahren 1918/1919 viele </a:t>
            </a:r>
            <a:r>
              <a:rPr lang="de-AT" sz="1600" dirty="0"/>
              <a:t>Menschen keine Zukunft für den Staat Österreich sahen? Welche Rolle spielen dabei Vergleiche mit der Habsburger-Monarchie? </a:t>
            </a:r>
            <a:endParaRPr lang="de-AT" sz="1600" dirty="0" smtClean="0"/>
          </a:p>
          <a:p>
            <a:pPr marL="0" indent="0">
              <a:buNone/>
            </a:pPr>
            <a:endParaRPr lang="de-DE" sz="1600" dirty="0"/>
          </a:p>
          <a:p>
            <a:r>
              <a:rPr lang="de-DE" sz="1600" b="1" dirty="0" smtClean="0"/>
              <a:t>Umgang und Verhältnis zwischen den politischen Parteien </a:t>
            </a:r>
            <a:endParaRPr lang="de-AT" sz="1600" b="1" dirty="0" smtClean="0"/>
          </a:p>
          <a:p>
            <a:pPr marL="0" indent="0">
              <a:buNone/>
            </a:pPr>
            <a:r>
              <a:rPr lang="de-AT" sz="1600" dirty="0" smtClean="0"/>
              <a:t>Warum </a:t>
            </a:r>
            <a:r>
              <a:rPr lang="de-AT" sz="1600" dirty="0"/>
              <a:t>glaubst du, dass das Verhältnis zwischen den beiden politischen Parteien nach der anfänglich guten Zusammenarbeit immer schlechter wurde? Welche Rolle spielten dabei die politischen Umstände? </a:t>
            </a:r>
            <a:endParaRPr lang="de-AT" sz="1600" dirty="0" smtClean="0"/>
          </a:p>
          <a:p>
            <a:pPr marL="0" lvl="1" indent="0">
              <a:buNone/>
            </a:pPr>
            <a:endParaRPr lang="de-DE" sz="1600" dirty="0" smtClean="0"/>
          </a:p>
          <a:p>
            <a:pPr marL="0" lvl="1" indent="0">
              <a:buNone/>
            </a:pPr>
            <a:endParaRPr lang="de-DE" sz="1600" dirty="0"/>
          </a:p>
          <a:p>
            <a:pPr marL="0" lvl="1" indent="0">
              <a:buNone/>
            </a:pPr>
            <a:r>
              <a:rPr lang="de-DE" sz="1800" u="sng" dirty="0" smtClean="0">
                <a:hlinkClick r:id="rId3"/>
              </a:rPr>
              <a:t>Weiterführende Informationen zum Thema findest du auf der </a:t>
            </a:r>
            <a:r>
              <a:rPr lang="de-DE" sz="1800" u="sng" dirty="0" err="1" smtClean="0">
                <a:hlinkClick r:id="rId3"/>
              </a:rPr>
              <a:t>DemokratieWEBstatt</a:t>
            </a:r>
            <a:r>
              <a:rPr lang="de-DE" sz="1800" dirty="0" smtClean="0"/>
              <a:t>.</a:t>
            </a:r>
            <a:r>
              <a:rPr lang="de-DE" sz="1600" dirty="0" smtClean="0"/>
              <a:t> </a:t>
            </a:r>
            <a:endParaRPr lang="de-DE" sz="1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de-DE" sz="1500" dirty="0" smtClean="0"/>
          </a:p>
          <a:p>
            <a:pPr marL="457200" lvl="1" indent="0">
              <a:buNone/>
            </a:pPr>
            <a:endParaRPr lang="de-DE" sz="1500" dirty="0"/>
          </a:p>
          <a:p>
            <a:pPr marL="457200" lvl="1" indent="0">
              <a:buNone/>
            </a:pPr>
            <a:endParaRPr lang="de-DE" sz="1500" dirty="0"/>
          </a:p>
          <a:p>
            <a:pPr lvl="1"/>
            <a:endParaRPr lang="de-DE" sz="1500" dirty="0"/>
          </a:p>
          <a:p>
            <a:pPr marL="0" indent="0">
              <a:buNone/>
            </a:pPr>
            <a:endParaRPr lang="de-AT" sz="20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107504" y="1196752"/>
            <a:ext cx="8435280" cy="6158309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59806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71400"/>
            <a:ext cx="9163050" cy="6885384"/>
          </a:xfrm>
          <a:prstGeom prst="rect">
            <a:avLst/>
          </a:prstGeom>
          <a:noFill/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6632"/>
            <a:ext cx="8207375" cy="1152525"/>
          </a:xfrm>
        </p:spPr>
        <p:txBody>
          <a:bodyPr/>
          <a:lstStyle/>
          <a:p>
            <a:r>
              <a:rPr lang="de-DE" sz="2400" dirty="0" smtClean="0"/>
              <a:t>Auf die Monarchie folgt die Republik </a:t>
            </a:r>
            <a:endParaRPr lang="de-DE" sz="2400" dirty="0"/>
          </a:p>
        </p:txBody>
      </p:sp>
      <p:sp>
        <p:nvSpPr>
          <p:cNvPr id="5" name="Inhaltsplatzhalter 11"/>
          <p:cNvSpPr txBox="1">
            <a:spLocks/>
          </p:cNvSpPr>
          <p:nvPr/>
        </p:nvSpPr>
        <p:spPr>
          <a:xfrm>
            <a:off x="457200" y="1700213"/>
            <a:ext cx="8229600" cy="44307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l"/>
              <a:defRPr/>
            </a:pPr>
            <a:endParaRPr lang="de-DE" sz="3200" kern="0" dirty="0">
              <a:latin typeface="+mn-lt"/>
            </a:endParaRPr>
          </a:p>
        </p:txBody>
      </p:sp>
      <p:sp>
        <p:nvSpPr>
          <p:cNvPr id="8197" name="Inhaltsplatzhalter 11"/>
          <p:cNvSpPr>
            <a:spLocks noGrp="1"/>
          </p:cNvSpPr>
          <p:nvPr>
            <p:ph idx="1"/>
          </p:nvPr>
        </p:nvSpPr>
        <p:spPr>
          <a:xfrm>
            <a:off x="463860" y="1196752"/>
            <a:ext cx="7852556" cy="4824536"/>
          </a:xfrm>
        </p:spPr>
        <p:txBody>
          <a:bodyPr/>
          <a:lstStyle/>
          <a:p>
            <a:r>
              <a:rPr lang="de-AT" sz="1600" dirty="0"/>
              <a:t>Vor 100 Jahren wurde Österreich zur </a:t>
            </a:r>
            <a:r>
              <a:rPr lang="de-AT" sz="1600" dirty="0" smtClean="0"/>
              <a:t>Republik. 640 Jahre lang war </a:t>
            </a:r>
            <a:r>
              <a:rPr lang="de-AT" sz="1600" dirty="0"/>
              <a:t>Österreich keine Republik gewesen, sondern eine Monarchie bzw. Teil einer </a:t>
            </a:r>
            <a:r>
              <a:rPr lang="de-AT" sz="1600" dirty="0" smtClean="0"/>
              <a:t>Monarchie. </a:t>
            </a:r>
            <a:endParaRPr lang="de-AT" sz="1600" dirty="0"/>
          </a:p>
          <a:p>
            <a:r>
              <a:rPr lang="de-AT" sz="1600" dirty="0" smtClean="0"/>
              <a:t>Die </a:t>
            </a:r>
            <a:r>
              <a:rPr lang="de-AT" sz="1600" dirty="0"/>
              <a:t>Monarchie hatte sich zwar in den rund 640 </a:t>
            </a:r>
            <a:r>
              <a:rPr lang="de-AT" sz="1600" dirty="0" smtClean="0"/>
              <a:t>Jahren </a:t>
            </a:r>
            <a:r>
              <a:rPr lang="de-AT" sz="1600" dirty="0"/>
              <a:t>mehrfach </a:t>
            </a:r>
            <a:r>
              <a:rPr lang="de-AT" sz="1600" dirty="0" smtClean="0"/>
              <a:t>verändert, die </a:t>
            </a:r>
            <a:r>
              <a:rPr lang="de-AT" sz="1600" dirty="0"/>
              <a:t>Staatsform aber blieb in all den Jahrhunderten </a:t>
            </a:r>
            <a:r>
              <a:rPr lang="de-AT" sz="1600" dirty="0" smtClean="0"/>
              <a:t>dieselbe.</a:t>
            </a:r>
            <a:endParaRPr lang="de-AT" sz="1600" dirty="0"/>
          </a:p>
          <a:p>
            <a:r>
              <a:rPr lang="de-AT" sz="1600" dirty="0" smtClean="0"/>
              <a:t>Es gibt zahlreiche </a:t>
            </a:r>
            <a:r>
              <a:rPr lang="de-AT" sz="1600" dirty="0"/>
              <a:t>Gründe, warum die Monarchie zerbrach und eine Republik entstand – eine Mischung aus Veränderungen, die sich über lange Zeit entwickelt hatten, und Ereignissen, die sich überstürzten</a:t>
            </a:r>
            <a:r>
              <a:rPr lang="de-AT" sz="1600" dirty="0" smtClean="0"/>
              <a:t>.</a:t>
            </a:r>
          </a:p>
          <a:p>
            <a:r>
              <a:rPr lang="de-AT" sz="1600" dirty="0"/>
              <a:t>1848 hatte in Österreich eine Revolution stattgefunden: Die </a:t>
            </a:r>
            <a:r>
              <a:rPr lang="de-AT" sz="1600" dirty="0" err="1"/>
              <a:t>BürgerInnen</a:t>
            </a:r>
            <a:r>
              <a:rPr lang="de-AT" sz="1600" dirty="0"/>
              <a:t> verlangten eine Verfassung, viele Länder des Kaiserreiches forderten die Unabhängigkeit (z.B. </a:t>
            </a:r>
            <a:r>
              <a:rPr lang="de-AT" sz="1600" dirty="0" smtClean="0"/>
              <a:t>Ungarn).</a:t>
            </a:r>
          </a:p>
          <a:p>
            <a:r>
              <a:rPr lang="de-AT" sz="1600" dirty="0" smtClean="0"/>
              <a:t>Die </a:t>
            </a:r>
            <a:r>
              <a:rPr lang="de-AT" sz="1600" dirty="0"/>
              <a:t>Revolution wurde niedergeschlagen. Viele Forderungen blieben letztlich unerfüllt, deshalb brodelte es unter der Oberfläche weiter</a:t>
            </a:r>
            <a:r>
              <a:rPr lang="de-AT" sz="1600" dirty="0" smtClean="0"/>
              <a:t>.</a:t>
            </a:r>
          </a:p>
          <a:p>
            <a:r>
              <a:rPr lang="de-AT" sz="1600" dirty="0"/>
              <a:t>Ende des Jahres 1848 bestieg Kaiser Franz Joseph I. den Thron. </a:t>
            </a:r>
            <a:endParaRPr lang="de-AT" sz="1600" dirty="0" smtClean="0"/>
          </a:p>
          <a:p>
            <a:r>
              <a:rPr lang="de-AT" sz="1600" dirty="0" smtClean="0"/>
              <a:t>Er </a:t>
            </a:r>
            <a:r>
              <a:rPr lang="de-AT" sz="1600" dirty="0"/>
              <a:t>stand vor der Herausforderung, die Macht der Monarchie zu festigen und den Vielvölkerstaat „zusammenzuhalten</a:t>
            </a:r>
            <a:r>
              <a:rPr lang="de-AT" sz="1600" dirty="0" smtClean="0"/>
              <a:t>“.</a:t>
            </a:r>
            <a:endParaRPr lang="de-AT" sz="1600" dirty="0"/>
          </a:p>
          <a:p>
            <a:r>
              <a:rPr lang="de-AT" sz="1600" dirty="0"/>
              <a:t>Einige Jahre herrschte Franz Joseph </a:t>
            </a:r>
            <a:r>
              <a:rPr lang="de-AT" sz="1600" dirty="0" smtClean="0"/>
              <a:t>I. mit </a:t>
            </a:r>
            <a:r>
              <a:rPr lang="de-AT" sz="1600" dirty="0"/>
              <a:t>absoluter (uneingeschränkter) Macht. Schließlich jedoch musste er doch einigen politischen Forderungen 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nachgeben</a:t>
            </a:r>
            <a:r>
              <a:rPr lang="de-AT" sz="1600" dirty="0"/>
              <a:t>.</a:t>
            </a:r>
          </a:p>
          <a:p>
            <a:endParaRPr lang="de-AT" sz="1600" dirty="0"/>
          </a:p>
          <a:p>
            <a:endParaRPr lang="de-AT" sz="1600" dirty="0"/>
          </a:p>
          <a:p>
            <a:pPr marL="0" indent="0">
              <a:buNone/>
            </a:pPr>
            <a:r>
              <a:rPr lang="de-AT" sz="1400" dirty="0"/>
              <a:t/>
            </a:r>
            <a:br>
              <a:rPr lang="de-AT" sz="1400" dirty="0"/>
            </a:br>
            <a:endParaRPr lang="de-DE" sz="1400" dirty="0" smtClean="0"/>
          </a:p>
          <a:p>
            <a:pPr lvl="1"/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405765464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1867: Der Ausgleich mit Ungarn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81680" y="1412776"/>
            <a:ext cx="8266784" cy="4824536"/>
          </a:xfrm>
        </p:spPr>
        <p:txBody>
          <a:bodyPr/>
          <a:lstStyle/>
          <a:p>
            <a:pPr marL="0" indent="0">
              <a:buNone/>
            </a:pPr>
            <a:endParaRPr lang="de-DE" sz="1600" b="1" dirty="0" smtClean="0"/>
          </a:p>
          <a:p>
            <a:pPr marL="0" indent="0">
              <a:buNone/>
            </a:pPr>
            <a:r>
              <a:rPr lang="de-AT" sz="1600" dirty="0"/>
              <a:t>So kam es </a:t>
            </a:r>
            <a:r>
              <a:rPr lang="de-AT" sz="1600" b="1" dirty="0"/>
              <a:t>1867</a:t>
            </a:r>
            <a:r>
              <a:rPr lang="de-AT" sz="1600" dirty="0"/>
              <a:t> zu zwei wichtigen Schritten, die die Monarchie stark veränderten</a:t>
            </a:r>
            <a:r>
              <a:rPr lang="de-AT" sz="1600" dirty="0" smtClean="0"/>
              <a:t>:</a:t>
            </a:r>
          </a:p>
          <a:p>
            <a:endParaRPr lang="de-AT" sz="1600" dirty="0"/>
          </a:p>
          <a:p>
            <a:r>
              <a:rPr lang="de-AT" sz="1600" b="1" dirty="0"/>
              <a:t>Der Ausgleich mit </a:t>
            </a:r>
            <a:r>
              <a:rPr lang="de-AT" sz="1600" b="1" dirty="0" smtClean="0"/>
              <a:t>Ungarn</a:t>
            </a:r>
          </a:p>
          <a:p>
            <a:endParaRPr lang="de-AT" sz="1600" dirty="0"/>
          </a:p>
          <a:p>
            <a:pPr marL="457200" lvl="1" indent="0">
              <a:buNone/>
            </a:pPr>
            <a:r>
              <a:rPr lang="de-AT" sz="1400" dirty="0"/>
              <a:t>Der Kaiser stimmte dem sogenannten „</a:t>
            </a:r>
            <a:r>
              <a:rPr lang="de-AT" sz="1400" b="1" dirty="0"/>
              <a:t>Ausgleich</a:t>
            </a:r>
            <a:r>
              <a:rPr lang="de-AT" sz="1400" dirty="0"/>
              <a:t>“ mit Ungarn zu. </a:t>
            </a:r>
            <a:r>
              <a:rPr lang="de-AT" sz="1400" dirty="0" smtClean="0"/>
              <a:t>Dadurch …</a:t>
            </a:r>
          </a:p>
          <a:p>
            <a:pPr marL="457200" lvl="1" indent="0">
              <a:buNone/>
            </a:pPr>
            <a:endParaRPr lang="de-AT" sz="1400" dirty="0" smtClean="0"/>
          </a:p>
          <a:p>
            <a:r>
              <a:rPr lang="de-AT" sz="1400" dirty="0" smtClean="0"/>
              <a:t>… wurde </a:t>
            </a:r>
            <a:r>
              <a:rPr lang="de-AT" sz="1400" dirty="0"/>
              <a:t>das Kaiserreich Österreich zur </a:t>
            </a:r>
            <a:r>
              <a:rPr lang="de-AT" sz="1400" b="1" dirty="0"/>
              <a:t>„k. u. k. </a:t>
            </a:r>
            <a:r>
              <a:rPr lang="de-AT" sz="1400" b="1" dirty="0" smtClean="0"/>
              <a:t>Doppelmonarchie“</a:t>
            </a:r>
            <a:r>
              <a:rPr lang="de-AT" sz="1400" dirty="0" smtClean="0"/>
              <a:t> (offiziell: </a:t>
            </a:r>
            <a:r>
              <a:rPr lang="de-AT" sz="1400" b="1" dirty="0" smtClean="0"/>
              <a:t>„Österreich-Ungarische Monarchie“</a:t>
            </a:r>
            <a:r>
              <a:rPr lang="de-AT" sz="1400" dirty="0" smtClean="0"/>
              <a:t>).</a:t>
            </a:r>
            <a:br>
              <a:rPr lang="de-AT" sz="1400" dirty="0" smtClean="0"/>
            </a:br>
            <a:r>
              <a:rPr lang="de-AT" sz="1400" dirty="0" smtClean="0"/>
              <a:t>Die </a:t>
            </a:r>
            <a:r>
              <a:rPr lang="de-AT" sz="1400" dirty="0"/>
              <a:t>eine Reichshälfte dieser </a:t>
            </a:r>
            <a:r>
              <a:rPr lang="de-AT" sz="1400" b="1" dirty="0"/>
              <a:t>Doppelmonarchie</a:t>
            </a:r>
            <a:r>
              <a:rPr lang="de-AT" sz="1400" dirty="0"/>
              <a:t> war das </a:t>
            </a:r>
            <a:r>
              <a:rPr lang="de-AT" sz="1400" b="1" dirty="0"/>
              <a:t>Königreich Ungarn </a:t>
            </a:r>
            <a:r>
              <a:rPr lang="de-AT" sz="1400" dirty="0"/>
              <a:t>(</a:t>
            </a:r>
            <a:r>
              <a:rPr lang="de-AT" sz="1400" dirty="0" smtClean="0"/>
              <a:t>auch „</a:t>
            </a:r>
            <a:r>
              <a:rPr lang="de-AT" sz="1400" dirty="0" err="1" smtClean="0"/>
              <a:t>Transleithanien</a:t>
            </a:r>
            <a:r>
              <a:rPr lang="de-AT" sz="1400" dirty="0"/>
              <a:t>“ genannt</a:t>
            </a:r>
            <a:r>
              <a:rPr lang="de-AT" sz="1400" dirty="0" smtClean="0"/>
              <a:t>), </a:t>
            </a:r>
            <a:r>
              <a:rPr lang="de-AT" sz="1400" dirty="0"/>
              <a:t>alle anderen Länder des Kaisertums Österreich bildeten </a:t>
            </a:r>
            <a:r>
              <a:rPr lang="de-AT" sz="1400" dirty="0" smtClean="0"/>
              <a:t>die</a:t>
            </a:r>
            <a:r>
              <a:rPr lang="de-AT" sz="1400" dirty="0"/>
              <a:t> </a:t>
            </a:r>
            <a:r>
              <a:rPr lang="de-AT" sz="1400" dirty="0" smtClean="0"/>
              <a:t>zweite Hälfte des Reiches und wurden unter dem Begriff „</a:t>
            </a:r>
            <a:r>
              <a:rPr lang="de-AT" sz="1400" dirty="0" err="1" smtClean="0"/>
              <a:t>Cisleithanien</a:t>
            </a:r>
            <a:r>
              <a:rPr lang="de-AT" sz="1400" dirty="0" smtClean="0"/>
              <a:t>“ zusammengefasst. </a:t>
            </a:r>
            <a:r>
              <a:rPr lang="de-AT" sz="1400" dirty="0"/>
              <a:t> </a:t>
            </a:r>
            <a:endParaRPr lang="de-AT" sz="1400" dirty="0" smtClean="0"/>
          </a:p>
          <a:p>
            <a:pPr marL="0" indent="0">
              <a:buNone/>
            </a:pPr>
            <a:endParaRPr lang="de-AT" sz="1800" dirty="0"/>
          </a:p>
          <a:p>
            <a:r>
              <a:rPr lang="de-AT" sz="1400" dirty="0" smtClean="0"/>
              <a:t>… war </a:t>
            </a:r>
            <a:r>
              <a:rPr lang="de-AT" sz="1400" dirty="0"/>
              <a:t>nun Franz Joseph gleichzeitig König von Ungarn und Kaiser von </a:t>
            </a:r>
            <a:r>
              <a:rPr lang="de-AT" sz="1400" dirty="0" smtClean="0"/>
              <a:t>Österreich.</a:t>
            </a:r>
          </a:p>
          <a:p>
            <a:pPr marL="0" indent="0">
              <a:buNone/>
            </a:pPr>
            <a:endParaRPr lang="de-AT" sz="1400" dirty="0" smtClean="0"/>
          </a:p>
          <a:p>
            <a:r>
              <a:rPr lang="de-AT" sz="1400" dirty="0" smtClean="0"/>
              <a:t>… existierten </a:t>
            </a:r>
            <a:r>
              <a:rPr lang="de-AT" sz="1400" dirty="0"/>
              <a:t>zwei Regierungen und zwei Volksvertretungen nebeneinander: Ein Reichsrat </a:t>
            </a:r>
            <a:r>
              <a:rPr lang="de-AT" sz="1400" dirty="0" smtClean="0"/>
              <a:t>vertrat </a:t>
            </a:r>
            <a:r>
              <a:rPr lang="de-AT" sz="1400" dirty="0"/>
              <a:t>die Länder der österreichischen Reichshälfte, </a:t>
            </a:r>
            <a:r>
              <a:rPr lang="de-AT" sz="1400" dirty="0" smtClean="0"/>
              <a:t>ein Reichstag </a:t>
            </a:r>
            <a:r>
              <a:rPr lang="de-AT" sz="1400" dirty="0"/>
              <a:t>die ungarische Reichshälfte</a:t>
            </a:r>
            <a:r>
              <a:rPr lang="de-AT" sz="1400" dirty="0" smtClean="0"/>
              <a:t>.</a:t>
            </a:r>
          </a:p>
          <a:p>
            <a:pPr lvl="1"/>
            <a:endParaRPr lang="de-DE" sz="1100" dirty="0"/>
          </a:p>
          <a:p>
            <a:pPr lvl="1"/>
            <a:endParaRPr lang="de-AT" sz="1000" dirty="0"/>
          </a:p>
          <a:p>
            <a:pPr marL="0" indent="0">
              <a:buNone/>
            </a:pPr>
            <a:endParaRPr lang="de-DE" sz="1000" b="1" dirty="0" smtClean="0"/>
          </a:p>
          <a:p>
            <a:endParaRPr lang="de-DE" sz="1000" dirty="0"/>
          </a:p>
          <a:p>
            <a:pPr marL="0" indent="0">
              <a:buNone/>
            </a:pPr>
            <a:endParaRPr lang="de-DE" sz="1000" b="1" dirty="0"/>
          </a:p>
          <a:p>
            <a:pPr marL="0" indent="0">
              <a:buNone/>
            </a:pPr>
            <a:endParaRPr lang="de-DE" sz="1000" u="sng" dirty="0" smtClean="0"/>
          </a:p>
          <a:p>
            <a:endParaRPr lang="de-DE" sz="1000" u="sng" dirty="0" smtClean="0"/>
          </a:p>
          <a:p>
            <a:pPr marL="0" indent="0">
              <a:buNone/>
            </a:pPr>
            <a:endParaRPr lang="de-AT" sz="1000" dirty="0"/>
          </a:p>
          <a:p>
            <a:pPr marL="457200" lvl="1" indent="0">
              <a:buNone/>
            </a:pPr>
            <a:endParaRPr lang="de-AT" sz="1000" dirty="0" smtClean="0"/>
          </a:p>
          <a:p>
            <a:endParaRPr lang="de-DE" sz="1000" dirty="0"/>
          </a:p>
          <a:p>
            <a:pPr marL="0" indent="0">
              <a:buNone/>
            </a:pPr>
            <a:endParaRPr lang="de-AT" sz="1000" dirty="0"/>
          </a:p>
          <a:p>
            <a:pPr marL="0" indent="0">
              <a:buNone/>
            </a:pP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951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sz="2800" dirty="0" smtClean="0"/>
              <a:t>1867: Die Dezemberverfassung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600" b="1" dirty="0" smtClean="0"/>
              <a:t>        Die Dezemberverfassung</a:t>
            </a:r>
          </a:p>
          <a:p>
            <a:pPr marL="0" indent="0">
              <a:buNone/>
            </a:pPr>
            <a:endParaRPr lang="de-AT" sz="1600" dirty="0"/>
          </a:p>
          <a:p>
            <a:pPr lvl="1"/>
            <a:r>
              <a:rPr lang="de-AT" sz="1400" dirty="0" smtClean="0"/>
              <a:t>Sie wurde </a:t>
            </a:r>
            <a:r>
              <a:rPr lang="de-AT" sz="1400" dirty="0"/>
              <a:t>1867 vom Reichsrat der österreichischen Reichshälfte </a:t>
            </a:r>
            <a:r>
              <a:rPr lang="de-AT" sz="1400" dirty="0" smtClean="0"/>
              <a:t>beschlossen, im </a:t>
            </a:r>
            <a:r>
              <a:rPr lang="de-AT" sz="1400" dirty="0"/>
              <a:t>Dezember </a:t>
            </a:r>
            <a:r>
              <a:rPr lang="de-AT" sz="1400" dirty="0" smtClean="0"/>
              <a:t>1867 setzte Kaiser Franz </a:t>
            </a:r>
            <a:r>
              <a:rPr lang="de-AT" sz="1400" dirty="0"/>
              <a:t>Joseph </a:t>
            </a:r>
            <a:r>
              <a:rPr lang="de-AT" sz="1400" dirty="0" smtClean="0"/>
              <a:t>I. sie </a:t>
            </a:r>
            <a:r>
              <a:rPr lang="de-AT" sz="1400" dirty="0"/>
              <a:t>in Kraft.</a:t>
            </a:r>
          </a:p>
          <a:p>
            <a:pPr lvl="1"/>
            <a:r>
              <a:rPr lang="de-AT" sz="1400" dirty="0" smtClean="0"/>
              <a:t>Sie </a:t>
            </a:r>
            <a:r>
              <a:rPr lang="de-AT" sz="1400" dirty="0"/>
              <a:t>bestand aus mehreren grundlegenden </a:t>
            </a:r>
            <a:r>
              <a:rPr lang="de-AT" sz="1400" dirty="0" smtClean="0"/>
              <a:t>Gesetzen und beinhaltete die </a:t>
            </a:r>
            <a:r>
              <a:rPr lang="de-AT" sz="1400" dirty="0"/>
              <a:t>allgemeinen Rechte der </a:t>
            </a:r>
            <a:r>
              <a:rPr lang="de-AT" sz="1400" dirty="0" smtClean="0"/>
              <a:t>Staatsbürger (Gleichheit </a:t>
            </a:r>
            <a:r>
              <a:rPr lang="de-AT" sz="1400" dirty="0"/>
              <a:t>vor dem Gesetz, </a:t>
            </a:r>
            <a:r>
              <a:rPr lang="de-AT" sz="1400" dirty="0" smtClean="0"/>
              <a:t>Glaubens- </a:t>
            </a:r>
            <a:r>
              <a:rPr lang="de-AT" sz="1400" dirty="0"/>
              <a:t>und </a:t>
            </a:r>
            <a:r>
              <a:rPr lang="de-AT" sz="1400" dirty="0" smtClean="0"/>
              <a:t>Gewissensfreiheit, Recht </a:t>
            </a:r>
            <a:r>
              <a:rPr lang="de-AT" sz="1400" dirty="0"/>
              <a:t>auf </a:t>
            </a:r>
            <a:r>
              <a:rPr lang="de-AT" sz="1400" dirty="0" smtClean="0"/>
              <a:t> Wahrung der Sprache </a:t>
            </a:r>
            <a:r>
              <a:rPr lang="de-AT" sz="1400" dirty="0"/>
              <a:t>und Nationalität aller Volksstämme der </a:t>
            </a:r>
            <a:r>
              <a:rPr lang="de-AT" sz="1400" dirty="0" smtClean="0"/>
              <a:t>Monarchie).</a:t>
            </a:r>
            <a:endParaRPr lang="de-AT" sz="1400" dirty="0"/>
          </a:p>
          <a:p>
            <a:pPr lvl="1"/>
            <a:r>
              <a:rPr lang="de-AT" sz="1400" dirty="0"/>
              <a:t>Die Staatsgrundgesetze legten auch die Grundzüge für den Reichsrat und die Regierung </a:t>
            </a:r>
            <a:r>
              <a:rPr lang="de-AT" sz="1400" dirty="0" smtClean="0"/>
              <a:t>fest. Durch </a:t>
            </a:r>
            <a:r>
              <a:rPr lang="de-AT" sz="1400" dirty="0"/>
              <a:t>die Dezemberverfassung wurde die </a:t>
            </a:r>
            <a:r>
              <a:rPr lang="de-AT" sz="1400" dirty="0" smtClean="0"/>
              <a:t>Entwicklung von der absoluten Monarchie zu </a:t>
            </a:r>
            <a:r>
              <a:rPr lang="de-AT" sz="1400" dirty="0"/>
              <a:t>einer </a:t>
            </a:r>
            <a:r>
              <a:rPr lang="de-AT" sz="1400" b="1" dirty="0"/>
              <a:t>konstitutionellen </a:t>
            </a:r>
            <a:r>
              <a:rPr lang="de-AT" sz="1400" b="1" dirty="0" smtClean="0"/>
              <a:t>Monarchie</a:t>
            </a:r>
            <a:r>
              <a:rPr lang="de-AT" sz="1400" dirty="0" smtClean="0"/>
              <a:t> abgeschlossen:</a:t>
            </a:r>
            <a:r>
              <a:rPr lang="de-AT" sz="1400" b="1" dirty="0" smtClean="0"/>
              <a:t> </a:t>
            </a:r>
            <a:r>
              <a:rPr lang="de-AT" sz="1400" dirty="0" smtClean="0"/>
              <a:t>Kaiser </a:t>
            </a:r>
            <a:r>
              <a:rPr lang="de-AT" sz="1400" dirty="0"/>
              <a:t>Franz Joseph </a:t>
            </a:r>
            <a:r>
              <a:rPr lang="de-AT" sz="1400" dirty="0" smtClean="0"/>
              <a:t>I. hatte </a:t>
            </a:r>
            <a:r>
              <a:rPr lang="de-AT" sz="1400" dirty="0"/>
              <a:t>nun nicht mehr die uneingeschränkte Macht, sondern er teilte sie mit dem </a:t>
            </a:r>
            <a:r>
              <a:rPr lang="de-AT" sz="1400" b="1" dirty="0"/>
              <a:t>Reichsrat</a:t>
            </a:r>
            <a:r>
              <a:rPr lang="de-AT" sz="1400" dirty="0"/>
              <a:t>. </a:t>
            </a:r>
            <a:endParaRPr lang="de-AT" sz="1400" b="1" dirty="0"/>
          </a:p>
          <a:p>
            <a:pPr lvl="1"/>
            <a:r>
              <a:rPr lang="de-AT" sz="1400" dirty="0" smtClean="0"/>
              <a:t>Die </a:t>
            </a:r>
            <a:r>
              <a:rPr lang="de-AT" sz="1400" dirty="0"/>
              <a:t>Dezemberverfassung blieb bis 1918 die verfassungsrechtliche Grundlage der </a:t>
            </a:r>
            <a:r>
              <a:rPr lang="de-AT" sz="1400" dirty="0" smtClean="0"/>
              <a:t>Monarchie.</a:t>
            </a:r>
          </a:p>
          <a:p>
            <a:pPr lvl="1"/>
            <a:r>
              <a:rPr lang="de-AT" sz="1400" dirty="0"/>
              <a:t>Sie ist als Staatsgrundgesetz vom 21. Dezember 1867 bis heute einer der zentralen Bestandteile des österreichischen Verfassungsrechts und damit auch eine Grundlage der heutigen Republik Österreich</a:t>
            </a:r>
            <a:r>
              <a:rPr lang="de-AT" sz="1400" dirty="0" smtClean="0"/>
              <a:t>.</a:t>
            </a:r>
          </a:p>
          <a:p>
            <a:pPr lvl="1"/>
            <a:r>
              <a:rPr lang="de-AT" sz="1400" dirty="0"/>
              <a:t>Mit der Dezemberverfassung wurde die verfassungsmäßige Regierungsform nunmehr endgültig eingeführt</a:t>
            </a:r>
            <a:r>
              <a:rPr lang="de-AT" sz="1400" dirty="0" smtClean="0"/>
              <a:t>.</a:t>
            </a:r>
            <a:endParaRPr lang="de-AT" sz="1400" dirty="0"/>
          </a:p>
          <a:p>
            <a:pPr marL="457200" lvl="1" indent="0">
              <a:buNone/>
            </a:pPr>
            <a:endParaRPr lang="de-AT" sz="1400" dirty="0" smtClean="0"/>
          </a:p>
          <a:p>
            <a:pPr lvl="1"/>
            <a:endParaRPr lang="de-DE" sz="14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34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AT" sz="2400" b="1" dirty="0"/>
              <a:t>Überblick der Entwicklung des Wahlrechts und der Mitspracherechte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600" dirty="0" smtClean="0"/>
              <a:t>Seit </a:t>
            </a:r>
            <a:r>
              <a:rPr lang="de-AT" sz="1600" dirty="0"/>
              <a:t>1861 gab es den Reichsrat als Parlament, der aus </a:t>
            </a:r>
            <a:r>
              <a:rPr lang="de-AT" sz="1600" b="1" dirty="0"/>
              <a:t>Abgeordnetenhaus</a:t>
            </a:r>
            <a:r>
              <a:rPr lang="de-AT" sz="1600" dirty="0"/>
              <a:t> und </a:t>
            </a:r>
            <a:r>
              <a:rPr lang="de-AT" sz="1600" b="1" dirty="0"/>
              <a:t>Herrenhaus</a:t>
            </a:r>
            <a:r>
              <a:rPr lang="de-AT" sz="1600" dirty="0"/>
              <a:t> bestand.  </a:t>
            </a:r>
            <a:endParaRPr lang="de-AT" sz="1600" dirty="0" smtClean="0"/>
          </a:p>
          <a:p>
            <a:r>
              <a:rPr lang="de-AT" sz="1600" dirty="0" smtClean="0"/>
              <a:t>Bis </a:t>
            </a:r>
            <a:r>
              <a:rPr lang="de-AT" sz="1600" dirty="0"/>
              <a:t>1907 galt das „</a:t>
            </a:r>
            <a:r>
              <a:rPr lang="de-AT" sz="1600" b="1" dirty="0"/>
              <a:t>Kurien- und</a:t>
            </a:r>
            <a:r>
              <a:rPr lang="de-AT" sz="1600" dirty="0"/>
              <a:t> </a:t>
            </a:r>
            <a:r>
              <a:rPr lang="de-AT" sz="1600" b="1" dirty="0"/>
              <a:t>Zensuswahlrecht</a:t>
            </a:r>
            <a:r>
              <a:rPr lang="de-AT" sz="1600" dirty="0"/>
              <a:t>“: Wählen durfte nur, wer aus einer höheren sozialen Schicht kam, viel Geld besaß</a:t>
            </a:r>
            <a:r>
              <a:rPr lang="de-AT" sz="1600" strike="sngStrike" dirty="0"/>
              <a:t> </a:t>
            </a:r>
            <a:r>
              <a:rPr lang="de-AT" sz="1600" dirty="0"/>
              <a:t>und Steuern in einer bestimmten Höhe zahlte (= „Zensus“), also meist reiche Männer, nur wenige Frauen.</a:t>
            </a:r>
          </a:p>
          <a:p>
            <a:r>
              <a:rPr lang="de-AT" sz="1600" dirty="0"/>
              <a:t>Durch dieses Wahlrecht waren vor allem wohlhabende Männer, wie z.B. </a:t>
            </a:r>
            <a:r>
              <a:rPr lang="de-AT" sz="1600" dirty="0" smtClean="0"/>
              <a:t>Adelige oder </a:t>
            </a:r>
            <a:r>
              <a:rPr lang="de-AT" sz="1600" dirty="0"/>
              <a:t>Großgrundbesitzer, in den Parteien des Abgeordnetenhauses vertreten („Honoratiorenparteien“). </a:t>
            </a:r>
          </a:p>
          <a:p>
            <a:r>
              <a:rPr lang="de-AT" sz="1600" dirty="0"/>
              <a:t>Zwar erhielten nach und nach weitere Bevölkerungsgruppen grundsätzlich das Wahlrecht. Allerdings konnten viele Personen, die zu diesen Gruppen gehörten, den Zensus nicht leisten, sie blieben daher von den Wahlen ausgeschlossen. </a:t>
            </a:r>
            <a:endParaRPr lang="de-AT" sz="1600" dirty="0" smtClean="0"/>
          </a:p>
          <a:p>
            <a:r>
              <a:rPr lang="de-AT" sz="1600" dirty="0" smtClean="0"/>
              <a:t>Das </a:t>
            </a:r>
            <a:r>
              <a:rPr lang="de-AT" sz="1600" dirty="0"/>
              <a:t>führte dazu, dass die Vertreter dieser Gruppen im Abgeordnetenhaus weiterhin zahlenmäßig deutlich unterlegen waren</a:t>
            </a:r>
            <a:r>
              <a:rPr lang="de-AT" sz="1600" dirty="0" smtClean="0"/>
              <a:t>.</a:t>
            </a:r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r>
              <a:rPr lang="de-AT" sz="1600" dirty="0" smtClean="0"/>
              <a:t>Die Entwicklung des Wahlrechts und der Mitspracherechte </a:t>
            </a:r>
            <a:r>
              <a:rPr lang="de-AT" sz="1600" u="sng" dirty="0" smtClean="0">
                <a:hlinkClick r:id="rId3"/>
              </a:rPr>
              <a:t>in der Timeline</a:t>
            </a:r>
            <a:br>
              <a:rPr lang="de-AT" sz="1600" u="sng" dirty="0" smtClean="0">
                <a:hlinkClick r:id="rId3"/>
              </a:rPr>
            </a:br>
            <a:r>
              <a:rPr lang="de-AT" sz="1600" u="sng" dirty="0" smtClean="0">
                <a:hlinkClick r:id="rId3"/>
              </a:rPr>
              <a:t>auf der </a:t>
            </a:r>
            <a:r>
              <a:rPr lang="de-AT" sz="1600" u="sng" dirty="0" err="1" smtClean="0">
                <a:hlinkClick r:id="rId3"/>
              </a:rPr>
              <a:t>DemokratieWEBstat</a:t>
            </a:r>
            <a:r>
              <a:rPr lang="de-AT" sz="1600" dirty="0" err="1" smtClean="0">
                <a:hlinkClick r:id="rId3"/>
              </a:rPr>
              <a:t>t</a:t>
            </a:r>
            <a:r>
              <a:rPr lang="de-AT" sz="1600" dirty="0" smtClean="0">
                <a:hlinkClick r:id="rId3"/>
              </a:rPr>
              <a:t>.</a:t>
            </a:r>
            <a:endParaRPr lang="de-AT" sz="1600" b="1" dirty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308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sz="2400" b="1" dirty="0"/>
              <a:t>Die Vorboten der Ersten Republik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6088" y="1484784"/>
            <a:ext cx="8229600" cy="4430712"/>
          </a:xfrm>
        </p:spPr>
        <p:txBody>
          <a:bodyPr/>
          <a:lstStyle/>
          <a:p>
            <a:r>
              <a:rPr lang="de-DE" sz="1600" dirty="0" smtClean="0"/>
              <a:t>Die </a:t>
            </a:r>
            <a:r>
              <a:rPr lang="de-DE" sz="1600" dirty="0"/>
              <a:t>Serie der Aufstände im Jahr 1848 nannte man „bürgerliche Revolution“. </a:t>
            </a:r>
            <a:r>
              <a:rPr lang="de-DE" sz="1600" dirty="0" smtClean="0"/>
              <a:t>Sie legte </a:t>
            </a:r>
            <a:r>
              <a:rPr lang="de-DE" sz="1600" dirty="0"/>
              <a:t>den Grundstein für die demokratische Regierungsform ab 1918.</a:t>
            </a:r>
            <a:endParaRPr lang="de-AT" sz="1600" dirty="0"/>
          </a:p>
          <a:p>
            <a:r>
              <a:rPr lang="de-DE" sz="1600" dirty="0" smtClean="0"/>
              <a:t>Durch </a:t>
            </a:r>
            <a:r>
              <a:rPr lang="de-DE" sz="1600" dirty="0"/>
              <a:t>die zunehmende Industrialisierung bildete sich eine Mittelschicht in der arbeitenden Bevölkerung heraus, das Bürgertum. Es kämpfte für die Unabhängigkeit vom Adel und für mehr Mitsprache innerhalb der Monarchie. </a:t>
            </a:r>
            <a:endParaRPr lang="de-DE" sz="1600" dirty="0" smtClean="0"/>
          </a:p>
          <a:p>
            <a:r>
              <a:rPr lang="de-DE" sz="1600" dirty="0"/>
              <a:t>Aus dem Wunsch heraus, die politischen und sozialen Verhältnisse zu verändern, entwickelte sich ein Aufstand gegen den Kaiser. Es folgte ein „Völkerfrühling“ mit mehreren Revolutionen. </a:t>
            </a:r>
            <a:endParaRPr lang="de-DE" sz="1600" dirty="0" smtClean="0"/>
          </a:p>
          <a:p>
            <a:r>
              <a:rPr lang="de-DE" sz="1600" dirty="0" smtClean="0"/>
              <a:t>Märzrevolution 1848: Das </a:t>
            </a:r>
            <a:r>
              <a:rPr lang="de-DE" sz="1600" dirty="0"/>
              <a:t>Militär </a:t>
            </a:r>
            <a:r>
              <a:rPr lang="de-DE" sz="1600" dirty="0" smtClean="0"/>
              <a:t>schoss in </a:t>
            </a:r>
            <a:r>
              <a:rPr lang="de-DE" sz="1600" dirty="0"/>
              <a:t>Wien auf Demonstranten. Studenten forderten mehr Mitsprache: Meinungs- und Religionsfreiheit, die Abschaffung des Feudalismus sowie eine allgemeine Volksvertretung.</a:t>
            </a:r>
            <a:endParaRPr lang="de-AT" sz="1600" dirty="0"/>
          </a:p>
          <a:p>
            <a:r>
              <a:rPr lang="de-DE" sz="1600" dirty="0" smtClean="0"/>
              <a:t>Als Folge wurde </a:t>
            </a:r>
            <a:r>
              <a:rPr lang="de-DE" sz="1600" dirty="0"/>
              <a:t>die Zensur aufgehoben und eine bürgerliche Verfassung geschaffen. Die Staatsform der Monarchie blieb weiter </a:t>
            </a:r>
            <a:r>
              <a:rPr lang="de-DE" sz="1600" dirty="0" smtClean="0"/>
              <a:t>bestehen.</a:t>
            </a:r>
            <a:endParaRPr lang="de-AT" sz="1600" dirty="0"/>
          </a:p>
          <a:p>
            <a:r>
              <a:rPr lang="de-DE" sz="1600" dirty="0"/>
              <a:t>Im April 1848 sollte die Verfassung erneuert werden. Ein Vorschlag sah vor, einen Reichstag mit zwei Kammern zu gründen („</a:t>
            </a:r>
            <a:r>
              <a:rPr lang="de-DE" sz="1600" dirty="0" err="1" smtClean="0"/>
              <a:t>Pillersdorf'sche</a:t>
            </a:r>
            <a:r>
              <a:rPr lang="de-DE" sz="1600" dirty="0" smtClean="0"/>
              <a:t> </a:t>
            </a:r>
            <a:r>
              <a:rPr lang="de-DE" sz="1600" dirty="0"/>
              <a:t>Verfassung“). </a:t>
            </a:r>
            <a:r>
              <a:rPr lang="de-DE" sz="1600" dirty="0" smtClean="0"/>
              <a:t>Die </a:t>
            </a:r>
            <a:r>
              <a:rPr lang="de-DE" sz="1600" dirty="0"/>
              <a:t>Verfassung trat kurz, jedoch nie dauerhaft in Kraft.</a:t>
            </a:r>
            <a:endParaRPr lang="de-AT" sz="1600" dirty="0"/>
          </a:p>
          <a:p>
            <a:r>
              <a:rPr lang="de-DE" sz="1600" dirty="0" smtClean="0"/>
              <a:t>22</a:t>
            </a:r>
            <a:r>
              <a:rPr lang="de-DE" sz="1600" dirty="0"/>
              <a:t>. Juli </a:t>
            </a:r>
            <a:r>
              <a:rPr lang="de-DE" sz="1600" dirty="0" smtClean="0"/>
              <a:t>1848: Die </a:t>
            </a:r>
            <a:r>
              <a:rPr lang="de-DE" sz="1600" dirty="0"/>
              <a:t>erste parlamentarische Versammlung in der Geschichte Österreichs </a:t>
            </a:r>
            <a:r>
              <a:rPr lang="de-DE" sz="1600" dirty="0" smtClean="0"/>
              <a:t>beschließt die Befreiung der </a:t>
            </a:r>
            <a:r>
              <a:rPr lang="de-DE" sz="1600" dirty="0"/>
              <a:t>bäuerlichen Bevölkerung und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das </a:t>
            </a:r>
            <a:r>
              <a:rPr lang="de-DE" sz="1600" dirty="0"/>
              <a:t>Ende des Feudalismus. </a:t>
            </a:r>
            <a:endParaRPr lang="de-AT" sz="1600" dirty="0"/>
          </a:p>
          <a:p>
            <a:endParaRPr lang="de-DE" sz="1600" dirty="0" smtClean="0"/>
          </a:p>
          <a:p>
            <a:endParaRPr lang="de-AT" sz="1600" dirty="0"/>
          </a:p>
          <a:p>
            <a:pPr marL="0" indent="0">
              <a:buNone/>
            </a:pPr>
            <a:endParaRPr lang="de-AT" sz="1600" dirty="0"/>
          </a:p>
          <a:p>
            <a:endParaRPr lang="de-DE" sz="1600" dirty="0" smtClean="0"/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0988952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Wiener </a:t>
            </a:r>
            <a:r>
              <a:rPr lang="de-DE" sz="2400" b="1" dirty="0" smtClean="0"/>
              <a:t>Oktoberrevolution und Beginn des Neoabsolutismus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dirty="0" smtClean="0"/>
              <a:t>In </a:t>
            </a:r>
            <a:r>
              <a:rPr lang="de-DE" sz="1600" dirty="0"/>
              <a:t>Wien wurde im Oktober 1848 ein Aufstand niedergeschlagen („Oktoberrevolution“). </a:t>
            </a:r>
            <a:endParaRPr lang="de-DE" sz="1600" dirty="0" smtClean="0"/>
          </a:p>
          <a:p>
            <a:r>
              <a:rPr lang="de-DE" sz="1600" dirty="0" smtClean="0"/>
              <a:t>Aufgrund </a:t>
            </a:r>
            <a:r>
              <a:rPr lang="de-DE" sz="1600" dirty="0"/>
              <a:t>der Unruhen musste der Reichstag in die mährische Stadt </a:t>
            </a:r>
            <a:r>
              <a:rPr lang="de-DE" sz="1600" dirty="0" err="1"/>
              <a:t>Kremsier</a:t>
            </a:r>
            <a:r>
              <a:rPr lang="de-DE" sz="1600" dirty="0"/>
              <a:t> verlegt werden. </a:t>
            </a:r>
            <a:r>
              <a:rPr lang="de-DE" sz="1600" dirty="0" smtClean="0"/>
              <a:t>Beschluss: „</a:t>
            </a:r>
            <a:r>
              <a:rPr lang="de-DE" sz="1600" dirty="0" err="1" smtClean="0"/>
              <a:t>Kremsierer</a:t>
            </a:r>
            <a:r>
              <a:rPr lang="de-DE" sz="1600" dirty="0" smtClean="0"/>
              <a:t> </a:t>
            </a:r>
            <a:r>
              <a:rPr lang="de-DE" sz="1600" dirty="0"/>
              <a:t>Entwurf“ zur </a:t>
            </a:r>
            <a:r>
              <a:rPr lang="de-DE" sz="1600" dirty="0" smtClean="0"/>
              <a:t>Volkssouveränität,  </a:t>
            </a:r>
            <a:r>
              <a:rPr lang="de-DE" sz="1600" dirty="0"/>
              <a:t>das heißt zur </a:t>
            </a:r>
            <a:r>
              <a:rPr lang="de-AT" sz="1600" dirty="0"/>
              <a:t>Selbstbestimmung der Völker.</a:t>
            </a:r>
            <a:r>
              <a:rPr lang="de-DE" sz="1600" dirty="0"/>
              <a:t> </a:t>
            </a:r>
            <a:endParaRPr lang="de-DE" sz="1600" dirty="0" smtClean="0"/>
          </a:p>
          <a:p>
            <a:r>
              <a:rPr lang="de-DE" sz="1600" dirty="0" smtClean="0"/>
              <a:t>Dieser </a:t>
            </a:r>
            <a:r>
              <a:rPr lang="de-DE" sz="1600" dirty="0"/>
              <a:t>Verfassungsentwurf sollte die Nationalitätenfragen innerhalb des Vielvölkerstaates lösen. Auch dieser Entwurf wurde jedoch nie umgesetzt</a:t>
            </a:r>
            <a:r>
              <a:rPr lang="de-DE" sz="1600" dirty="0" smtClean="0"/>
              <a:t>.</a:t>
            </a:r>
          </a:p>
          <a:p>
            <a:r>
              <a:rPr lang="de-AT" sz="1600" dirty="0" smtClean="0"/>
              <a:t>Nach </a:t>
            </a:r>
            <a:r>
              <a:rPr lang="de-AT" sz="1600" dirty="0"/>
              <a:t>der gescheiterten Oktoberrevolution wurde jeder Wunsch nach Veränderung und bürgerlicher Mitbestimmung unterdrückt. </a:t>
            </a:r>
            <a:endParaRPr lang="de-AT" sz="1600" dirty="0" smtClean="0"/>
          </a:p>
          <a:p>
            <a:r>
              <a:rPr lang="de-DE" sz="1600" dirty="0" smtClean="0"/>
              <a:t>Am </a:t>
            </a:r>
            <a:r>
              <a:rPr lang="de-DE" sz="1600" dirty="0"/>
              <a:t>2. Dezember dankte Kaiser Ferdinand I. dennoch ab. Auf den Thron folgte der erst 18-jährige Franz Joseph I</a:t>
            </a:r>
            <a:r>
              <a:rPr lang="de-DE" sz="1600" dirty="0" smtClean="0"/>
              <a:t>. </a:t>
            </a:r>
            <a:r>
              <a:rPr lang="de-DE" sz="1600" dirty="0"/>
              <a:t>Sein politisches Ziel war es, das Revolutionsjahr 1848 endgültig zu überwinden. </a:t>
            </a:r>
            <a:endParaRPr lang="de-AT" sz="1600" dirty="0"/>
          </a:p>
          <a:p>
            <a:r>
              <a:rPr lang="de-DE" sz="1600" dirty="0"/>
              <a:t>Im März 1849 wurde schließlich der Reichstag in </a:t>
            </a:r>
            <a:r>
              <a:rPr lang="de-DE" sz="1600" dirty="0" err="1"/>
              <a:t>Kremsier</a:t>
            </a:r>
            <a:r>
              <a:rPr lang="de-DE" sz="1600" dirty="0"/>
              <a:t> aufgelöst. Mit der sogenannten „aufgezwungenen“ Märzverfassung lag die ganze</a:t>
            </a:r>
            <a:r>
              <a:rPr lang="de-AT" sz="1600" dirty="0"/>
              <a:t> Macht fortan wieder beim Kaiser. Damit begann in Österreich die Zeit des Neoabsolutismus.</a:t>
            </a:r>
          </a:p>
          <a:p>
            <a:endParaRPr lang="de-AT" sz="1600" dirty="0"/>
          </a:p>
          <a:p>
            <a:pPr marL="0" indent="0">
              <a:buNone/>
            </a:pPr>
            <a:endParaRPr lang="de-AT" sz="1600" dirty="0"/>
          </a:p>
          <a:p>
            <a:endParaRPr lang="de-DE" sz="1600" dirty="0" smtClean="0"/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25294308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asserzeichen">
  <a:themeElements>
    <a:clrScheme name="1_Wasserzeich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1_Wasserzeich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1_Wasserzeich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3006</Words>
  <Application>Microsoft Office PowerPoint</Application>
  <PresentationFormat>Bildschirmpräsentation (4:3)</PresentationFormat>
  <Paragraphs>249</Paragraphs>
  <Slides>31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1_Wasserzeichen</vt:lpstr>
      <vt:lpstr>  100 Jahre Gründung der Republik</vt:lpstr>
      <vt:lpstr>Mehr Information auf: www.demokratiewebstatt.at </vt:lpstr>
      <vt:lpstr>Von der Monarchie zur Republik</vt:lpstr>
      <vt:lpstr>Auf die Monarchie folgt die Republik </vt:lpstr>
      <vt:lpstr>1867: Der Ausgleich mit Ungarn</vt:lpstr>
      <vt:lpstr>1867: Die Dezemberverfassung</vt:lpstr>
      <vt:lpstr>Überblick der Entwicklung des Wahlrechts und der Mitspracherechte </vt:lpstr>
      <vt:lpstr>Die Vorboten der Ersten Republik</vt:lpstr>
      <vt:lpstr>Wiener Oktoberrevolution und Beginn des Neoabsolutismus</vt:lpstr>
      <vt:lpstr>Vielvölkerstaat und Parlamentarismus nach 1848</vt:lpstr>
      <vt:lpstr>Die Monarchie zerbricht, die Republik entsteht</vt:lpstr>
      <vt:lpstr>Die Gründung der Ersten Republik – das Jahr 1918</vt:lpstr>
      <vt:lpstr>Meilensteine im Jahr 1918</vt:lpstr>
      <vt:lpstr>Meilensteine im Jahr 1918</vt:lpstr>
      <vt:lpstr>Was bedeutet (demokratische) Republik?</vt:lpstr>
      <vt:lpstr>Neue Verfassung für die neue Republik</vt:lpstr>
      <vt:lpstr>Österreich – neu und ungewohnt</vt:lpstr>
      <vt:lpstr>Die Anfangsjahre der Republik</vt:lpstr>
      <vt:lpstr>Hungersnöte und schlechte Zukunftsperspektiven</vt:lpstr>
      <vt:lpstr>Wirtschaftliche Situation</vt:lpstr>
      <vt:lpstr>Soziale Situation</vt:lpstr>
      <vt:lpstr>Politische Situation</vt:lpstr>
      <vt:lpstr>Politische Situation II </vt:lpstr>
      <vt:lpstr>Das langsame Ende der Ersten Republik </vt:lpstr>
      <vt:lpstr>Das langsame Ende der Ersten Republik II </vt:lpstr>
      <vt:lpstr>Die Zweite Republik –  ein Neuanfang</vt:lpstr>
      <vt:lpstr>Die Anfangsjahre der Zweiten Republik</vt:lpstr>
      <vt:lpstr>Die Anfangsjahre der Zweiten Republik</vt:lpstr>
      <vt:lpstr>Wichtige (demokratiepolitische) Ereignisse und Entwicklungen in der Zweiten Republik</vt:lpstr>
      <vt:lpstr>Wichtige (demokratiepolitische) Ereignisse und Entwicklungen in der Zweiten Republik</vt:lpstr>
      <vt:lpstr>Diskussionsfragen zum Thema</vt:lpstr>
    </vt:vector>
  </TitlesOfParts>
  <Company>machessa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Vlatka Nikolic-Onea</dc:creator>
  <cp:lastModifiedBy>Harald Prosch</cp:lastModifiedBy>
  <cp:revision>2011</cp:revision>
  <cp:lastPrinted>2016-06-16T15:14:12Z</cp:lastPrinted>
  <dcterms:created xsi:type="dcterms:W3CDTF">2009-03-03T21:28:50Z</dcterms:created>
  <dcterms:modified xsi:type="dcterms:W3CDTF">2019-03-14T08:55:11Z</dcterms:modified>
</cp:coreProperties>
</file>