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47"/>
  </p:notesMasterIdLst>
  <p:handoutMasterIdLst>
    <p:handoutMasterId r:id="rId48"/>
  </p:handoutMasterIdLst>
  <p:sldIdLst>
    <p:sldId id="270" r:id="rId2"/>
    <p:sldId id="341" r:id="rId3"/>
    <p:sldId id="471" r:id="rId4"/>
    <p:sldId id="452" r:id="rId5"/>
    <p:sldId id="450" r:id="rId6"/>
    <p:sldId id="472" r:id="rId7"/>
    <p:sldId id="460" r:id="rId8"/>
    <p:sldId id="462" r:id="rId9"/>
    <p:sldId id="463" r:id="rId10"/>
    <p:sldId id="461" r:id="rId11"/>
    <p:sldId id="468" r:id="rId12"/>
    <p:sldId id="459" r:id="rId13"/>
    <p:sldId id="464" r:id="rId14"/>
    <p:sldId id="473" r:id="rId15"/>
    <p:sldId id="474" r:id="rId16"/>
    <p:sldId id="475" r:id="rId17"/>
    <p:sldId id="476" r:id="rId18"/>
    <p:sldId id="477" r:id="rId19"/>
    <p:sldId id="478" r:id="rId20"/>
    <p:sldId id="479" r:id="rId21"/>
    <p:sldId id="480" r:id="rId22"/>
    <p:sldId id="481" r:id="rId23"/>
    <p:sldId id="482" r:id="rId24"/>
    <p:sldId id="483" r:id="rId25"/>
    <p:sldId id="484" r:id="rId26"/>
    <p:sldId id="485" r:id="rId27"/>
    <p:sldId id="486" r:id="rId28"/>
    <p:sldId id="487" r:id="rId29"/>
    <p:sldId id="488" r:id="rId30"/>
    <p:sldId id="489" r:id="rId31"/>
    <p:sldId id="490" r:id="rId32"/>
    <p:sldId id="491" r:id="rId33"/>
    <p:sldId id="492" r:id="rId34"/>
    <p:sldId id="493" r:id="rId35"/>
    <p:sldId id="494" r:id="rId36"/>
    <p:sldId id="495" r:id="rId37"/>
    <p:sldId id="496" r:id="rId38"/>
    <p:sldId id="497" r:id="rId39"/>
    <p:sldId id="498" r:id="rId40"/>
    <p:sldId id="499" r:id="rId41"/>
    <p:sldId id="500" r:id="rId42"/>
    <p:sldId id="501" r:id="rId43"/>
    <p:sldId id="502" r:id="rId44"/>
    <p:sldId id="503" r:id="rId45"/>
    <p:sldId id="504" r:id="rId46"/>
  </p:sldIdLst>
  <p:sldSz cx="9144000" cy="6858000" type="screen4x3"/>
  <p:notesSz cx="6918325" cy="1004887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ber Ulrike, Dr. " initials="felber" lastIdx="70" clrIdx="0"/>
  <p:cmAuthor id="1" name="%user2%" initials="brunne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B2D6"/>
    <a:srgbClr val="FFE9AB"/>
    <a:srgbClr val="FFCC99"/>
    <a:srgbClr val="01B0FF"/>
    <a:srgbClr val="B7E9FF"/>
    <a:srgbClr val="0099FF"/>
    <a:srgbClr val="DBDBED"/>
    <a:srgbClr val="FFF5E7"/>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9845" autoAdjust="0"/>
  </p:normalViewPr>
  <p:slideViewPr>
    <p:cSldViewPr>
      <p:cViewPr varScale="1">
        <p:scale>
          <a:sx n="190" d="100"/>
          <a:sy n="190" d="100"/>
        </p:scale>
        <p:origin x="-1284" y="-114"/>
      </p:cViewPr>
      <p:guideLst>
        <p:guide orient="horz" pos="2160"/>
        <p:guide pos="2880"/>
      </p:guideLst>
    </p:cSldViewPr>
  </p:slideViewPr>
  <p:outlineViewPr>
    <p:cViewPr>
      <p:scale>
        <a:sx n="33" d="100"/>
        <a:sy n="33" d="100"/>
      </p:scale>
      <p:origin x="48" y="8856"/>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98147" cy="503458"/>
          </a:xfrm>
          <a:prstGeom prst="rect">
            <a:avLst/>
          </a:prstGeom>
        </p:spPr>
        <p:txBody>
          <a:bodyPr vert="horz" lIns="92831" tIns="46415" rIns="92831" bIns="46415" rtlCol="0"/>
          <a:lstStyle>
            <a:lvl1pPr algn="l">
              <a:defRPr sz="1200"/>
            </a:lvl1pPr>
          </a:lstStyle>
          <a:p>
            <a:pPr>
              <a:defRPr/>
            </a:pPr>
            <a:endParaRPr lang="de-DE"/>
          </a:p>
        </p:txBody>
      </p:sp>
      <p:sp>
        <p:nvSpPr>
          <p:cNvPr id="3" name="Datumsplatzhalter 2"/>
          <p:cNvSpPr>
            <a:spLocks noGrp="1"/>
          </p:cNvSpPr>
          <p:nvPr>
            <p:ph type="dt" sz="quarter" idx="1"/>
          </p:nvPr>
        </p:nvSpPr>
        <p:spPr>
          <a:xfrm>
            <a:off x="3918632" y="0"/>
            <a:ext cx="2998147" cy="503458"/>
          </a:xfrm>
          <a:prstGeom prst="rect">
            <a:avLst/>
          </a:prstGeom>
        </p:spPr>
        <p:txBody>
          <a:bodyPr vert="horz" lIns="92831" tIns="46415" rIns="92831" bIns="46415" rtlCol="0"/>
          <a:lstStyle>
            <a:lvl1pPr algn="r">
              <a:defRPr sz="1200"/>
            </a:lvl1pPr>
          </a:lstStyle>
          <a:p>
            <a:pPr>
              <a:defRPr/>
            </a:pPr>
            <a:fld id="{C57743C6-E815-44EA-81A1-E2159D02985A}" type="datetimeFigureOut">
              <a:rPr lang="de-DE"/>
              <a:pPr>
                <a:defRPr/>
              </a:pPr>
              <a:t>01.10.2014</a:t>
            </a:fld>
            <a:endParaRPr lang="de-DE"/>
          </a:p>
        </p:txBody>
      </p:sp>
      <p:sp>
        <p:nvSpPr>
          <p:cNvPr id="4" name="Fußzeilenplatzhalter 3"/>
          <p:cNvSpPr>
            <a:spLocks noGrp="1"/>
          </p:cNvSpPr>
          <p:nvPr>
            <p:ph type="ftr" sz="quarter" idx="2"/>
          </p:nvPr>
        </p:nvSpPr>
        <p:spPr>
          <a:xfrm>
            <a:off x="0" y="9543859"/>
            <a:ext cx="2998147" cy="503457"/>
          </a:xfrm>
          <a:prstGeom prst="rect">
            <a:avLst/>
          </a:prstGeom>
        </p:spPr>
        <p:txBody>
          <a:bodyPr vert="horz" lIns="92831" tIns="46415" rIns="92831" bIns="46415"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918632" y="9543859"/>
            <a:ext cx="2998147" cy="503457"/>
          </a:xfrm>
          <a:prstGeom prst="rect">
            <a:avLst/>
          </a:prstGeom>
        </p:spPr>
        <p:txBody>
          <a:bodyPr vert="horz" lIns="92831" tIns="46415" rIns="92831" bIns="46415" rtlCol="0" anchor="b"/>
          <a:lstStyle>
            <a:lvl1pPr algn="r">
              <a:defRPr sz="1200"/>
            </a:lvl1pPr>
          </a:lstStyle>
          <a:p>
            <a:pPr>
              <a:defRPr/>
            </a:pPr>
            <a:fld id="{3157027C-3D05-4975-BFFC-68DFCA488738}" type="slidenum">
              <a:rPr lang="de-DE"/>
              <a:pPr>
                <a:defRPr/>
              </a:pPr>
              <a:t>‹Nr.›</a:t>
            </a:fld>
            <a:endParaRPr lang="de-DE"/>
          </a:p>
        </p:txBody>
      </p:sp>
    </p:spTree>
    <p:extLst>
      <p:ext uri="{BB962C8B-B14F-4D97-AF65-F5344CB8AC3E}">
        <p14:creationId xmlns:p14="http://schemas.microsoft.com/office/powerpoint/2010/main" val="276953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98147" cy="503458"/>
          </a:xfrm>
          <a:prstGeom prst="rect">
            <a:avLst/>
          </a:prstGeom>
        </p:spPr>
        <p:txBody>
          <a:bodyPr vert="horz" lIns="92831" tIns="46415" rIns="92831" bIns="46415" rtlCol="0"/>
          <a:lstStyle>
            <a:lvl1pPr algn="l">
              <a:defRPr sz="1200"/>
            </a:lvl1pPr>
          </a:lstStyle>
          <a:p>
            <a:pPr>
              <a:defRPr/>
            </a:pPr>
            <a:endParaRPr lang="de-DE"/>
          </a:p>
        </p:txBody>
      </p:sp>
      <p:sp>
        <p:nvSpPr>
          <p:cNvPr id="3" name="Datumsplatzhalter 2"/>
          <p:cNvSpPr>
            <a:spLocks noGrp="1"/>
          </p:cNvSpPr>
          <p:nvPr>
            <p:ph type="dt" idx="1"/>
          </p:nvPr>
        </p:nvSpPr>
        <p:spPr>
          <a:xfrm>
            <a:off x="3918632" y="0"/>
            <a:ext cx="2998147" cy="503458"/>
          </a:xfrm>
          <a:prstGeom prst="rect">
            <a:avLst/>
          </a:prstGeom>
        </p:spPr>
        <p:txBody>
          <a:bodyPr vert="horz" lIns="92831" tIns="46415" rIns="92831" bIns="46415" rtlCol="0"/>
          <a:lstStyle>
            <a:lvl1pPr algn="r">
              <a:defRPr sz="1200"/>
            </a:lvl1pPr>
          </a:lstStyle>
          <a:p>
            <a:pPr>
              <a:defRPr/>
            </a:pPr>
            <a:fld id="{ACFE6062-7DDF-4DFC-89A4-6FDD3B3F780D}" type="datetimeFigureOut">
              <a:rPr lang="de-DE"/>
              <a:pPr>
                <a:defRPr/>
              </a:pPr>
              <a:t>01.10.2014</a:t>
            </a:fld>
            <a:endParaRPr lang="de-DE"/>
          </a:p>
        </p:txBody>
      </p:sp>
      <p:sp>
        <p:nvSpPr>
          <p:cNvPr id="4" name="Folienbildplatzhalter 3"/>
          <p:cNvSpPr>
            <a:spLocks noGrp="1" noRot="1" noChangeAspect="1"/>
          </p:cNvSpPr>
          <p:nvPr>
            <p:ph type="sldImg" idx="2"/>
          </p:nvPr>
        </p:nvSpPr>
        <p:spPr>
          <a:xfrm>
            <a:off x="949325" y="755650"/>
            <a:ext cx="5019675" cy="3765550"/>
          </a:xfrm>
          <a:prstGeom prst="rect">
            <a:avLst/>
          </a:prstGeom>
          <a:noFill/>
          <a:ln w="12700">
            <a:solidFill>
              <a:prstClr val="black"/>
            </a:solidFill>
          </a:ln>
        </p:spPr>
        <p:txBody>
          <a:bodyPr vert="horz" lIns="92831" tIns="46415" rIns="92831" bIns="46415" rtlCol="0" anchor="ctr"/>
          <a:lstStyle/>
          <a:p>
            <a:pPr lvl="0"/>
            <a:endParaRPr lang="de-DE" noProof="0" smtClean="0"/>
          </a:p>
        </p:txBody>
      </p:sp>
      <p:sp>
        <p:nvSpPr>
          <p:cNvPr id="5" name="Notizenplatzhalter 4"/>
          <p:cNvSpPr>
            <a:spLocks noGrp="1"/>
          </p:cNvSpPr>
          <p:nvPr>
            <p:ph type="body" sz="quarter" idx="3"/>
          </p:nvPr>
        </p:nvSpPr>
        <p:spPr>
          <a:xfrm>
            <a:off x="691524" y="4772709"/>
            <a:ext cx="5535279" cy="4520201"/>
          </a:xfrm>
          <a:prstGeom prst="rect">
            <a:avLst/>
          </a:prstGeom>
        </p:spPr>
        <p:txBody>
          <a:bodyPr vert="horz" lIns="92831" tIns="46415" rIns="92831" bIns="46415"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543859"/>
            <a:ext cx="2998147" cy="503457"/>
          </a:xfrm>
          <a:prstGeom prst="rect">
            <a:avLst/>
          </a:prstGeom>
        </p:spPr>
        <p:txBody>
          <a:bodyPr vert="horz" lIns="92831" tIns="46415" rIns="92831" bIns="46415"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918632" y="9543859"/>
            <a:ext cx="2998147" cy="503457"/>
          </a:xfrm>
          <a:prstGeom prst="rect">
            <a:avLst/>
          </a:prstGeom>
        </p:spPr>
        <p:txBody>
          <a:bodyPr vert="horz" lIns="92831" tIns="46415" rIns="92831" bIns="46415" rtlCol="0" anchor="b"/>
          <a:lstStyle>
            <a:lvl1pPr algn="r">
              <a:defRPr sz="1200"/>
            </a:lvl1pPr>
          </a:lstStyle>
          <a:p>
            <a:pPr>
              <a:defRPr/>
            </a:pPr>
            <a:fld id="{2AB57812-465C-463D-A8FA-D9934EC47507}" type="slidenum">
              <a:rPr lang="de-DE"/>
              <a:pPr>
                <a:defRPr/>
              </a:pPr>
              <a:t>‹Nr.›</a:t>
            </a:fld>
            <a:endParaRPr lang="de-DE"/>
          </a:p>
        </p:txBody>
      </p:sp>
    </p:spTree>
    <p:extLst>
      <p:ext uri="{BB962C8B-B14F-4D97-AF65-F5344CB8AC3E}">
        <p14:creationId xmlns:p14="http://schemas.microsoft.com/office/powerpoint/2010/main" val="1935707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p:spPr>
      </p:sp>
      <p:sp>
        <p:nvSpPr>
          <p:cNvPr id="266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6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ED51BA-ACCE-4E47-BAF0-B4900F8B8034}" type="slidenum">
              <a:rPr lang="de-DE" smtClean="0"/>
              <a:pPr/>
              <a:t>1</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BG_TITEL"/>
          <p:cNvPicPr>
            <a:picLocks noChangeAspect="1" noChangeArrowheads="1"/>
          </p:cNvPicPr>
          <p:nvPr userDrawn="1"/>
        </p:nvPicPr>
        <p:blipFill>
          <a:blip r:embed="rId2" cstate="email"/>
          <a:srcRect/>
          <a:stretch>
            <a:fillRect/>
          </a:stretch>
        </p:blipFill>
        <p:spPr bwMode="auto">
          <a:xfrm>
            <a:off x="0" y="0"/>
            <a:ext cx="9144000" cy="6859588"/>
          </a:xfrm>
          <a:prstGeom prst="rect">
            <a:avLst/>
          </a:prstGeom>
          <a:noFill/>
          <a:ln w="9525">
            <a:noFill/>
            <a:miter lim="800000"/>
            <a:headEnd/>
            <a:tailEnd/>
          </a:ln>
        </p:spPr>
      </p:pic>
      <p:sp>
        <p:nvSpPr>
          <p:cNvPr id="69637" name="Rectangle 5"/>
          <p:cNvSpPr>
            <a:spLocks noGrp="1" noChangeArrowheads="1"/>
          </p:cNvSpPr>
          <p:nvPr>
            <p:ph type="ctrTitle"/>
          </p:nvPr>
        </p:nvSpPr>
        <p:spPr>
          <a:xfrm>
            <a:off x="684213" y="1268413"/>
            <a:ext cx="7632700" cy="1884362"/>
          </a:xfrm>
        </p:spPr>
        <p:txBody>
          <a:bodyPr rIns="90000" anchor="b"/>
          <a:lstStyle>
            <a:lvl1pPr>
              <a:tabLst>
                <a:tab pos="8342313" algn="l"/>
              </a:tabLst>
              <a:defRPr sz="4400"/>
            </a:lvl1pPr>
          </a:lstStyle>
          <a:p>
            <a:r>
              <a:rPr lang="de-DE"/>
              <a:t>Titelmasterformat durch Klicken bearbeiten</a:t>
            </a:r>
          </a:p>
        </p:txBody>
      </p:sp>
      <p:sp>
        <p:nvSpPr>
          <p:cNvPr id="69638" name="Rectangle 6"/>
          <p:cNvSpPr>
            <a:spLocks noGrp="1" noChangeArrowheads="1"/>
          </p:cNvSpPr>
          <p:nvPr>
            <p:ph type="subTitle" idx="1"/>
          </p:nvPr>
        </p:nvSpPr>
        <p:spPr>
          <a:xfrm>
            <a:off x="684213" y="3505200"/>
            <a:ext cx="6767512" cy="1752600"/>
          </a:xfrm>
        </p:spPr>
        <p:txBody>
          <a:bodyPr/>
          <a:lstStyle>
            <a:lvl1pPr marL="0" indent="0">
              <a:buFont typeface="Wingdings" pitchFamily="2" charset="2"/>
              <a:buNone/>
              <a:defRPr/>
            </a:lvl1pPr>
          </a:lstStyle>
          <a:p>
            <a:r>
              <a:rPr lang="de-DE"/>
              <a:t>Formatvorlage des Untertitelmasters durch Klicken bearbeiten</a:t>
            </a:r>
          </a:p>
        </p:txBody>
      </p:sp>
      <p:sp>
        <p:nvSpPr>
          <p:cNvPr id="5" name="Rectangle 3"/>
          <p:cNvSpPr>
            <a:spLocks noGrp="1" noChangeArrowheads="1"/>
          </p:cNvSpPr>
          <p:nvPr>
            <p:ph type="dt" sz="half" idx="10"/>
          </p:nvPr>
        </p:nvSpPr>
        <p:spPr>
          <a:xfrm>
            <a:off x="179388" y="6237288"/>
            <a:ext cx="2133600" cy="457200"/>
          </a:xfrm>
        </p:spPr>
        <p:txBody>
          <a:bodyPr/>
          <a:lstStyle>
            <a:lvl1pPr>
              <a:defRPr/>
            </a:lvl1pPr>
          </a:lstStyle>
          <a:p>
            <a:pPr>
              <a:defRPr/>
            </a:pPr>
            <a:endParaRPr lang="de-DE"/>
          </a:p>
        </p:txBody>
      </p:sp>
      <p:sp>
        <p:nvSpPr>
          <p:cNvPr id="6" name="Rectangle 4"/>
          <p:cNvSpPr>
            <a:spLocks noGrp="1" noChangeArrowheads="1"/>
          </p:cNvSpPr>
          <p:nvPr>
            <p:ph type="ftr" sz="quarter" idx="11"/>
          </p:nvPr>
        </p:nvSpPr>
        <p:spPr>
          <a:xfrm>
            <a:off x="107950" y="115888"/>
            <a:ext cx="8928100" cy="457200"/>
          </a:xfrm>
        </p:spPr>
        <p:txBody>
          <a:bodyPr/>
          <a:lstStyle>
            <a:lvl1pPr algn="l">
              <a:defRPr/>
            </a:lvl1pPr>
          </a:lstStyle>
          <a:p>
            <a:pPr>
              <a:defRPr/>
            </a:pPr>
            <a:endParaRPr lang="de-DE"/>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E733A3-A347-4423-A88D-8740C5C7C3A1}" type="slidenum">
              <a:rPr lang="de-DE"/>
              <a:pPr>
                <a:defRPr/>
              </a:pPr>
              <a:t>‹Nr.›</a:t>
            </a:fld>
            <a:endParaRPr lang="de-D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76250"/>
            <a:ext cx="2057400" cy="56546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476250"/>
            <a:ext cx="6019800" cy="56546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4DE6837-C7C9-47D3-B760-4997977DE3CA}" type="slidenum">
              <a:rPr lang="de-DE"/>
              <a:pPr>
                <a:defRPr/>
              </a:pPr>
              <a:t>‹Nr.›</a:t>
            </a:fld>
            <a:endParaRPr lang="de-DE"/>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C5F21B-4B24-45F0-BD0C-E6E28C19167C}" type="slidenum">
              <a:rPr lang="de-DE"/>
              <a:pPr>
                <a:defRPr/>
              </a:pPr>
              <a:t>‹Nr.›</a:t>
            </a:fld>
            <a:endParaRPr lang="de-D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2F2EF01-9E11-4CF0-B628-4AD45FEDB54A}" type="slidenum">
              <a:rPr lang="de-DE"/>
              <a:pPr>
                <a:defRPr/>
              </a:pPr>
              <a:t>‹Nr.›</a:t>
            </a:fld>
            <a:endParaRPr lang="de-D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29C9AB2-E1BF-4ADE-9102-C5FE8E0B4E99}" type="slidenum">
              <a:rPr lang="de-DE"/>
              <a:pPr>
                <a:defRPr/>
              </a:pPr>
              <a:t>‹Nr.›</a:t>
            </a:fld>
            <a:endParaRPr lang="de-DE"/>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87A4B97-0421-4840-B428-FB54A14ADBB5}" type="slidenum">
              <a:rPr lang="de-DE"/>
              <a:pPr>
                <a:defRPr/>
              </a:pPr>
              <a:t>‹Nr.›</a:t>
            </a:fld>
            <a:endParaRPr lang="de-D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6ED5AA2-D2E6-4D6F-90CC-913B7E8EED18}" type="slidenum">
              <a:rPr lang="de-DE"/>
              <a:pPr>
                <a:defRPr/>
              </a:pPr>
              <a:t>‹Nr.›</a:t>
            </a:fld>
            <a:endParaRPr lang="de-D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BEC83C4-C1C6-4A94-A024-B681E6A01B63}" type="slidenum">
              <a:rPr lang="de-DE"/>
              <a:pPr>
                <a:defRPr/>
              </a:pPr>
              <a:t>‹Nr.›</a:t>
            </a:fld>
            <a:endParaRPr lang="de-D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DB4C8FA-F72A-465B-9F18-8895B4ADF36D}" type="slidenum">
              <a:rPr lang="de-DE"/>
              <a:pPr>
                <a:defRPr/>
              </a:pPr>
              <a:t>‹Nr.›</a:t>
            </a:fld>
            <a:endParaRPr lang="de-DE"/>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BB83EB1-04CB-43F5-857F-AB163E431496}" type="slidenum">
              <a:rPr lang="de-DE"/>
              <a:pPr>
                <a:defRPr/>
              </a:pPr>
              <a:t>‹Nr.›</a:t>
            </a:fld>
            <a:endParaRPr lang="de-DE"/>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G_Arbeitsblatt"/>
          <p:cNvPicPr>
            <a:picLocks noChangeAspect="1" noChangeArrowheads="1"/>
          </p:cNvPicPr>
          <p:nvPr userDrawn="1"/>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700213"/>
            <a:ext cx="8229600" cy="443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861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de-DE"/>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de-DE"/>
          </a:p>
        </p:txBody>
      </p:sp>
      <p:sp>
        <p:nvSpPr>
          <p:cNvPr id="6861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F87C4DB-26E2-46AD-8236-1A45ED6C6152}" type="slidenum">
              <a:rPr lang="de-DE"/>
              <a:pPr>
                <a:defRPr/>
              </a:pPr>
              <a:t>‹Nr.›</a:t>
            </a:fld>
            <a:endParaRPr lang="de-DE"/>
          </a:p>
        </p:txBody>
      </p:sp>
      <p:sp>
        <p:nvSpPr>
          <p:cNvPr id="1031" name="Rectangle 7"/>
          <p:cNvSpPr>
            <a:spLocks noGrp="1" noChangeArrowheads="1"/>
          </p:cNvSpPr>
          <p:nvPr>
            <p:ph type="title"/>
          </p:nvPr>
        </p:nvSpPr>
        <p:spPr bwMode="auto">
          <a:xfrm>
            <a:off x="468313" y="476250"/>
            <a:ext cx="82073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ARBEITSBLATT TITEL</a:t>
            </a:r>
          </a:p>
        </p:txBody>
      </p:sp>
    </p:spTree>
  </p:cSld>
  <p:clrMap bg1="lt1" tx1="dk1" bg2="lt2" tx2="dk2" accent1="accent1" accent2="accent2" accent3="accent3" accent4="accent4" accent5="accent5" accent6="accent6" hlink="hlink" folHlink="folHlink"/>
  <p:sldLayoutIdLst>
    <p:sldLayoutId id="2147484365"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ransition spd="med">
    <p:fade thruBlk="1"/>
  </p:transition>
  <p:timing>
    <p:tnLst>
      <p:par>
        <p:cTn id="1" dur="indefinite" restart="never" nodeType="tmRoot"/>
      </p:par>
    </p:tnLst>
  </p:timing>
  <p:txStyles>
    <p:title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A5002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emokratiewebstatt.at/"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3" cstate="email"/>
          <a:srcRect/>
          <a:stretch>
            <a:fillRect/>
          </a:stretch>
        </p:blipFill>
        <p:spPr bwMode="auto">
          <a:xfrm>
            <a:off x="0" y="27384"/>
            <a:ext cx="9163050" cy="6858000"/>
          </a:xfrm>
          <a:prstGeom prst="rect">
            <a:avLst/>
          </a:prstGeom>
          <a:noFill/>
        </p:spPr>
      </p:pic>
      <p:sp>
        <p:nvSpPr>
          <p:cNvPr id="3074" name="Rectangle 2"/>
          <p:cNvSpPr>
            <a:spLocks noGrp="1" noChangeArrowheads="1"/>
          </p:cNvSpPr>
          <p:nvPr>
            <p:ph type="ctrTitle"/>
          </p:nvPr>
        </p:nvSpPr>
        <p:spPr>
          <a:xfrm>
            <a:off x="684213" y="1268413"/>
            <a:ext cx="6388100" cy="1884362"/>
          </a:xfrm>
        </p:spPr>
        <p:txBody>
          <a:bodyPr/>
          <a:lstStyle/>
          <a:p>
            <a:pPr eaLnBrk="1" hangingPunct="1"/>
            <a:r>
              <a:rPr lang="de-DE" sz="4000" dirty="0" smtClean="0"/>
              <a:t/>
            </a:r>
            <a:br>
              <a:rPr lang="de-DE" sz="4000" dirty="0" smtClean="0"/>
            </a:br>
            <a:r>
              <a:rPr lang="de-DE" sz="4000" dirty="0" smtClean="0"/>
              <a:t>Hundert Jahre </a:t>
            </a:r>
            <a:br>
              <a:rPr lang="de-DE" sz="4000" dirty="0" smtClean="0"/>
            </a:br>
            <a:r>
              <a:rPr lang="de-DE" sz="4000" dirty="0" smtClean="0"/>
              <a:t>Erster Weltkrieg</a:t>
            </a:r>
          </a:p>
        </p:txBody>
      </p:sp>
      <p:sp>
        <p:nvSpPr>
          <p:cNvPr id="3075" name="Rectangle 3"/>
          <p:cNvSpPr>
            <a:spLocks noGrp="1" noChangeArrowheads="1"/>
          </p:cNvSpPr>
          <p:nvPr>
            <p:ph type="subTitle" idx="1"/>
          </p:nvPr>
        </p:nvSpPr>
        <p:spPr>
          <a:xfrm>
            <a:off x="683568" y="3908648"/>
            <a:ext cx="6767513" cy="1752600"/>
          </a:xfrm>
        </p:spPr>
        <p:txBody>
          <a:bodyPr/>
          <a:lstStyle/>
          <a:p>
            <a:pPr eaLnBrk="1" hangingPunct="1"/>
            <a:r>
              <a:rPr lang="de-DE" dirty="0" smtClean="0"/>
              <a:t>Materialien zur Politischen Bildung von Kindern und Jugendlichen</a:t>
            </a:r>
            <a:endParaRPr lang="de-AT" dirty="0" smtClean="0"/>
          </a:p>
        </p:txBody>
      </p:sp>
      <p:sp>
        <p:nvSpPr>
          <p:cNvPr id="3076" name="Text Box 4"/>
          <p:cNvSpPr txBox="1">
            <a:spLocks noChangeArrowheads="1"/>
          </p:cNvSpPr>
          <p:nvPr/>
        </p:nvSpPr>
        <p:spPr bwMode="auto">
          <a:xfrm>
            <a:off x="735013" y="5392738"/>
            <a:ext cx="3041650" cy="366712"/>
          </a:xfrm>
          <a:prstGeom prst="rect">
            <a:avLst/>
          </a:prstGeom>
          <a:noFill/>
          <a:ln w="9525">
            <a:noFill/>
            <a:miter lim="800000"/>
            <a:headEnd/>
            <a:tailEnd/>
          </a:ln>
        </p:spPr>
        <p:txBody>
          <a:bodyPr wrap="none">
            <a:spAutoFit/>
          </a:bodyPr>
          <a:lstStyle/>
          <a:p>
            <a:r>
              <a:rPr lang="de-DE">
                <a:hlinkClick r:id="rId4"/>
              </a:rPr>
              <a:t>www.demokratiewebstatt.at</a:t>
            </a:r>
            <a:r>
              <a:rPr lang="de-DE"/>
              <a:t> </a:t>
            </a:r>
            <a:endParaRPr lang="de-AT"/>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smtClean="0"/>
              <a:t>Von Sarajevo zum Flächenbrand</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3024336"/>
          </a:xfrm>
          <a:prstGeom prst="rect">
            <a:avLst/>
          </a:prstGeom>
        </p:spPr>
        <p:txBody>
          <a:bodyPr/>
          <a:lstStyle/>
          <a:p>
            <a:pPr lvl="0" eaLnBrk="0" hangingPunct="0">
              <a:spcBef>
                <a:spcPts val="600"/>
              </a:spcBef>
              <a:buClr>
                <a:srgbClr val="A50021"/>
              </a:buClr>
            </a:pPr>
            <a:r>
              <a:rPr lang="de-AT" sz="2400" b="1" dirty="0" smtClean="0">
                <a:solidFill>
                  <a:srgbClr val="A50021"/>
                </a:solidFill>
              </a:rPr>
              <a:t>Das Attentat von Sarajevo – </a:t>
            </a:r>
          </a:p>
          <a:p>
            <a:pPr lvl="0" eaLnBrk="0" hangingPunct="0">
              <a:spcBef>
                <a:spcPts val="600"/>
              </a:spcBef>
              <a:buClr>
                <a:srgbClr val="A50021"/>
              </a:buClr>
            </a:pPr>
            <a:r>
              <a:rPr lang="de-AT" sz="2400" b="1" dirty="0" smtClean="0">
                <a:solidFill>
                  <a:srgbClr val="A50021"/>
                </a:solidFill>
              </a:rPr>
              <a:t>Der Anfang vom Ende der Monarchie</a:t>
            </a:r>
          </a:p>
          <a:p>
            <a:endParaRPr lang="de-AT" sz="2000" dirty="0" smtClean="0"/>
          </a:p>
          <a:p>
            <a:r>
              <a:rPr lang="de-AT" sz="2000" dirty="0" smtClean="0"/>
              <a:t>Am </a:t>
            </a:r>
            <a:r>
              <a:rPr lang="de-AT" sz="2000" b="1" dirty="0" smtClean="0"/>
              <a:t>28. Juni 1914 </a:t>
            </a:r>
            <a:r>
              <a:rPr lang="de-AT" sz="2000" dirty="0" smtClean="0"/>
              <a:t>fielen der Thronfolger Österreich-Ungarns </a:t>
            </a:r>
            <a:r>
              <a:rPr lang="de-AT" sz="2000" b="1" dirty="0" smtClean="0"/>
              <a:t>Erzherzog Franz Ferdinand</a:t>
            </a:r>
            <a:r>
              <a:rPr lang="de-AT" sz="2000" dirty="0" smtClean="0"/>
              <a:t> und seine Frau in Sarajevo dem </a:t>
            </a:r>
            <a:r>
              <a:rPr lang="de-AT" sz="2000" b="1" dirty="0" smtClean="0"/>
              <a:t>Attentat</a:t>
            </a:r>
            <a:r>
              <a:rPr lang="de-AT" sz="2000" dirty="0" smtClean="0"/>
              <a:t> eines serbischen Nationalisten zum Opfer. </a:t>
            </a:r>
          </a:p>
          <a:p>
            <a:endParaRPr lang="de-AT" sz="2000" dirty="0" smtClean="0"/>
          </a:p>
          <a:p>
            <a:r>
              <a:rPr lang="de-AT" sz="2000" dirty="0" smtClean="0"/>
              <a:t>In der Folge überstürzten sich die Ereignisse. Sie führten zum Ausbruch des Ersten Weltkriegs.  </a:t>
            </a:r>
            <a:endParaRPr lang="de-AT" sz="2000" dirty="0"/>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smtClean="0"/>
              <a:t>Von Sarajevo zum Flächenbrand</a:t>
            </a:r>
          </a:p>
        </p:txBody>
      </p:sp>
      <p:sp>
        <p:nvSpPr>
          <p:cNvPr id="7" name="Rectangle 4"/>
          <p:cNvSpPr txBox="1">
            <a:spLocks noChangeArrowheads="1"/>
          </p:cNvSpPr>
          <p:nvPr/>
        </p:nvSpPr>
        <p:spPr bwMode="auto">
          <a:xfrm>
            <a:off x="395536" y="4797153"/>
            <a:ext cx="5760640" cy="1728191"/>
          </a:xfrm>
          <a:prstGeom prst="rect">
            <a:avLst/>
          </a:prstGeom>
          <a:noFill/>
          <a:ln w="9525">
            <a:noFill/>
            <a:miter lim="800000"/>
            <a:headEnd/>
            <a:tailEnd/>
          </a:ln>
        </p:spPr>
        <p:txBody>
          <a:bodyPr/>
          <a:lstStyle/>
          <a:p>
            <a:pPr lvl="0"/>
            <a:r>
              <a:rPr lang="de-AT" sz="2000" dirty="0" smtClean="0"/>
              <a:t>Nur </a:t>
            </a:r>
            <a:r>
              <a:rPr lang="de-AT" sz="2000" dirty="0"/>
              <a:t>ganz wenige erhoben </a:t>
            </a:r>
            <a:r>
              <a:rPr lang="de-AT" sz="2000" dirty="0" smtClean="0"/>
              <a:t>ihre </a:t>
            </a:r>
            <a:r>
              <a:rPr lang="de-AT" sz="2000" dirty="0"/>
              <a:t>Stimmen für den Frieden</a:t>
            </a:r>
            <a:r>
              <a:rPr lang="de-AT" sz="2000" dirty="0" smtClean="0"/>
              <a:t>. </a:t>
            </a:r>
            <a:r>
              <a:rPr lang="de-AT" sz="2000" b="1" dirty="0" smtClean="0"/>
              <a:t>Bertha </a:t>
            </a:r>
            <a:r>
              <a:rPr lang="de-AT" sz="2000" b="1" dirty="0"/>
              <a:t>von Suttner</a:t>
            </a:r>
            <a:r>
              <a:rPr lang="de-AT" sz="2000" dirty="0"/>
              <a:t> ist bis heute die bekannteste Figur der österreichischen </a:t>
            </a:r>
            <a:r>
              <a:rPr lang="de-AT" sz="2000" dirty="0" smtClean="0"/>
              <a:t>Friedensbewegung. </a:t>
            </a:r>
            <a:r>
              <a:rPr lang="de-AT" sz="2000" dirty="0"/>
              <a:t>1889 </a:t>
            </a:r>
            <a:r>
              <a:rPr lang="de-AT" sz="2000" dirty="0" smtClean="0"/>
              <a:t>erschien ihr </a:t>
            </a:r>
            <a:br>
              <a:rPr lang="de-AT" sz="2000" dirty="0" smtClean="0"/>
            </a:br>
            <a:r>
              <a:rPr lang="de-AT" sz="2000" dirty="0" smtClean="0"/>
              <a:t>Roman </a:t>
            </a:r>
            <a:r>
              <a:rPr lang="de-AT" sz="2000" b="1" dirty="0"/>
              <a:t>„Die Waffen nieder“.</a:t>
            </a:r>
            <a:r>
              <a:rPr lang="de-AT" sz="2000" dirty="0"/>
              <a:t> </a:t>
            </a:r>
            <a:endParaRPr lang="de-AT" sz="2000" dirty="0">
              <a:solidFill>
                <a:srgbClr val="000000"/>
              </a:solidFill>
            </a:endParaRPr>
          </a:p>
        </p:txBody>
      </p:sp>
      <p:sp>
        <p:nvSpPr>
          <p:cNvPr id="39" name="Inhaltsplatzhalter 4"/>
          <p:cNvSpPr txBox="1">
            <a:spLocks/>
          </p:cNvSpPr>
          <p:nvPr/>
        </p:nvSpPr>
        <p:spPr>
          <a:xfrm>
            <a:off x="467544" y="1196752"/>
            <a:ext cx="8424936" cy="4752528"/>
          </a:xfrm>
          <a:prstGeom prst="rect">
            <a:avLst/>
          </a:prstGeom>
        </p:spPr>
        <p:txBody>
          <a:bodyPr/>
          <a:lstStyle/>
          <a:p>
            <a:r>
              <a:rPr lang="de-AT" sz="2000" dirty="0" smtClean="0"/>
              <a:t>.  </a:t>
            </a:r>
            <a:endParaRPr lang="de-AT" sz="2000" dirty="0"/>
          </a:p>
        </p:txBody>
      </p:sp>
      <p:sp>
        <p:nvSpPr>
          <p:cNvPr id="9" name="Rectangle 1"/>
          <p:cNvSpPr>
            <a:spLocks noChangeArrowheads="1"/>
          </p:cNvSpPr>
          <p:nvPr/>
        </p:nvSpPr>
        <p:spPr bwMode="auto">
          <a:xfrm>
            <a:off x="6570630" y="4890646"/>
            <a:ext cx="253787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lang="de-AT" sz="800" dirty="0" smtClean="0"/>
              <a:t>Soldaten bei der Abfahrt von Wien zum serbischen </a:t>
            </a:r>
          </a:p>
          <a:p>
            <a:pPr lvl="0"/>
            <a:r>
              <a:rPr lang="de-AT" sz="800" dirty="0" smtClean="0"/>
              <a:t>Kriegsschauplatz © Österreichisches Staatsarchiv</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6" name="Picture 2" descr="http://www.demokratiewebstatt.at/typo3temp/pics/5b5a1d8092.png"/>
          <p:cNvPicPr>
            <a:picLocks noChangeAspect="1" noChangeArrowheads="1"/>
          </p:cNvPicPr>
          <p:nvPr/>
        </p:nvPicPr>
        <p:blipFill>
          <a:blip r:embed="rId3" cstate="screen"/>
          <a:srcRect/>
          <a:stretch>
            <a:fillRect/>
          </a:stretch>
        </p:blipFill>
        <p:spPr bwMode="auto">
          <a:xfrm>
            <a:off x="6570630" y="1628800"/>
            <a:ext cx="2457450" cy="3276601"/>
          </a:xfrm>
          <a:prstGeom prst="rect">
            <a:avLst/>
          </a:prstGeom>
          <a:noFill/>
        </p:spPr>
      </p:pic>
      <p:sp>
        <p:nvSpPr>
          <p:cNvPr id="12" name="Inhaltsplatzhalter 11"/>
          <p:cNvSpPr txBox="1">
            <a:spLocks/>
          </p:cNvSpPr>
          <p:nvPr/>
        </p:nvSpPr>
        <p:spPr>
          <a:xfrm>
            <a:off x="467544" y="1268760"/>
            <a:ext cx="6120680" cy="4608512"/>
          </a:xfrm>
          <a:prstGeom prst="rect">
            <a:avLst/>
          </a:prstGeom>
        </p:spPr>
        <p:txBody>
          <a:bodyPr/>
          <a:lstStyle/>
          <a:p>
            <a:pPr lvl="0" eaLnBrk="0" hangingPunct="0">
              <a:spcBef>
                <a:spcPts val="600"/>
              </a:spcBef>
              <a:buClr>
                <a:srgbClr val="A50021"/>
              </a:buClr>
            </a:pPr>
            <a:r>
              <a:rPr lang="de-AT" sz="2800" b="1" dirty="0" smtClean="0">
                <a:solidFill>
                  <a:srgbClr val="A50021"/>
                </a:solidFill>
              </a:rPr>
              <a:t>Laute Kriegsbegeisterung </a:t>
            </a:r>
            <a:br>
              <a:rPr lang="de-AT" sz="2800" b="1" dirty="0" smtClean="0">
                <a:solidFill>
                  <a:srgbClr val="A50021"/>
                </a:solidFill>
              </a:rPr>
            </a:br>
            <a:r>
              <a:rPr lang="de-AT" sz="2800" b="1" dirty="0" smtClean="0">
                <a:solidFill>
                  <a:srgbClr val="A50021"/>
                </a:solidFill>
              </a:rPr>
              <a:t>und leise Stimmen für den Frieden</a:t>
            </a:r>
          </a:p>
          <a:p>
            <a:pPr marL="342900" lvl="0" indent="-342900" eaLnBrk="0" hangingPunct="0">
              <a:spcBef>
                <a:spcPct val="20000"/>
              </a:spcBef>
              <a:buClr>
                <a:srgbClr val="A50021"/>
              </a:buClr>
              <a:buFont typeface="Wingdings" pitchFamily="2" charset="2"/>
              <a:buChar char="l"/>
            </a:pPr>
            <a:r>
              <a:rPr lang="de-DE" sz="2000" kern="0" dirty="0" smtClean="0">
                <a:latin typeface="+mn-lt"/>
              </a:rPr>
              <a:t>Als am 28. Juli 1914 Österreich-Ungarn Serbien </a:t>
            </a:r>
            <a:br>
              <a:rPr lang="de-DE" sz="2000" kern="0" dirty="0" smtClean="0">
                <a:latin typeface="+mn-lt"/>
              </a:rPr>
            </a:br>
            <a:r>
              <a:rPr lang="de-DE" sz="2000" kern="0" dirty="0" smtClean="0">
                <a:latin typeface="+mn-lt"/>
              </a:rPr>
              <a:t>den Krieg erklärte, jubelten viele Menschen. </a:t>
            </a:r>
          </a:p>
          <a:p>
            <a:pPr marL="342900" lvl="0" indent="-342900" eaLnBrk="0" hangingPunct="0">
              <a:spcBef>
                <a:spcPct val="20000"/>
              </a:spcBef>
              <a:buClr>
                <a:srgbClr val="A50021"/>
              </a:buClr>
              <a:buFont typeface="Wingdings" pitchFamily="2" charset="2"/>
              <a:buChar char="l"/>
            </a:pPr>
            <a:r>
              <a:rPr lang="de-DE" sz="2000" kern="0" dirty="0" smtClean="0">
                <a:latin typeface="+mn-lt"/>
              </a:rPr>
              <a:t>Junge Männer meldeten sich freiwillig zum Kriegsdienst.</a:t>
            </a:r>
          </a:p>
          <a:p>
            <a:pPr marL="342900" lvl="0" indent="-342900" eaLnBrk="0" hangingPunct="0">
              <a:spcBef>
                <a:spcPct val="20000"/>
              </a:spcBef>
              <a:buClr>
                <a:srgbClr val="A50021"/>
              </a:buClr>
              <a:buFont typeface="Wingdings" pitchFamily="2" charset="2"/>
              <a:buChar char="l"/>
            </a:pPr>
            <a:r>
              <a:rPr lang="de-DE" sz="2000" kern="0" dirty="0" smtClean="0">
                <a:latin typeface="+mn-lt"/>
              </a:rPr>
              <a:t>Viele Menschen in Österreich-Ungarn und im Deutschen Reich glaubten an einen schnellen Sieg</a:t>
            </a:r>
            <a:r>
              <a:rPr lang="de-DE" sz="2000" kern="0" dirty="0" smtClean="0">
                <a:latin typeface="+mn-lt"/>
              </a:rPr>
              <a:t>.</a:t>
            </a:r>
            <a:endParaRPr lang="de-DE" sz="2000" kern="0" dirty="0" smtClean="0">
              <a:latin typeface="+mn-lt"/>
            </a:endParaRPr>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7188" y="490538"/>
            <a:ext cx="8318500" cy="1152525"/>
          </a:xfrm>
        </p:spPr>
        <p:txBody>
          <a:bodyPr/>
          <a:lstStyle/>
          <a:p>
            <a:pPr eaLnBrk="1" hangingPunct="1"/>
            <a:r>
              <a:rPr lang="de-AT" sz="3600" dirty="0" smtClean="0"/>
              <a:t>Übung: Überlege!</a:t>
            </a:r>
            <a:r>
              <a:rPr lang="de-DE" sz="3600" b="1" dirty="0" smtClean="0"/>
              <a:t/>
            </a:r>
            <a:br>
              <a:rPr lang="de-DE" sz="3600" b="1" dirty="0" smtClean="0"/>
            </a:br>
            <a:endParaRPr lang="de-AT" sz="3600" dirty="0" smtClean="0"/>
          </a:p>
        </p:txBody>
      </p:sp>
      <p:sp>
        <p:nvSpPr>
          <p:cNvPr id="7171" name="Inhaltsplatzhalter 4"/>
          <p:cNvSpPr>
            <a:spLocks noGrp="1"/>
          </p:cNvSpPr>
          <p:nvPr>
            <p:ph idx="1"/>
          </p:nvPr>
        </p:nvSpPr>
        <p:spPr>
          <a:xfrm>
            <a:off x="457200" y="1086520"/>
            <a:ext cx="8229600" cy="5438824"/>
          </a:xfrm>
        </p:spPr>
        <p:txBody>
          <a:bodyPr/>
          <a:lstStyle/>
          <a:p>
            <a:pPr>
              <a:spcBef>
                <a:spcPts val="600"/>
              </a:spcBef>
              <a:buNone/>
            </a:pPr>
            <a:r>
              <a:rPr lang="de-DE" sz="2400" b="1" dirty="0" smtClean="0">
                <a:solidFill>
                  <a:srgbClr val="A50021"/>
                </a:solidFill>
              </a:rPr>
              <a:t>Hätte der Erste Weltkrieg verhindert werden können?  </a:t>
            </a:r>
            <a:br>
              <a:rPr lang="de-DE" sz="2400" b="1" dirty="0" smtClean="0">
                <a:solidFill>
                  <a:srgbClr val="A50021"/>
                </a:solidFill>
              </a:rPr>
            </a:br>
            <a:endParaRPr lang="de-DE" sz="2200" dirty="0" smtClean="0"/>
          </a:p>
          <a:p>
            <a:pPr>
              <a:spcBef>
                <a:spcPts val="600"/>
              </a:spcBef>
              <a:buNone/>
            </a:pPr>
            <a:r>
              <a:rPr lang="de-DE" sz="2400" b="1" dirty="0" smtClean="0"/>
              <a:t>Welche Wege hätten die damaligen Herrscher einschlagen können?</a:t>
            </a:r>
          </a:p>
          <a:p>
            <a:pPr>
              <a:spcBef>
                <a:spcPts val="600"/>
              </a:spcBef>
              <a:buNone/>
            </a:pPr>
            <a:endParaRPr lang="de-DE" sz="2400" b="1" dirty="0"/>
          </a:p>
          <a:p>
            <a:pPr>
              <a:spcBef>
                <a:spcPts val="600"/>
              </a:spcBef>
              <a:buNone/>
            </a:pPr>
            <a:r>
              <a:rPr lang="de-DE" sz="2400" b="1" dirty="0" smtClean="0"/>
              <a:t>Im August 1914 zogen die meisten Soldaten in Europa begeistert in den Krieg (so heißt es zumindest). Kannst du dir vorstellen warum?</a:t>
            </a:r>
          </a:p>
          <a:p>
            <a:pPr>
              <a:spcBef>
                <a:spcPts val="600"/>
              </a:spcBef>
              <a:buNone/>
            </a:pPr>
            <a:endParaRPr lang="de-DE" sz="2400" dirty="0" smtClean="0"/>
          </a:p>
          <a:p>
            <a:pPr>
              <a:spcBef>
                <a:spcPts val="600"/>
              </a:spcBef>
            </a:pPr>
            <a:endParaRPr lang="de-DE" sz="2400" dirty="0" smtClean="0"/>
          </a:p>
        </p:txBody>
      </p:sp>
      <p:sp>
        <p:nvSpPr>
          <p:cNvPr id="71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056805"/>
            <a:ext cx="7777162" cy="1884363"/>
          </a:xfrm>
        </p:spPr>
        <p:txBody>
          <a:bodyPr/>
          <a:lstStyle/>
          <a:p>
            <a:pPr eaLnBrk="1" hangingPunct="1"/>
            <a:r>
              <a:rPr lang="de-DE" sz="4000" dirty="0" smtClean="0"/>
              <a:t/>
            </a:r>
            <a:br>
              <a:rPr lang="de-DE" sz="4000" dirty="0" smtClean="0"/>
            </a:br>
            <a:r>
              <a:rPr lang="de-AT" sz="4000" dirty="0" smtClean="0"/>
              <a:t>Im Kriegsverlauf</a:t>
            </a:r>
            <a:br>
              <a:rPr lang="de-AT" sz="4000" dirty="0" smtClean="0"/>
            </a:br>
            <a:r>
              <a:rPr lang="de-AT" sz="2400" dirty="0" smtClean="0">
                <a:solidFill>
                  <a:schemeClr val="tx1"/>
                </a:solidFill>
              </a:rPr>
              <a:t>Kalendarium des Ersten Weltkriegs</a:t>
            </a:r>
            <a:endParaRPr lang="de-DE" sz="2400" dirty="0" smtClean="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332656"/>
            <a:ext cx="8207375" cy="1152525"/>
          </a:xfrm>
        </p:spPr>
        <p:txBody>
          <a:bodyPr/>
          <a:lstStyle/>
          <a:p>
            <a:pPr algn="ctr"/>
            <a:r>
              <a:rPr lang="de-AT" sz="3200" dirty="0" smtClean="0"/>
              <a:t>Kriegsverlauf – wichtige Ereignisse</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pic>
        <p:nvPicPr>
          <p:cNvPr id="2055" name="Picture 7" descr="C:\Users\Franz\Documents\03-Heidi\webwerkstatt\Thema-1.WK\PP_1.Weltkrieg-titel-1914-light.jpg"/>
          <p:cNvPicPr>
            <a:picLocks noChangeAspect="1" noChangeArrowheads="1"/>
          </p:cNvPicPr>
          <p:nvPr/>
        </p:nvPicPr>
        <p:blipFill>
          <a:blip r:embed="rId3" cstate="print"/>
          <a:srcRect l="15374"/>
          <a:stretch>
            <a:fillRect/>
          </a:stretch>
        </p:blipFill>
        <p:spPr bwMode="auto">
          <a:xfrm>
            <a:off x="1547664" y="1193626"/>
            <a:ext cx="7560840" cy="561975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628800"/>
            <a:ext cx="8136904" cy="4608512"/>
          </a:xfrm>
        </p:spPr>
        <p:txBody>
          <a:bodyPr/>
          <a:lstStyle/>
          <a:p>
            <a:r>
              <a:rPr lang="de-AT" sz="2000" b="1" dirty="0" smtClean="0"/>
              <a:t>28. Juni: Attentat von Sarajevo</a:t>
            </a:r>
            <a:br>
              <a:rPr lang="de-AT" sz="2000" b="1" dirty="0" smtClean="0"/>
            </a:br>
            <a:r>
              <a:rPr lang="de-AT" sz="2000" dirty="0" smtClean="0"/>
              <a:t>Ermordung des österreichisch-ungarischen Thronfolgers Franz Ferdinand und seiner Frau. </a:t>
            </a:r>
            <a:br>
              <a:rPr lang="de-AT" sz="2000" dirty="0" smtClean="0"/>
            </a:br>
            <a:r>
              <a:rPr lang="de-AT" sz="1600" dirty="0" smtClean="0"/>
              <a:t> </a:t>
            </a:r>
          </a:p>
          <a:p>
            <a:r>
              <a:rPr lang="de-AT" sz="2000" b="1" dirty="0" smtClean="0"/>
              <a:t>28. Juli: „Serbien muss </a:t>
            </a:r>
            <a:r>
              <a:rPr lang="de-AT" sz="2000" b="1" dirty="0" err="1" smtClean="0"/>
              <a:t>sterbien</a:t>
            </a:r>
            <a:r>
              <a:rPr lang="de-AT" sz="2000" b="1" dirty="0" smtClean="0"/>
              <a:t>!“</a:t>
            </a:r>
            <a:r>
              <a:rPr lang="de-AT" sz="2000" dirty="0" smtClean="0"/>
              <a:t> </a:t>
            </a:r>
            <a:br>
              <a:rPr lang="de-AT" sz="2000" dirty="0" smtClean="0"/>
            </a:br>
            <a:r>
              <a:rPr lang="de-AT" sz="2000" dirty="0" smtClean="0"/>
              <a:t>Österreich-Ungarn erklärt Serbien den Krieg. Kurz zuvor hat der deutsche Kaiser Österreich-Ungarn seine Unterstützung zugesagt.</a:t>
            </a:r>
            <a:br>
              <a:rPr lang="de-AT" sz="2000" dirty="0" smtClean="0"/>
            </a:br>
            <a:r>
              <a:rPr lang="de-AT" sz="1600" dirty="0" smtClean="0"/>
              <a:t> </a:t>
            </a:r>
          </a:p>
          <a:p>
            <a:r>
              <a:rPr lang="de-AT" sz="2000" b="1" dirty="0" smtClean="0"/>
              <a:t>1. bis 4. August: Kriegserklärungen Deutschlands</a:t>
            </a:r>
            <a:br>
              <a:rPr lang="de-AT" sz="2000" b="1" dirty="0" smtClean="0"/>
            </a:br>
            <a:r>
              <a:rPr lang="de-AT" sz="2000" dirty="0" smtClean="0"/>
              <a:t>Deutschland erklärt Russland und danach Frankreich den Krieg und marschiert ins neutrale Belgien und Luxemburg ein.</a:t>
            </a:r>
            <a:br>
              <a:rPr lang="de-AT" sz="2000" dirty="0" smtClean="0"/>
            </a:br>
            <a:endParaRPr lang="de-AT" sz="1600" dirty="0" smtClean="0"/>
          </a:p>
          <a:p>
            <a:r>
              <a:rPr lang="de-AT" sz="2000" b="1" dirty="0" smtClean="0"/>
              <a:t>6. bis 9. September: Schlacht an der Marne </a:t>
            </a:r>
            <a:br>
              <a:rPr lang="de-AT" sz="2000" b="1" dirty="0" smtClean="0"/>
            </a:br>
            <a:r>
              <a:rPr lang="de-AT" sz="2000" dirty="0" smtClean="0"/>
              <a:t>Französische und englische Truppen stoppen den Vormarsch </a:t>
            </a:r>
            <a:br>
              <a:rPr lang="de-AT" sz="2000" dirty="0" smtClean="0"/>
            </a:br>
            <a:r>
              <a:rPr lang="de-AT" sz="2000" dirty="0" smtClean="0"/>
              <a:t>der Deutschen – Beginn eines langjährigen </a:t>
            </a:r>
            <a:r>
              <a:rPr lang="de-AT" sz="2000" dirty="0" smtClean="0"/>
              <a:t>Stellungskriegs</a:t>
            </a:r>
            <a:r>
              <a:rPr lang="de-AT" sz="2000" dirty="0" smtClean="0"/>
              <a:t>.</a:t>
            </a:r>
            <a:endParaRPr lang="de-AT" sz="2000" dirty="0"/>
          </a:p>
        </p:txBody>
      </p:sp>
      <p:pic>
        <p:nvPicPr>
          <p:cNvPr id="16" name="Picture 1" descr="C:\Users\Franz\Documents\03-Heidi\webwerkstatt\Thema-1.WK\PP_1.Weltkrieg-titel-gesamt.jpg"/>
          <p:cNvPicPr>
            <a:picLocks noChangeAspect="1" noChangeArrowheads="1"/>
          </p:cNvPicPr>
          <p:nvPr/>
        </p:nvPicPr>
        <p:blipFill>
          <a:blip r:embed="rId3" cstate="print">
            <a:lum bright="2000" contrast="4000"/>
          </a:blip>
          <a:srcRect l="4440" r="4440"/>
          <a:stretch>
            <a:fillRect/>
          </a:stretch>
        </p:blipFill>
        <p:spPr bwMode="auto">
          <a:xfrm>
            <a:off x="324488" y="44624"/>
            <a:ext cx="8640000" cy="1586856"/>
          </a:xfrm>
          <a:prstGeom prst="rect">
            <a:avLst/>
          </a:prstGeom>
          <a:noFill/>
        </p:spPr>
      </p:pic>
      <p:sp>
        <p:nvSpPr>
          <p:cNvPr id="14" name="Rechteck 13"/>
          <p:cNvSpPr/>
          <p:nvPr/>
        </p:nvSpPr>
        <p:spPr>
          <a:xfrm>
            <a:off x="2051720" y="0"/>
            <a:ext cx="7092280" cy="1628800"/>
          </a:xfrm>
          <a:prstGeom prst="rect">
            <a:avLst/>
          </a:prstGeom>
          <a:solidFill>
            <a:schemeClr val="bg1">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332656"/>
            <a:ext cx="8207375" cy="1152525"/>
          </a:xfrm>
        </p:spPr>
        <p:txBody>
          <a:bodyPr/>
          <a:lstStyle/>
          <a:p>
            <a:pPr algn="ctr"/>
            <a:r>
              <a:rPr lang="de-AT" sz="3200" dirty="0" smtClean="0"/>
              <a:t>Kriegsverlauf – wichtige Ereignisse</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pic>
        <p:nvPicPr>
          <p:cNvPr id="3074" name="Picture 2" descr="C:\Users\Franz\Documents\03-Heidi\webwerkstatt\Thema-1.WK\PP_1.Weltkrieg-titel-1915-light.jpg"/>
          <p:cNvPicPr>
            <a:picLocks noChangeAspect="1" noChangeArrowheads="1"/>
          </p:cNvPicPr>
          <p:nvPr/>
        </p:nvPicPr>
        <p:blipFill>
          <a:blip r:embed="rId3" cstate="print"/>
          <a:srcRect l="13701"/>
          <a:stretch>
            <a:fillRect/>
          </a:stretch>
        </p:blipFill>
        <p:spPr bwMode="auto">
          <a:xfrm>
            <a:off x="1331640" y="1238250"/>
            <a:ext cx="7710314" cy="561975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628800"/>
            <a:ext cx="8676456" cy="5229200"/>
          </a:xfrm>
        </p:spPr>
        <p:txBody>
          <a:bodyPr/>
          <a:lstStyle/>
          <a:p>
            <a:r>
              <a:rPr lang="de-AT" sz="2000" b="1" dirty="0" smtClean="0"/>
              <a:t>22. April: Einsatz von Giftgas </a:t>
            </a:r>
            <a:br>
              <a:rPr lang="de-AT" sz="2000" b="1" dirty="0" smtClean="0"/>
            </a:br>
            <a:r>
              <a:rPr lang="de-AT" sz="2000" dirty="0" smtClean="0"/>
              <a:t>Erstmals wird Giftgas im Krieg eingesetzt – </a:t>
            </a:r>
            <a:r>
              <a:rPr lang="de-AT" sz="2000" dirty="0" smtClean="0"/>
              <a:t>tausende </a:t>
            </a:r>
            <a:r>
              <a:rPr lang="de-AT" sz="2000" dirty="0" smtClean="0"/>
              <a:t>Soldaten sterben.</a:t>
            </a:r>
            <a:br>
              <a:rPr lang="de-AT" sz="2000" dirty="0" smtClean="0"/>
            </a:br>
            <a:r>
              <a:rPr lang="de-AT" sz="1800" dirty="0" smtClean="0"/>
              <a:t> </a:t>
            </a:r>
          </a:p>
          <a:p>
            <a:r>
              <a:rPr lang="de-AT" sz="2000" b="1" dirty="0" smtClean="0"/>
              <a:t>26. April: Londoner Geheimvertrag </a:t>
            </a:r>
            <a:br>
              <a:rPr lang="de-AT" sz="2000" b="1" dirty="0" smtClean="0"/>
            </a:br>
            <a:r>
              <a:rPr lang="de-AT" sz="2000" dirty="0" smtClean="0"/>
              <a:t>Die Entente-Staaten schließen mit Italien ein Bündnis – Italien wechselt die Seiten und erklärt am 23. Mai Österreich-Ungarn den Krieg.</a:t>
            </a:r>
            <a:br>
              <a:rPr lang="de-AT" sz="2000" dirty="0" smtClean="0"/>
            </a:br>
            <a:endParaRPr lang="de-AT" sz="1800" dirty="0" smtClean="0"/>
          </a:p>
          <a:p>
            <a:r>
              <a:rPr lang="de-AT" sz="2000" b="1" dirty="0" smtClean="0"/>
              <a:t>7. Mai: U-Boot-Krieg</a:t>
            </a:r>
            <a:br>
              <a:rPr lang="de-AT" sz="2000" b="1" dirty="0" smtClean="0"/>
            </a:br>
            <a:r>
              <a:rPr lang="de-AT" sz="2000" dirty="0" smtClean="0"/>
              <a:t>Auch auf dem Meer herrscht Krieg mit Seeblockaden und U-Booten. </a:t>
            </a:r>
            <a:br>
              <a:rPr lang="de-AT" sz="2000" dirty="0" smtClean="0"/>
            </a:br>
            <a:r>
              <a:rPr lang="de-AT" sz="2000" dirty="0" smtClean="0"/>
              <a:t>An diesem Tag versenkt ein deutsches U-Boot das britische Passagierschiff „</a:t>
            </a:r>
            <a:r>
              <a:rPr lang="de-AT" sz="2000" dirty="0" err="1" smtClean="0"/>
              <a:t>Lusitania</a:t>
            </a:r>
            <a:r>
              <a:rPr lang="de-AT" sz="2000" dirty="0" smtClean="0"/>
              <a:t>“, 1.200 Menschen </a:t>
            </a:r>
            <a:r>
              <a:rPr lang="de-AT" sz="2000" dirty="0" smtClean="0"/>
              <a:t>sterben</a:t>
            </a:r>
            <a:r>
              <a:rPr lang="de-AT" sz="2000" dirty="0" smtClean="0"/>
              <a:t>.</a:t>
            </a:r>
            <a:br>
              <a:rPr lang="de-AT" sz="2000" dirty="0" smtClean="0"/>
            </a:br>
            <a:endParaRPr lang="de-AT" sz="1800" dirty="0" smtClean="0"/>
          </a:p>
          <a:p>
            <a:r>
              <a:rPr lang="de-AT" sz="2000" b="1" dirty="0" smtClean="0"/>
              <a:t>23. Juni: Erste </a:t>
            </a:r>
            <a:r>
              <a:rPr lang="de-AT" sz="2000" b="1" dirty="0" err="1" smtClean="0"/>
              <a:t>Isonzo</a:t>
            </a:r>
            <a:r>
              <a:rPr lang="de-AT" sz="2000" b="1" dirty="0" smtClean="0"/>
              <a:t>-Schlacht</a:t>
            </a:r>
            <a:br>
              <a:rPr lang="de-AT" sz="2000" b="1" dirty="0" smtClean="0"/>
            </a:br>
            <a:r>
              <a:rPr lang="de-AT" sz="2000" dirty="0" smtClean="0"/>
              <a:t>In dieser ersten von 12 Schlachten kämpfen italienische und</a:t>
            </a:r>
            <a:br>
              <a:rPr lang="de-AT" sz="2000" dirty="0" smtClean="0"/>
            </a:br>
            <a:r>
              <a:rPr lang="de-AT" sz="2000" dirty="0" smtClean="0"/>
              <a:t>österreichisch-ungarische Truppen erbittert im Gebirge</a:t>
            </a:r>
            <a:br>
              <a:rPr lang="de-AT" sz="2000" dirty="0" smtClean="0"/>
            </a:br>
            <a:r>
              <a:rPr lang="de-AT" sz="2000" dirty="0" smtClean="0"/>
              <a:t>an der </a:t>
            </a:r>
            <a:r>
              <a:rPr lang="de-AT" sz="2000" dirty="0" err="1" smtClean="0"/>
              <a:t>Südfront</a:t>
            </a:r>
            <a:r>
              <a:rPr lang="de-AT" sz="2000" dirty="0" smtClean="0"/>
              <a:t>.</a:t>
            </a:r>
          </a:p>
          <a:p>
            <a:endParaRPr lang="de-AT" sz="2000" dirty="0" smtClean="0"/>
          </a:p>
          <a:p>
            <a:endParaRPr lang="de-AT" sz="2000" dirty="0" smtClean="0"/>
          </a:p>
        </p:txBody>
      </p:sp>
      <p:sp>
        <p:nvSpPr>
          <p:cNvPr id="16" name="Rechteck 15"/>
          <p:cNvSpPr/>
          <p:nvPr/>
        </p:nvSpPr>
        <p:spPr>
          <a:xfrm>
            <a:off x="179512" y="0"/>
            <a:ext cx="1872208" cy="1628800"/>
          </a:xfrm>
          <a:prstGeom prst="rect">
            <a:avLst/>
          </a:prstGeom>
          <a:solidFill>
            <a:schemeClr val="bg1">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8" name="Picture 1" descr="C:\Users\Franz\Documents\03-Heidi\webwerkstatt\Thema-1.WK\PP_1.Weltkrieg-titel-gesamt.jpg"/>
          <p:cNvPicPr>
            <a:picLocks noChangeAspect="1" noChangeArrowheads="1"/>
          </p:cNvPicPr>
          <p:nvPr/>
        </p:nvPicPr>
        <p:blipFill>
          <a:blip r:embed="rId3" cstate="print">
            <a:lum bright="2000" contrast="4000"/>
          </a:blip>
          <a:srcRect l="4440" r="4440"/>
          <a:stretch>
            <a:fillRect/>
          </a:stretch>
        </p:blipFill>
        <p:spPr bwMode="auto">
          <a:xfrm>
            <a:off x="324488" y="44624"/>
            <a:ext cx="8640000" cy="1586856"/>
          </a:xfrm>
          <a:prstGeom prst="rect">
            <a:avLst/>
          </a:prstGeom>
          <a:noFill/>
        </p:spPr>
      </p:pic>
      <p:sp>
        <p:nvSpPr>
          <p:cNvPr id="17" name="Rechteck 16"/>
          <p:cNvSpPr/>
          <p:nvPr/>
        </p:nvSpPr>
        <p:spPr>
          <a:xfrm>
            <a:off x="3779912" y="0"/>
            <a:ext cx="5364088" cy="1628800"/>
          </a:xfrm>
          <a:prstGeom prst="rect">
            <a:avLst/>
          </a:prstGeom>
          <a:solidFill>
            <a:schemeClr val="bg1">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p:cNvSpPr/>
          <p:nvPr/>
        </p:nvSpPr>
        <p:spPr>
          <a:xfrm>
            <a:off x="107504" y="0"/>
            <a:ext cx="1944216" cy="1628800"/>
          </a:xfrm>
          <a:prstGeom prst="rect">
            <a:avLst/>
          </a:prstGeom>
          <a:solidFill>
            <a:schemeClr val="bg1">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332656"/>
            <a:ext cx="8207375" cy="1152525"/>
          </a:xfrm>
        </p:spPr>
        <p:txBody>
          <a:bodyPr/>
          <a:lstStyle/>
          <a:p>
            <a:pPr algn="ctr"/>
            <a:r>
              <a:rPr lang="de-AT" sz="3200" dirty="0" smtClean="0"/>
              <a:t>Kriegsverlauf – wichtige Ereignisse</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pic>
        <p:nvPicPr>
          <p:cNvPr id="4098" name="Picture 2" descr="C:\Users\Franz\Documents\03-Heidi\webwerkstatt\Thema-1.WK\PP_1.Weltkrieg-titel-1916-light.jpg"/>
          <p:cNvPicPr>
            <a:picLocks noChangeAspect="1" noChangeArrowheads="1"/>
          </p:cNvPicPr>
          <p:nvPr/>
        </p:nvPicPr>
        <p:blipFill>
          <a:blip r:embed="rId3" cstate="print"/>
          <a:srcRect l="15374"/>
          <a:stretch>
            <a:fillRect/>
          </a:stretch>
        </p:blipFill>
        <p:spPr bwMode="auto">
          <a:xfrm>
            <a:off x="1475656" y="1196752"/>
            <a:ext cx="7560840" cy="561975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628800"/>
            <a:ext cx="8676456" cy="4608512"/>
          </a:xfrm>
        </p:spPr>
        <p:txBody>
          <a:bodyPr/>
          <a:lstStyle/>
          <a:p>
            <a:r>
              <a:rPr lang="de-AT" sz="2000" b="1" dirty="0" smtClean="0"/>
              <a:t>21. Februar: Beginn der Schlacht um Verdun </a:t>
            </a:r>
            <a:br>
              <a:rPr lang="de-AT" sz="2000" b="1" dirty="0" smtClean="0"/>
            </a:br>
            <a:r>
              <a:rPr lang="de-AT" sz="2000" dirty="0" smtClean="0"/>
              <a:t>700.000 Franzosen und Deutsche sterben in monatelangen Kämpfen um die Festung Verdun – ohne kriegsentscheidendes Ergebnis. </a:t>
            </a:r>
            <a:br>
              <a:rPr lang="de-AT" sz="2000" dirty="0" smtClean="0"/>
            </a:br>
            <a:r>
              <a:rPr lang="de-AT" sz="1800" dirty="0" smtClean="0"/>
              <a:t> </a:t>
            </a:r>
          </a:p>
          <a:p>
            <a:r>
              <a:rPr lang="de-AT" sz="2000" b="1" dirty="0" smtClean="0"/>
              <a:t>1. Juli </a:t>
            </a:r>
            <a:r>
              <a:rPr lang="de-AT" sz="2000" b="1" dirty="0" smtClean="0"/>
              <a:t>– 25</a:t>
            </a:r>
            <a:r>
              <a:rPr lang="de-AT" sz="2000" b="1" dirty="0" smtClean="0"/>
              <a:t>. November: Schlacht an der Somme </a:t>
            </a:r>
            <a:br>
              <a:rPr lang="de-AT" sz="2000" b="1" dirty="0" smtClean="0"/>
            </a:br>
            <a:r>
              <a:rPr lang="de-AT" sz="2000" dirty="0" smtClean="0"/>
              <a:t>In einer heftigen Materialschlacht kämpfen deutsche Truppen gegen Franzosen und Briten.</a:t>
            </a:r>
            <a:br>
              <a:rPr lang="de-AT" sz="2000" dirty="0" smtClean="0"/>
            </a:br>
            <a:endParaRPr lang="de-AT" sz="1800" dirty="0" smtClean="0"/>
          </a:p>
          <a:p>
            <a:r>
              <a:rPr lang="de-AT" sz="2000" b="1" dirty="0" smtClean="0"/>
              <a:t>7. September: Wer steuert den Krieg? </a:t>
            </a:r>
            <a:br>
              <a:rPr lang="de-AT" sz="2000" b="1" dirty="0" smtClean="0"/>
            </a:br>
            <a:r>
              <a:rPr lang="de-AT" sz="2000" dirty="0" smtClean="0"/>
              <a:t>Der deutsche Kaiser ist ab jetzt oberster Kriegsherr der </a:t>
            </a:r>
            <a:r>
              <a:rPr lang="de-AT" sz="2000" dirty="0" smtClean="0"/>
              <a:t>Mittelmächte</a:t>
            </a:r>
            <a:r>
              <a:rPr lang="de-AT" sz="2000" dirty="0" smtClean="0"/>
              <a:t>.</a:t>
            </a:r>
            <a:br>
              <a:rPr lang="de-AT" sz="2000" dirty="0" smtClean="0"/>
            </a:br>
            <a:endParaRPr lang="de-AT" sz="1800" dirty="0" smtClean="0"/>
          </a:p>
          <a:p>
            <a:r>
              <a:rPr lang="de-AT" sz="2000" b="1" dirty="0" smtClean="0"/>
              <a:t>21. November: </a:t>
            </a:r>
            <a:r>
              <a:rPr lang="de-AT" sz="2000" b="1" dirty="0"/>
              <a:t>Tod des österreichischen </a:t>
            </a:r>
            <a:r>
              <a:rPr lang="de-AT" sz="2000" b="1" dirty="0" smtClean="0"/>
              <a:t>Kaisers</a:t>
            </a:r>
            <a:r>
              <a:rPr lang="de-AT" sz="2000" b="1" dirty="0" smtClean="0"/>
              <a:t/>
            </a:r>
            <a:br>
              <a:rPr lang="de-AT" sz="2000" b="1" dirty="0" smtClean="0"/>
            </a:br>
            <a:r>
              <a:rPr lang="de-AT" sz="2000" dirty="0"/>
              <a:t>Nach 68 Regierungsjahren stirbt Kaiser Franz Joseph </a:t>
            </a:r>
            <a:r>
              <a:rPr lang="de-AT" sz="2000" dirty="0" smtClean="0"/>
              <a:t>I.</a:t>
            </a:r>
            <a:br>
              <a:rPr lang="de-AT" sz="2000" dirty="0" smtClean="0"/>
            </a:br>
            <a:r>
              <a:rPr lang="de-AT" sz="2000" dirty="0" smtClean="0"/>
              <a:t>Sein </a:t>
            </a:r>
            <a:r>
              <a:rPr lang="de-AT" sz="2000" dirty="0"/>
              <a:t>Großneffe Karl I. folgt ihm auf dem Thron. </a:t>
            </a:r>
            <a:endParaRPr lang="de-AT" sz="2000" dirty="0" smtClean="0"/>
          </a:p>
          <a:p>
            <a:endParaRPr lang="de-AT" sz="2000" dirty="0" smtClean="0"/>
          </a:p>
          <a:p>
            <a:endParaRPr lang="de-AT" sz="2000" dirty="0" smtClean="0"/>
          </a:p>
        </p:txBody>
      </p:sp>
      <p:pic>
        <p:nvPicPr>
          <p:cNvPr id="13" name="Picture 1" descr="C:\Users\Franz\Documents\03-Heidi\webwerkstatt\Thema-1.WK\PP_1.Weltkrieg-titel-gesamt.jpg"/>
          <p:cNvPicPr>
            <a:picLocks noChangeAspect="1" noChangeArrowheads="1"/>
          </p:cNvPicPr>
          <p:nvPr/>
        </p:nvPicPr>
        <p:blipFill>
          <a:blip r:embed="rId3" cstate="print">
            <a:lum bright="2000" contrast="4000"/>
          </a:blip>
          <a:srcRect l="4440" r="4440"/>
          <a:stretch>
            <a:fillRect/>
          </a:stretch>
        </p:blipFill>
        <p:spPr bwMode="auto">
          <a:xfrm>
            <a:off x="324488" y="44624"/>
            <a:ext cx="8640000" cy="1586856"/>
          </a:xfrm>
          <a:prstGeom prst="rect">
            <a:avLst/>
          </a:prstGeom>
          <a:noFill/>
        </p:spPr>
      </p:pic>
      <p:sp>
        <p:nvSpPr>
          <p:cNvPr id="22" name="Rechteck 21"/>
          <p:cNvSpPr/>
          <p:nvPr/>
        </p:nvSpPr>
        <p:spPr>
          <a:xfrm>
            <a:off x="107504" y="0"/>
            <a:ext cx="3672408" cy="1628800"/>
          </a:xfrm>
          <a:prstGeom prst="rect">
            <a:avLst/>
          </a:prstGeom>
          <a:solidFill>
            <a:schemeClr val="bg1">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Rechteck 22"/>
          <p:cNvSpPr/>
          <p:nvPr/>
        </p:nvSpPr>
        <p:spPr>
          <a:xfrm>
            <a:off x="5508104" y="0"/>
            <a:ext cx="3635896" cy="1628800"/>
          </a:xfrm>
          <a:prstGeom prst="rect">
            <a:avLst/>
          </a:prstGeom>
          <a:solidFill>
            <a:schemeClr val="bg1">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4098" name="Rectangle 2"/>
          <p:cNvSpPr>
            <a:spLocks noGrp="1" noChangeArrowheads="1"/>
          </p:cNvSpPr>
          <p:nvPr>
            <p:ph type="title"/>
          </p:nvPr>
        </p:nvSpPr>
        <p:spPr/>
        <p:txBody>
          <a:bodyPr/>
          <a:lstStyle/>
          <a:p>
            <a:pPr eaLnBrk="1" hangingPunct="1"/>
            <a:r>
              <a:rPr lang="de-DE" sz="2400" smtClean="0"/>
              <a:t>Mehr Information auf: </a:t>
            </a:r>
            <a:r>
              <a:rPr lang="de-DE" sz="2400" smtClean="0">
                <a:hlinkClick r:id="rId3"/>
              </a:rPr>
              <a:t>www.demokratiewebstatt.at</a:t>
            </a:r>
            <a:r>
              <a:rPr lang="de-DE" sz="2400" smtClean="0"/>
              <a:t> </a:t>
            </a:r>
            <a:endParaRPr lang="de-AT" sz="2400" smtClean="0"/>
          </a:p>
        </p:txBody>
      </p:sp>
      <p:grpSp>
        <p:nvGrpSpPr>
          <p:cNvPr id="7" name="Gruppieren 6"/>
          <p:cNvGrpSpPr/>
          <p:nvPr/>
        </p:nvGrpSpPr>
        <p:grpSpPr>
          <a:xfrm>
            <a:off x="1692160" y="1412776"/>
            <a:ext cx="4320000" cy="4176463"/>
            <a:chOff x="1692160" y="1340769"/>
            <a:chExt cx="4320000" cy="4176463"/>
          </a:xfrm>
        </p:grpSpPr>
        <p:pic>
          <p:nvPicPr>
            <p:cNvPr id="31745" name="Picture 1"/>
            <p:cNvPicPr>
              <a:picLocks noChangeAspect="1" noChangeArrowheads="1"/>
            </p:cNvPicPr>
            <p:nvPr/>
          </p:nvPicPr>
          <p:blipFill>
            <a:blip r:embed="rId4" cstate="print"/>
            <a:srcRect l="10981" t="14720" r="32320"/>
            <a:stretch>
              <a:fillRect/>
            </a:stretch>
          </p:blipFill>
          <p:spPr bwMode="auto">
            <a:xfrm>
              <a:off x="1692160" y="1340769"/>
              <a:ext cx="4320000" cy="3654887"/>
            </a:xfrm>
            <a:prstGeom prst="rect">
              <a:avLst/>
            </a:prstGeom>
            <a:noFill/>
            <a:ln w="9525">
              <a:noFill/>
              <a:miter lim="800000"/>
              <a:headEnd/>
              <a:tailEnd/>
            </a:ln>
          </p:spPr>
        </p:pic>
        <p:pic>
          <p:nvPicPr>
            <p:cNvPr id="31746" name="Picture 2"/>
            <p:cNvPicPr>
              <a:picLocks noChangeAspect="1" noChangeArrowheads="1"/>
            </p:cNvPicPr>
            <p:nvPr/>
          </p:nvPicPr>
          <p:blipFill>
            <a:blip r:embed="rId5" cstate="print"/>
            <a:srcRect l="11020" t="18500" r="32282" b="38244"/>
            <a:stretch>
              <a:fillRect/>
            </a:stretch>
          </p:blipFill>
          <p:spPr bwMode="auto">
            <a:xfrm>
              <a:off x="1692160" y="3663368"/>
              <a:ext cx="4320000" cy="1853864"/>
            </a:xfrm>
            <a:prstGeom prst="rect">
              <a:avLst/>
            </a:prstGeom>
            <a:noFill/>
            <a:ln w="9525">
              <a:noFill/>
              <a:miter lim="800000"/>
              <a:headEnd/>
              <a:tailEnd/>
            </a:ln>
          </p:spPr>
        </p:pic>
      </p:gr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332656"/>
            <a:ext cx="8207375" cy="1152525"/>
          </a:xfrm>
        </p:spPr>
        <p:txBody>
          <a:bodyPr/>
          <a:lstStyle/>
          <a:p>
            <a:pPr algn="ctr"/>
            <a:r>
              <a:rPr lang="de-AT" sz="3200" dirty="0" smtClean="0"/>
              <a:t>Kriegsverlauf – wichtige Ereignisse</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pic>
        <p:nvPicPr>
          <p:cNvPr id="5122" name="Picture 2" descr="C:\Users\Franz\Documents\03-Heidi\webwerkstatt\Thema-1.WK\PP_1.Weltkrieg-titel-1917-light.jpg"/>
          <p:cNvPicPr>
            <a:picLocks noChangeAspect="1" noChangeArrowheads="1"/>
          </p:cNvPicPr>
          <p:nvPr/>
        </p:nvPicPr>
        <p:blipFill>
          <a:blip r:embed="rId3" cstate="print"/>
          <a:srcRect l="15374"/>
          <a:stretch>
            <a:fillRect/>
          </a:stretch>
        </p:blipFill>
        <p:spPr bwMode="auto">
          <a:xfrm>
            <a:off x="1475656" y="1196752"/>
            <a:ext cx="7560840" cy="561975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745432"/>
            <a:ext cx="8676456" cy="5112568"/>
          </a:xfrm>
        </p:spPr>
        <p:txBody>
          <a:bodyPr/>
          <a:lstStyle/>
          <a:p>
            <a:r>
              <a:rPr lang="de-AT" sz="2000" b="1" dirty="0" smtClean="0"/>
              <a:t>Jänner: Steckrübenwinter</a:t>
            </a:r>
            <a:br>
              <a:rPr lang="de-AT" sz="2000" b="1" dirty="0" smtClean="0"/>
            </a:br>
            <a:r>
              <a:rPr lang="de-AT" sz="2000" dirty="0" smtClean="0"/>
              <a:t>Große Hungersnot in Österreich-Ungarn und im Deutschen Reich.</a:t>
            </a:r>
            <a:br>
              <a:rPr lang="de-AT" sz="2000" dirty="0" smtClean="0"/>
            </a:br>
            <a:r>
              <a:rPr lang="de-AT" sz="1600" dirty="0" smtClean="0"/>
              <a:t> </a:t>
            </a:r>
          </a:p>
          <a:p>
            <a:r>
              <a:rPr lang="de-AT" sz="2000" b="1" dirty="0" smtClean="0"/>
              <a:t>8. März: Beginn der Februarrevolution in Russland</a:t>
            </a:r>
            <a:br>
              <a:rPr lang="de-AT" sz="2000" b="1" dirty="0" smtClean="0"/>
            </a:br>
            <a:r>
              <a:rPr lang="de-AT" sz="2000" dirty="0" smtClean="0"/>
              <a:t>Mit einem Aufstand von </a:t>
            </a:r>
            <a:r>
              <a:rPr lang="de-AT" sz="2000" dirty="0" err="1" smtClean="0"/>
              <a:t>ArbeiterInnen</a:t>
            </a:r>
            <a:r>
              <a:rPr lang="de-AT" sz="2000" dirty="0" smtClean="0"/>
              <a:t> in </a:t>
            </a:r>
            <a:r>
              <a:rPr lang="de-AT" sz="2000" dirty="0" err="1" smtClean="0"/>
              <a:t>Petrograd</a:t>
            </a:r>
            <a:r>
              <a:rPr lang="de-AT" sz="2000" dirty="0" smtClean="0"/>
              <a:t> beginnt die russische </a:t>
            </a:r>
            <a:r>
              <a:rPr lang="de-AT" sz="2000" dirty="0" smtClean="0"/>
              <a:t>Revolution. </a:t>
            </a:r>
            <a:r>
              <a:rPr lang="de-AT" sz="2000" dirty="0"/>
              <a:t>Sie gipfelt in </a:t>
            </a:r>
            <a:r>
              <a:rPr lang="de-AT" sz="2000" dirty="0" smtClean="0"/>
              <a:t>der Absetzung des Zaren </a:t>
            </a:r>
            <a:r>
              <a:rPr lang="de-AT" sz="2000" dirty="0" smtClean="0"/>
              <a:t/>
            </a:r>
            <a:br>
              <a:rPr lang="de-AT" sz="2000" dirty="0" smtClean="0"/>
            </a:br>
            <a:r>
              <a:rPr lang="de-AT" sz="2000" dirty="0" smtClean="0"/>
              <a:t>und </a:t>
            </a:r>
            <a:r>
              <a:rPr lang="de-AT" sz="2000" dirty="0" smtClean="0"/>
              <a:t>der Neugründung des </a:t>
            </a:r>
            <a:r>
              <a:rPr lang="de-AT" sz="2000" dirty="0" smtClean="0"/>
              <a:t>Staates.</a:t>
            </a:r>
            <a:r>
              <a:rPr lang="de-AT" sz="2000" dirty="0" smtClean="0"/>
              <a:t/>
            </a:r>
            <a:br>
              <a:rPr lang="de-AT" sz="2000" dirty="0" smtClean="0"/>
            </a:br>
            <a:endParaRPr lang="de-AT" sz="1600" dirty="0" smtClean="0"/>
          </a:p>
          <a:p>
            <a:r>
              <a:rPr lang="de-AT" sz="2000" b="1" dirty="0" smtClean="0"/>
              <a:t>6. April: Kriegseintritt der USA</a:t>
            </a:r>
            <a:r>
              <a:rPr lang="de-AT" sz="2000" dirty="0" smtClean="0"/>
              <a:t/>
            </a:r>
            <a:br>
              <a:rPr lang="de-AT" sz="2000" dirty="0" smtClean="0"/>
            </a:br>
            <a:r>
              <a:rPr lang="de-AT" sz="2000" dirty="0" smtClean="0"/>
              <a:t>Die USA erklären Deutschland und </a:t>
            </a:r>
            <a:r>
              <a:rPr lang="de-AT" sz="2000" dirty="0" smtClean="0"/>
              <a:t>acht </a:t>
            </a:r>
            <a:r>
              <a:rPr lang="de-AT" sz="2000" dirty="0" smtClean="0"/>
              <a:t>Monate später auch </a:t>
            </a:r>
            <a:br>
              <a:rPr lang="de-AT" sz="2000" dirty="0" smtClean="0"/>
            </a:br>
            <a:r>
              <a:rPr lang="de-AT" sz="2000" dirty="0" smtClean="0"/>
              <a:t>Österreich-Ungarn den Krieg. </a:t>
            </a:r>
            <a:br>
              <a:rPr lang="de-AT" sz="2000" dirty="0" smtClean="0"/>
            </a:br>
            <a:endParaRPr lang="de-AT" sz="1600" dirty="0" smtClean="0"/>
          </a:p>
          <a:p>
            <a:r>
              <a:rPr lang="de-AT" sz="2000" b="1" dirty="0" smtClean="0"/>
              <a:t>7. November: Oktoberrevolution in Russland</a:t>
            </a:r>
            <a:br>
              <a:rPr lang="de-AT" sz="2000" b="1" dirty="0" smtClean="0"/>
            </a:br>
            <a:r>
              <a:rPr lang="de-AT" sz="2000" dirty="0" smtClean="0"/>
              <a:t>Die Bolschewiki unter Revolutionsführer Wladimir Iljitsch </a:t>
            </a:r>
            <a:br>
              <a:rPr lang="de-AT" sz="2000" dirty="0" smtClean="0"/>
            </a:br>
            <a:r>
              <a:rPr lang="de-AT" sz="2000" dirty="0" smtClean="0"/>
              <a:t>Lenin stürzen die vorläufige Regierung, übernehmen </a:t>
            </a:r>
            <a:br>
              <a:rPr lang="de-AT" sz="2000" dirty="0" smtClean="0"/>
            </a:br>
            <a:r>
              <a:rPr lang="de-AT" sz="2000" dirty="0" smtClean="0"/>
              <a:t>die Macht und steuern einen Ausstieg aus dem Krieg an.</a:t>
            </a:r>
          </a:p>
          <a:p>
            <a:pPr>
              <a:buNone/>
            </a:pPr>
            <a:r>
              <a:rPr lang="de-AT" sz="2000" dirty="0" smtClean="0"/>
              <a:t> </a:t>
            </a:r>
          </a:p>
          <a:p>
            <a:endParaRPr lang="de-AT" sz="2000" dirty="0" smtClean="0"/>
          </a:p>
          <a:p>
            <a:endParaRPr lang="de-AT" sz="2000" dirty="0" smtClean="0"/>
          </a:p>
        </p:txBody>
      </p:sp>
      <p:pic>
        <p:nvPicPr>
          <p:cNvPr id="13" name="Picture 1" descr="C:\Users\Franz\Documents\03-Heidi\webwerkstatt\Thema-1.WK\PP_1.Weltkrieg-titel-gesamt.jpg"/>
          <p:cNvPicPr>
            <a:picLocks noChangeAspect="1" noChangeArrowheads="1"/>
          </p:cNvPicPr>
          <p:nvPr/>
        </p:nvPicPr>
        <p:blipFill>
          <a:blip r:embed="rId3" cstate="print">
            <a:lum bright="2000" contrast="4000"/>
          </a:blip>
          <a:srcRect l="4440" r="4440"/>
          <a:stretch>
            <a:fillRect/>
          </a:stretch>
        </p:blipFill>
        <p:spPr bwMode="auto">
          <a:xfrm>
            <a:off x="324488" y="44624"/>
            <a:ext cx="8640000" cy="1586856"/>
          </a:xfrm>
          <a:prstGeom prst="rect">
            <a:avLst/>
          </a:prstGeom>
          <a:noFill/>
        </p:spPr>
      </p:pic>
      <p:sp>
        <p:nvSpPr>
          <p:cNvPr id="30" name="Rechteck 29"/>
          <p:cNvSpPr/>
          <p:nvPr/>
        </p:nvSpPr>
        <p:spPr>
          <a:xfrm>
            <a:off x="179512" y="0"/>
            <a:ext cx="5328592" cy="1628800"/>
          </a:xfrm>
          <a:prstGeom prst="rect">
            <a:avLst/>
          </a:prstGeom>
          <a:solidFill>
            <a:schemeClr val="bg1">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1" name="Rechteck 30"/>
          <p:cNvSpPr/>
          <p:nvPr/>
        </p:nvSpPr>
        <p:spPr>
          <a:xfrm>
            <a:off x="7236296" y="0"/>
            <a:ext cx="1835696" cy="1628800"/>
          </a:xfrm>
          <a:prstGeom prst="rect">
            <a:avLst/>
          </a:prstGeom>
          <a:solidFill>
            <a:schemeClr val="bg1">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332656"/>
            <a:ext cx="8207375" cy="1152525"/>
          </a:xfrm>
        </p:spPr>
        <p:txBody>
          <a:bodyPr/>
          <a:lstStyle/>
          <a:p>
            <a:pPr algn="ctr"/>
            <a:r>
              <a:rPr lang="de-AT" sz="3200" dirty="0" smtClean="0"/>
              <a:t>Kriegsverlauf – wichtige Ereignisse</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pic>
        <p:nvPicPr>
          <p:cNvPr id="6146" name="Picture 2" descr="C:\Users\Franz\Documents\03-Heidi\webwerkstatt\Thema-1.WK\PP_1.Weltkrieg-titel-1918-light.jpg"/>
          <p:cNvPicPr>
            <a:picLocks noChangeAspect="1" noChangeArrowheads="1"/>
          </p:cNvPicPr>
          <p:nvPr/>
        </p:nvPicPr>
        <p:blipFill>
          <a:blip r:embed="rId3" cstate="print"/>
          <a:srcRect l="14568" r="-1203"/>
          <a:stretch>
            <a:fillRect/>
          </a:stretch>
        </p:blipFill>
        <p:spPr bwMode="auto">
          <a:xfrm>
            <a:off x="1403648" y="1196752"/>
            <a:ext cx="7740352" cy="561975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628800"/>
            <a:ext cx="8676456" cy="5112568"/>
          </a:xfrm>
        </p:spPr>
        <p:txBody>
          <a:bodyPr/>
          <a:lstStyle/>
          <a:p>
            <a:r>
              <a:rPr lang="de-AT" sz="2000" b="1" dirty="0" smtClean="0"/>
              <a:t>8. Jänner: 14 Punkte für den Frieden</a:t>
            </a:r>
            <a:br>
              <a:rPr lang="de-AT" sz="2000" b="1" dirty="0" smtClean="0"/>
            </a:br>
            <a:r>
              <a:rPr lang="de-AT" sz="2000" dirty="0" smtClean="0"/>
              <a:t>Unter dem Motto „Endlich Frieden in Europa!“, stellt US-Präsident Thomas Woodrow Wilson </a:t>
            </a:r>
            <a:r>
              <a:rPr lang="de-AT" sz="2000" dirty="0" smtClean="0"/>
              <a:t>ein </a:t>
            </a:r>
            <a:r>
              <a:rPr lang="de-AT" sz="2000" dirty="0" smtClean="0"/>
              <a:t>14-Punkte-Programm vor.</a:t>
            </a:r>
            <a:br>
              <a:rPr lang="de-AT" sz="2000" dirty="0" smtClean="0"/>
            </a:br>
            <a:r>
              <a:rPr lang="de-AT" sz="1600" dirty="0" smtClean="0"/>
              <a:t> </a:t>
            </a:r>
          </a:p>
          <a:p>
            <a:r>
              <a:rPr lang="de-AT" sz="2000" b="1" dirty="0" smtClean="0"/>
              <a:t>3. März: Friedensvertrag von Brest-Litowsk </a:t>
            </a:r>
            <a:br>
              <a:rPr lang="de-AT" sz="2000" b="1" dirty="0" smtClean="0"/>
            </a:br>
            <a:r>
              <a:rPr lang="de-AT" sz="2000" dirty="0" smtClean="0"/>
              <a:t>Russland, das Deutsche Reich und Österreich-Ungarn unterzeichnen den Friedensvertrag von Brest-Litowsk. </a:t>
            </a:r>
            <a:br>
              <a:rPr lang="de-AT" sz="2000" dirty="0" smtClean="0"/>
            </a:br>
            <a:r>
              <a:rPr lang="de-AT" sz="1600" dirty="0" smtClean="0"/>
              <a:t> </a:t>
            </a:r>
          </a:p>
          <a:p>
            <a:r>
              <a:rPr lang="de-AT" sz="2000" b="1" dirty="0" smtClean="0"/>
              <a:t>21. März: Operation Michael </a:t>
            </a:r>
            <a:br>
              <a:rPr lang="de-AT" sz="2000" b="1" dirty="0" smtClean="0"/>
            </a:br>
            <a:r>
              <a:rPr lang="de-AT" sz="2000" dirty="0" smtClean="0"/>
              <a:t>Unter diesem Decknamen startet Deutschland eine Offensive an der Westfront, die von Franzosen, Briten und Amerikanern zurückgeschlagen wird. Die Niederlage Deutschlands steht nun fest!</a:t>
            </a:r>
            <a:br>
              <a:rPr lang="de-AT" sz="2000" dirty="0" smtClean="0"/>
            </a:br>
            <a:endParaRPr lang="de-AT" sz="1600" dirty="0" smtClean="0"/>
          </a:p>
          <a:p>
            <a:r>
              <a:rPr lang="de-AT" sz="2000" b="1" dirty="0" smtClean="0"/>
              <a:t>26. Juni: Scheitern an der </a:t>
            </a:r>
            <a:r>
              <a:rPr lang="de-AT" sz="2000" b="1" dirty="0" err="1" smtClean="0"/>
              <a:t>Piave</a:t>
            </a:r>
            <a:r>
              <a:rPr lang="de-AT" sz="2000" b="1" dirty="0" smtClean="0"/>
              <a:t> – </a:t>
            </a:r>
            <a:r>
              <a:rPr lang="de-AT" sz="2000" b="1" dirty="0" err="1" smtClean="0"/>
              <a:t>Südfront</a:t>
            </a:r>
            <a:r>
              <a:rPr lang="de-AT" sz="2000" dirty="0" smtClean="0"/>
              <a:t/>
            </a:r>
            <a:br>
              <a:rPr lang="de-AT" sz="2000" dirty="0" smtClean="0"/>
            </a:br>
            <a:r>
              <a:rPr lang="de-AT" sz="2000" dirty="0" smtClean="0"/>
              <a:t>Der letzte Vorstoß des geschwächten österreichisch-</a:t>
            </a:r>
            <a:br>
              <a:rPr lang="de-AT" sz="2000" dirty="0" smtClean="0"/>
            </a:br>
            <a:r>
              <a:rPr lang="de-AT" sz="2000" dirty="0" smtClean="0"/>
              <a:t>ungarischen Heeres wird </a:t>
            </a:r>
            <a:r>
              <a:rPr lang="de-AT" sz="2000" dirty="0" smtClean="0"/>
              <a:t>gestoppt.</a:t>
            </a:r>
            <a:r>
              <a:rPr lang="de-AT" sz="2000" dirty="0" smtClean="0"/>
              <a:t/>
            </a:r>
            <a:br>
              <a:rPr lang="de-AT" sz="2000" dirty="0" smtClean="0"/>
            </a:br>
            <a:r>
              <a:rPr lang="de-AT" sz="2000" dirty="0" smtClean="0"/>
              <a:t> </a:t>
            </a:r>
          </a:p>
          <a:p>
            <a:endParaRPr lang="de-AT" sz="2000" dirty="0" smtClean="0"/>
          </a:p>
          <a:p>
            <a:endParaRPr lang="de-AT" sz="2000" dirty="0" smtClean="0"/>
          </a:p>
        </p:txBody>
      </p:sp>
      <p:pic>
        <p:nvPicPr>
          <p:cNvPr id="15" name="Picture 1" descr="C:\Users\Franz\Documents\03-Heidi\webwerkstatt\Thema-1.WK\PP_1.Weltkrieg-titel-gesamt.jpg"/>
          <p:cNvPicPr>
            <a:picLocks noChangeAspect="1" noChangeArrowheads="1"/>
          </p:cNvPicPr>
          <p:nvPr/>
        </p:nvPicPr>
        <p:blipFill>
          <a:blip r:embed="rId3" cstate="print">
            <a:lum bright="2000" contrast="4000"/>
          </a:blip>
          <a:srcRect l="4440" r="4440"/>
          <a:stretch>
            <a:fillRect/>
          </a:stretch>
        </p:blipFill>
        <p:spPr bwMode="auto">
          <a:xfrm>
            <a:off x="324488" y="44624"/>
            <a:ext cx="8640000" cy="1586856"/>
          </a:xfrm>
          <a:prstGeom prst="rect">
            <a:avLst/>
          </a:prstGeom>
          <a:noFill/>
        </p:spPr>
      </p:pic>
      <p:sp>
        <p:nvSpPr>
          <p:cNvPr id="17" name="Rechteck 16"/>
          <p:cNvSpPr/>
          <p:nvPr/>
        </p:nvSpPr>
        <p:spPr>
          <a:xfrm>
            <a:off x="179512" y="0"/>
            <a:ext cx="7093296" cy="1628800"/>
          </a:xfrm>
          <a:prstGeom prst="rect">
            <a:avLst/>
          </a:prstGeom>
          <a:solidFill>
            <a:schemeClr val="bg1">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628800"/>
            <a:ext cx="8676456" cy="3672408"/>
          </a:xfrm>
        </p:spPr>
        <p:txBody>
          <a:bodyPr/>
          <a:lstStyle/>
          <a:p>
            <a:r>
              <a:rPr lang="de-AT" sz="2000" b="1" dirty="0" smtClean="0"/>
              <a:t>27. Oktober: Friedensangebote </a:t>
            </a:r>
            <a:br>
              <a:rPr lang="de-AT" sz="2000" b="1" dirty="0" smtClean="0"/>
            </a:br>
            <a:r>
              <a:rPr lang="de-AT" sz="2000" dirty="0" smtClean="0"/>
              <a:t>Kaiser Karl I. ersucht um </a:t>
            </a:r>
            <a:r>
              <a:rPr lang="de-AT" sz="2000" dirty="0" smtClean="0"/>
              <a:t>Waffenstillstand. Am </a:t>
            </a:r>
            <a:r>
              <a:rPr lang="de-AT" sz="2000" dirty="0" smtClean="0"/>
              <a:t>3. November wird dieser zwischen der Entente, Italien und Österreich-Ungarn vertraglich fixiert.</a:t>
            </a:r>
            <a:br>
              <a:rPr lang="de-AT" sz="2000" dirty="0" smtClean="0"/>
            </a:br>
            <a:r>
              <a:rPr lang="de-AT" sz="1800" dirty="0" smtClean="0"/>
              <a:t> </a:t>
            </a:r>
          </a:p>
          <a:p>
            <a:r>
              <a:rPr lang="de-AT" sz="2000" b="1" dirty="0" smtClean="0"/>
              <a:t>9. November: Der deutsche Kaiser dankt ab</a:t>
            </a:r>
            <a:br>
              <a:rPr lang="de-AT" sz="2000" b="1" dirty="0" smtClean="0"/>
            </a:br>
            <a:r>
              <a:rPr lang="de-AT" sz="2000" dirty="0" smtClean="0"/>
              <a:t>Kaiser Wilhelm II. dankt ab und in Berlin wird die Republik ausgerufen.  </a:t>
            </a:r>
            <a:br>
              <a:rPr lang="de-AT" sz="2000" dirty="0" smtClean="0"/>
            </a:br>
            <a:r>
              <a:rPr lang="de-AT" sz="1800" dirty="0" smtClean="0"/>
              <a:t> </a:t>
            </a:r>
          </a:p>
          <a:p>
            <a:r>
              <a:rPr lang="de-AT" sz="2000" b="1" dirty="0" smtClean="0"/>
              <a:t>11. November: Waffenstillstand bei </a:t>
            </a:r>
            <a:r>
              <a:rPr lang="de-AT" sz="2000" b="1" dirty="0" err="1" smtClean="0"/>
              <a:t>Compiègne</a:t>
            </a:r>
            <a:r>
              <a:rPr lang="de-AT" sz="2000" b="1" dirty="0" smtClean="0"/>
              <a:t/>
            </a:r>
            <a:br>
              <a:rPr lang="de-AT" sz="2000" b="1" dirty="0" smtClean="0"/>
            </a:br>
            <a:r>
              <a:rPr lang="de-AT" sz="2000" dirty="0"/>
              <a:t>Deutschland, Frankreich und Großbritannien schließen </a:t>
            </a:r>
            <a:r>
              <a:rPr lang="de-AT" sz="2000" dirty="0" smtClean="0"/>
              <a:t>einen Waffenstillstandsvertrag</a:t>
            </a:r>
            <a:r>
              <a:rPr lang="de-AT" sz="2000" dirty="0"/>
              <a:t>. Damit sind Kämpfe </a:t>
            </a:r>
            <a:r>
              <a:rPr lang="de-AT" sz="2000" dirty="0" smtClean="0"/>
              <a:t>des Ersten Weltkriegs beendet.</a:t>
            </a:r>
            <a:br>
              <a:rPr lang="de-AT" sz="2000" dirty="0" smtClean="0"/>
            </a:br>
            <a:endParaRPr lang="de-AT" sz="1800" dirty="0" smtClean="0"/>
          </a:p>
          <a:p>
            <a:pPr>
              <a:buNone/>
            </a:pPr>
            <a:endParaRPr lang="de-AT" sz="2000" dirty="0" smtClean="0"/>
          </a:p>
          <a:p>
            <a:endParaRPr lang="de-AT" sz="2000" dirty="0" smtClean="0"/>
          </a:p>
        </p:txBody>
      </p:sp>
      <p:pic>
        <p:nvPicPr>
          <p:cNvPr id="8193" name="Picture 1" descr="C:\Users\Franz\Documents\03-Heidi\webwerkstatt\Thema-1.WK\PP_1.Weltkrieg-titel-gesamt.jpg"/>
          <p:cNvPicPr>
            <a:picLocks noChangeAspect="1" noChangeArrowheads="1"/>
          </p:cNvPicPr>
          <p:nvPr/>
        </p:nvPicPr>
        <p:blipFill>
          <a:blip r:embed="rId3" cstate="print">
            <a:lum bright="2000" contrast="4000"/>
          </a:blip>
          <a:srcRect l="4440" r="4440"/>
          <a:stretch>
            <a:fillRect/>
          </a:stretch>
        </p:blipFill>
        <p:spPr bwMode="auto">
          <a:xfrm>
            <a:off x="324488" y="44624"/>
            <a:ext cx="8640000" cy="1586856"/>
          </a:xfrm>
          <a:prstGeom prst="rect">
            <a:avLst/>
          </a:prstGeom>
          <a:noFill/>
        </p:spPr>
      </p:pic>
      <p:sp>
        <p:nvSpPr>
          <p:cNvPr id="14" name="Rechteck 13"/>
          <p:cNvSpPr/>
          <p:nvPr/>
        </p:nvSpPr>
        <p:spPr>
          <a:xfrm>
            <a:off x="179512" y="0"/>
            <a:ext cx="7093296" cy="1628800"/>
          </a:xfrm>
          <a:prstGeom prst="rect">
            <a:avLst/>
          </a:prstGeom>
          <a:solidFill>
            <a:schemeClr val="bg1">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056805"/>
            <a:ext cx="7777162" cy="1884363"/>
          </a:xfrm>
        </p:spPr>
        <p:txBody>
          <a:bodyPr/>
          <a:lstStyle/>
          <a:p>
            <a:pPr eaLnBrk="1" hangingPunct="1"/>
            <a:r>
              <a:rPr lang="de-DE" sz="4000" dirty="0" smtClean="0"/>
              <a:t/>
            </a:r>
            <a:br>
              <a:rPr lang="de-DE" sz="4000" dirty="0" smtClean="0"/>
            </a:br>
            <a:r>
              <a:rPr lang="de-AT" sz="4000" dirty="0" smtClean="0"/>
              <a:t>Überleben im Krieg </a:t>
            </a:r>
            <a:br>
              <a:rPr lang="de-AT" sz="4000" dirty="0" smtClean="0"/>
            </a:br>
            <a:r>
              <a:rPr lang="de-AT" sz="2400" dirty="0" smtClean="0">
                <a:solidFill>
                  <a:schemeClr val="tx1"/>
                </a:solidFill>
              </a:rPr>
              <a:t>Daheim und an der Front</a:t>
            </a:r>
            <a:endParaRPr lang="de-DE" sz="2400" dirty="0" smtClean="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smtClean="0"/>
              <a:t>Leben an der Front – Im Schützengraben</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5040560" cy="4680520"/>
          </a:xfrm>
          <a:prstGeom prst="rect">
            <a:avLst/>
          </a:prstGeom>
        </p:spPr>
        <p:txBody>
          <a:bodyPr/>
          <a:lstStyle/>
          <a:p>
            <a:pPr lvl="0" eaLnBrk="0" hangingPunct="0">
              <a:spcBef>
                <a:spcPts val="600"/>
              </a:spcBef>
              <a:buClr>
                <a:srgbClr val="A50021"/>
              </a:buClr>
            </a:pPr>
            <a:r>
              <a:rPr lang="de-AT" sz="2400" b="1" dirty="0" smtClean="0">
                <a:solidFill>
                  <a:srgbClr val="A50021"/>
                </a:solidFill>
              </a:rPr>
              <a:t>Der Stellungskrieg</a:t>
            </a:r>
          </a:p>
          <a:p>
            <a:endParaRPr lang="de-AT" sz="2000" dirty="0" smtClean="0"/>
          </a:p>
          <a:p>
            <a:r>
              <a:rPr lang="de-AT" sz="2000" dirty="0"/>
              <a:t>Grauenhafte Verletzungen durch moderne Waffen, wie z.B. Artilleriegeschosse oder Maschinengewehre, und tagelanges Ausharren in </a:t>
            </a:r>
            <a:r>
              <a:rPr lang="de-AT" sz="2000" b="1" dirty="0"/>
              <a:t>Schützengräben</a:t>
            </a:r>
            <a:r>
              <a:rPr lang="de-AT" sz="2000" dirty="0"/>
              <a:t> im Kampfgebiet setzte den Soldaten zu</a:t>
            </a:r>
            <a:r>
              <a:rPr lang="de-AT" sz="2000" dirty="0" smtClean="0"/>
              <a:t>.</a:t>
            </a:r>
          </a:p>
          <a:p>
            <a:endParaRPr lang="de-AT" sz="2000" dirty="0"/>
          </a:p>
          <a:p>
            <a:r>
              <a:rPr lang="de-AT" sz="2000" dirty="0"/>
              <a:t>Entlang der Westfront gab es ca. 700 km </a:t>
            </a:r>
            <a:r>
              <a:rPr lang="de-AT" sz="2000" dirty="0" smtClean="0"/>
              <a:t>Schützengräben.</a:t>
            </a:r>
          </a:p>
          <a:p>
            <a:endParaRPr lang="de-AT" sz="2000" dirty="0"/>
          </a:p>
          <a:p>
            <a:r>
              <a:rPr lang="de-AT" sz="2000" dirty="0" smtClean="0"/>
              <a:t>Besonders </a:t>
            </a:r>
            <a:r>
              <a:rPr lang="de-AT" sz="2000" dirty="0" smtClean="0"/>
              <a:t>kräfteraubend war der Stellungskrieg an der </a:t>
            </a:r>
            <a:r>
              <a:rPr lang="de-AT" sz="2000" dirty="0" err="1" smtClean="0"/>
              <a:t>Südfront</a:t>
            </a:r>
            <a:r>
              <a:rPr lang="de-AT" sz="2000" dirty="0" smtClean="0"/>
              <a:t> im Hochgebirge, den Dolomiten.</a:t>
            </a:r>
          </a:p>
          <a:p>
            <a:endParaRPr lang="de-AT" sz="1600" dirty="0" smtClean="0"/>
          </a:p>
          <a:p>
            <a:endParaRPr lang="de-AT" sz="2000" dirty="0" smtClean="0"/>
          </a:p>
          <a:p>
            <a:endParaRPr lang="de-AT" sz="2000" dirty="0" smtClean="0"/>
          </a:p>
          <a:p>
            <a:endParaRPr lang="de-AT" sz="2000" dirty="0" smtClean="0"/>
          </a:p>
          <a:p>
            <a:r>
              <a:rPr lang="de-AT" sz="2000" dirty="0" smtClean="0"/>
              <a:t>  </a:t>
            </a:r>
            <a:endParaRPr lang="de-AT" sz="2000" dirty="0"/>
          </a:p>
        </p:txBody>
      </p:sp>
      <p:sp>
        <p:nvSpPr>
          <p:cNvPr id="9" name="Rectangle 1"/>
          <p:cNvSpPr>
            <a:spLocks noChangeArrowheads="1"/>
          </p:cNvSpPr>
          <p:nvPr/>
        </p:nvSpPr>
        <p:spPr bwMode="auto">
          <a:xfrm>
            <a:off x="5508104" y="4509120"/>
            <a:ext cx="363272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lang="de-AT" sz="800" dirty="0" smtClean="0"/>
              <a:t>Verpflegung von Soldaten im Schneesturm an der Tiroler Hochgebirgsfront </a:t>
            </a:r>
            <a:br>
              <a:rPr lang="de-AT" sz="800" dirty="0" smtClean="0"/>
            </a:br>
            <a:r>
              <a:rPr lang="de-AT" sz="800" dirty="0" smtClean="0"/>
              <a:t>© Österreichisches Staatsarchiv</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5" name="Picture 1" descr="C:\Users\Franz\Documents\03-Heidi\webwerkstatt\Thema-1.WK\WK1 OeSTA Menageverteilung im Schneesturm an der Tiroler Hochgebirgsfront.jpg"/>
          <p:cNvPicPr>
            <a:picLocks noChangeAspect="1" noChangeArrowheads="1"/>
          </p:cNvPicPr>
          <p:nvPr/>
        </p:nvPicPr>
        <p:blipFill>
          <a:blip r:embed="rId3" cstate="print"/>
          <a:srcRect/>
          <a:stretch>
            <a:fillRect/>
          </a:stretch>
        </p:blipFill>
        <p:spPr bwMode="auto">
          <a:xfrm>
            <a:off x="5508104" y="1988840"/>
            <a:ext cx="3513385" cy="2492494"/>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smtClean="0"/>
              <a:t>Leben an der Front</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4176464"/>
          </a:xfrm>
          <a:prstGeom prst="rect">
            <a:avLst/>
          </a:prstGeom>
        </p:spPr>
        <p:txBody>
          <a:bodyPr anchor="t"/>
          <a:lstStyle/>
          <a:p>
            <a:pPr lvl="0" eaLnBrk="0" hangingPunct="0">
              <a:spcBef>
                <a:spcPts val="600"/>
              </a:spcBef>
              <a:buClr>
                <a:srgbClr val="A50021"/>
              </a:buClr>
            </a:pPr>
            <a:r>
              <a:rPr lang="de-AT" sz="2400" b="1" dirty="0" smtClean="0">
                <a:solidFill>
                  <a:srgbClr val="A50021"/>
                </a:solidFill>
              </a:rPr>
              <a:t>Verwundet – des Kampfes müde oder gefangen</a:t>
            </a:r>
          </a:p>
          <a:p>
            <a:pPr>
              <a:buClr>
                <a:srgbClr val="A50021"/>
              </a:buClr>
              <a:buSzPct val="150000"/>
              <a:buFont typeface="Wingdings" pitchFamily="2" charset="2"/>
              <a:buChar char="l"/>
            </a:pPr>
            <a:endParaRPr lang="de-AT" sz="2000" dirty="0" smtClean="0"/>
          </a:p>
          <a:p>
            <a:pPr marL="361950" indent="-361950">
              <a:buClr>
                <a:srgbClr val="A50021"/>
              </a:buClr>
              <a:buSzPct val="100000"/>
              <a:buFont typeface="Wingdings" pitchFamily="2" charset="2"/>
              <a:buChar char="l"/>
            </a:pPr>
            <a:r>
              <a:rPr lang="de-AT" sz="2000" dirty="0" smtClean="0"/>
              <a:t>Nach jedem Gefecht wurden </a:t>
            </a:r>
            <a:br>
              <a:rPr lang="de-AT" sz="2000" dirty="0" smtClean="0"/>
            </a:br>
            <a:r>
              <a:rPr lang="de-AT" sz="2000" dirty="0" smtClean="0"/>
              <a:t>Verwundete in den Stellungen </a:t>
            </a:r>
            <a:br>
              <a:rPr lang="de-AT" sz="2000" dirty="0" smtClean="0"/>
            </a:br>
            <a:r>
              <a:rPr lang="de-AT" sz="2000" dirty="0" smtClean="0"/>
              <a:t>versorgt oder ins Feldlazarett </a:t>
            </a:r>
            <a:br>
              <a:rPr lang="de-AT" sz="2000" dirty="0" smtClean="0"/>
            </a:br>
            <a:r>
              <a:rPr lang="de-AT" sz="2000" dirty="0" smtClean="0"/>
              <a:t>gebracht.</a:t>
            </a:r>
            <a:br>
              <a:rPr lang="de-AT" sz="2000" dirty="0" smtClean="0"/>
            </a:br>
            <a:endParaRPr lang="de-AT" sz="2000" dirty="0" smtClean="0"/>
          </a:p>
          <a:p>
            <a:pPr marL="361950" indent="-361950">
              <a:buClr>
                <a:srgbClr val="A50021"/>
              </a:buClr>
              <a:buSzPct val="100000"/>
              <a:buFont typeface="Wingdings" pitchFamily="2" charset="2"/>
              <a:buChar char="l"/>
            </a:pPr>
            <a:r>
              <a:rPr lang="de-AT" sz="2000" dirty="0" smtClean="0"/>
              <a:t>Der Krieg schädigte und </a:t>
            </a:r>
            <a:br>
              <a:rPr lang="de-AT" sz="2000" dirty="0" smtClean="0"/>
            </a:br>
            <a:r>
              <a:rPr lang="de-AT" sz="2000" dirty="0" smtClean="0"/>
              <a:t>zermürbte die Soldaten – im </a:t>
            </a:r>
            <a:br>
              <a:rPr lang="de-AT" sz="2000" dirty="0" smtClean="0"/>
            </a:br>
            <a:r>
              <a:rPr lang="de-AT" sz="2000" dirty="0" smtClean="0"/>
              <a:t>Verlauf des Krieges nahm die </a:t>
            </a:r>
            <a:br>
              <a:rPr lang="de-AT" sz="2000" dirty="0" smtClean="0"/>
            </a:br>
            <a:r>
              <a:rPr lang="de-AT" sz="2000" dirty="0" smtClean="0"/>
              <a:t>Zahl derer, die sich ergaben </a:t>
            </a:r>
            <a:br>
              <a:rPr lang="de-AT" sz="2000" dirty="0" smtClean="0"/>
            </a:br>
            <a:r>
              <a:rPr lang="de-AT" sz="2000" dirty="0" smtClean="0"/>
              <a:t>oder Selbstmord verübten, </a:t>
            </a:r>
            <a:br>
              <a:rPr lang="de-AT" sz="2000" dirty="0" smtClean="0"/>
            </a:br>
            <a:r>
              <a:rPr lang="de-AT" sz="2000" dirty="0" smtClean="0"/>
              <a:t>immer mehr zu.</a:t>
            </a:r>
          </a:p>
          <a:p>
            <a:endParaRPr lang="de-AT" sz="2000" dirty="0" smtClean="0"/>
          </a:p>
          <a:p>
            <a:endParaRPr lang="de-AT" sz="2000" dirty="0" smtClean="0"/>
          </a:p>
          <a:p>
            <a:r>
              <a:rPr lang="de-AT" sz="2000" dirty="0" smtClean="0"/>
              <a:t>  </a:t>
            </a:r>
            <a:endParaRPr lang="de-AT" sz="2000" dirty="0"/>
          </a:p>
        </p:txBody>
      </p:sp>
      <p:sp>
        <p:nvSpPr>
          <p:cNvPr id="9" name="Rectangle 1"/>
          <p:cNvSpPr>
            <a:spLocks noChangeArrowheads="1"/>
          </p:cNvSpPr>
          <p:nvPr/>
        </p:nvSpPr>
        <p:spPr bwMode="auto">
          <a:xfrm>
            <a:off x="4576290" y="5157772"/>
            <a:ext cx="3740126"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lang="de-AT" sz="800" dirty="0" smtClean="0"/>
              <a:t>Verwundete auf einem Erstversorgungsplatz © Österreichisches Staatsarchiv </a:t>
            </a:r>
            <a:endParaRPr kumimoji="0" lang="de-AT" sz="800" b="0" u="none" strike="noStrike" cap="none" normalizeH="0" baseline="0" dirty="0" smtClean="0">
              <a:ln>
                <a:noFill/>
              </a:ln>
              <a:solidFill>
                <a:schemeClr val="tx1"/>
              </a:solidFill>
              <a:effectLst/>
              <a:latin typeface="Arial" pitchFamily="34" charset="0"/>
              <a:cs typeface="Arial" pitchFamily="34" charset="0"/>
            </a:endParaRPr>
          </a:p>
        </p:txBody>
      </p:sp>
      <p:pic>
        <p:nvPicPr>
          <p:cNvPr id="4102" name="Picture 6" descr="http://www.demokratiewebstatt.at/typo3temp/pics/71eb14fc49.png"/>
          <p:cNvPicPr>
            <a:picLocks noChangeAspect="1" noChangeArrowheads="1"/>
          </p:cNvPicPr>
          <p:nvPr/>
        </p:nvPicPr>
        <p:blipFill>
          <a:blip r:embed="rId3" cstate="screen"/>
          <a:srcRect/>
          <a:stretch>
            <a:fillRect/>
          </a:stretch>
        </p:blipFill>
        <p:spPr bwMode="auto">
          <a:xfrm>
            <a:off x="4521883" y="1988840"/>
            <a:ext cx="4226581" cy="3168352"/>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smtClean="0"/>
              <a:t>Leben an der Front</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4464496"/>
          </a:xfrm>
          <a:prstGeom prst="rect">
            <a:avLst/>
          </a:prstGeom>
        </p:spPr>
        <p:txBody>
          <a:bodyPr anchor="t"/>
          <a:lstStyle/>
          <a:p>
            <a:pPr lvl="0" eaLnBrk="0" hangingPunct="0">
              <a:spcBef>
                <a:spcPts val="600"/>
              </a:spcBef>
              <a:buClr>
                <a:srgbClr val="A50021"/>
              </a:buClr>
            </a:pPr>
            <a:r>
              <a:rPr lang="de-AT" sz="2400" b="1" dirty="0" smtClean="0">
                <a:solidFill>
                  <a:srgbClr val="A50021"/>
                </a:solidFill>
              </a:rPr>
              <a:t>Verwundet – invalid – des Kampfes müde oder gefangen</a:t>
            </a:r>
          </a:p>
          <a:p>
            <a:pPr marL="361950" indent="-361950">
              <a:buClr>
                <a:srgbClr val="A50021"/>
              </a:buClr>
              <a:buSzPct val="100000"/>
            </a:pPr>
            <a:endParaRPr lang="de-AT" sz="2000" dirty="0" smtClean="0"/>
          </a:p>
          <a:p>
            <a:pPr marL="361950" indent="-361950">
              <a:buClr>
                <a:srgbClr val="A50021"/>
              </a:buClr>
              <a:buSzPct val="100000"/>
              <a:buFont typeface="Wingdings" pitchFamily="2" charset="2"/>
              <a:buChar char="l"/>
            </a:pPr>
            <a:r>
              <a:rPr lang="de-AT" sz="2000" dirty="0" smtClean="0"/>
              <a:t>Viele Soldaten erlitten so schwere </a:t>
            </a:r>
            <a:br>
              <a:rPr lang="de-AT" sz="2000" dirty="0" smtClean="0"/>
            </a:br>
            <a:r>
              <a:rPr lang="de-AT" sz="2000" dirty="0" smtClean="0"/>
              <a:t>Verletzungen, dass sie weder </a:t>
            </a:r>
            <a:br>
              <a:rPr lang="de-AT" sz="2000" dirty="0" smtClean="0"/>
            </a:br>
            <a:r>
              <a:rPr lang="de-AT" sz="2000" dirty="0" smtClean="0"/>
              <a:t>kämpfen noch in der Heimat </a:t>
            </a:r>
            <a:br>
              <a:rPr lang="de-AT" sz="2000" dirty="0" smtClean="0"/>
            </a:br>
            <a:r>
              <a:rPr lang="de-AT" sz="2000" dirty="0" smtClean="0"/>
              <a:t>arbeiten konnten – man nannte sie </a:t>
            </a:r>
            <a:br>
              <a:rPr lang="de-AT" sz="2000" dirty="0" smtClean="0"/>
            </a:br>
            <a:r>
              <a:rPr lang="de-AT" sz="2000" dirty="0" smtClean="0"/>
              <a:t>Kriegsversehrte/</a:t>
            </a:r>
            <a:r>
              <a:rPr lang="de-AT" sz="2000" b="1" dirty="0" smtClean="0"/>
              <a:t>Kriegsinvalide</a:t>
            </a:r>
            <a:r>
              <a:rPr lang="de-AT" sz="2000" dirty="0" smtClean="0"/>
              <a:t>.</a:t>
            </a:r>
            <a:br>
              <a:rPr lang="de-AT" sz="2000" dirty="0" smtClean="0"/>
            </a:br>
            <a:r>
              <a:rPr lang="de-AT" sz="2000" dirty="0" smtClean="0"/>
              <a:t/>
            </a:r>
            <a:br>
              <a:rPr lang="de-AT" sz="2000" dirty="0" smtClean="0"/>
            </a:br>
            <a:r>
              <a:rPr lang="de-AT" sz="2000" dirty="0" smtClean="0"/>
              <a:t/>
            </a:r>
            <a:br>
              <a:rPr lang="de-AT" sz="2000" dirty="0" smtClean="0"/>
            </a:br>
            <a:endParaRPr lang="de-AT" sz="2000" dirty="0" smtClean="0"/>
          </a:p>
          <a:p>
            <a:pPr marL="361950" indent="-361950">
              <a:buClr>
                <a:srgbClr val="A50021"/>
              </a:buClr>
              <a:buSzPct val="100000"/>
            </a:pPr>
            <a:r>
              <a:rPr lang="de-AT" sz="2000" dirty="0" smtClean="0"/>
              <a:t/>
            </a:r>
            <a:br>
              <a:rPr lang="de-AT" sz="2000" dirty="0" smtClean="0"/>
            </a:br>
            <a:endParaRPr lang="de-AT" sz="2000" dirty="0" smtClean="0"/>
          </a:p>
          <a:p>
            <a:pPr marL="361950" indent="-361950">
              <a:buClr>
                <a:srgbClr val="A50021"/>
              </a:buClr>
              <a:buSzPct val="100000"/>
              <a:buFont typeface="Wingdings" pitchFamily="2" charset="2"/>
              <a:buChar char="l"/>
            </a:pPr>
            <a:r>
              <a:rPr lang="de-AT" sz="2000" b="1" dirty="0" smtClean="0"/>
              <a:t>Kriegsgefangene</a:t>
            </a:r>
            <a:r>
              <a:rPr lang="de-AT" sz="2000" dirty="0" smtClean="0"/>
              <a:t> wurden zu schwerster Arbeit gezwungen – </a:t>
            </a:r>
            <a:br>
              <a:rPr lang="de-AT" sz="2000" dirty="0" smtClean="0"/>
            </a:br>
            <a:r>
              <a:rPr lang="de-AT" sz="2000" dirty="0" smtClean="0"/>
              <a:t>bei mangelhafter Ernährung und medizinischer </a:t>
            </a:r>
            <a:r>
              <a:rPr lang="de-AT" sz="2000" dirty="0" smtClean="0"/>
              <a:t>Versorgung. </a:t>
            </a:r>
            <a:r>
              <a:rPr lang="de-AT" sz="2000" dirty="0" smtClean="0"/>
              <a:t/>
            </a:r>
            <a:br>
              <a:rPr lang="de-AT" sz="2000" dirty="0" smtClean="0"/>
            </a:br>
            <a:r>
              <a:rPr lang="de-AT" sz="2000" dirty="0" smtClean="0"/>
              <a:t>Viele </a:t>
            </a:r>
            <a:r>
              <a:rPr lang="de-AT" sz="2000" dirty="0" smtClean="0"/>
              <a:t>starben in den Gefangenenlagern.</a:t>
            </a:r>
          </a:p>
          <a:p>
            <a:pPr marL="361950" indent="-361950">
              <a:buClr>
                <a:srgbClr val="A50021"/>
              </a:buClr>
              <a:buSzPct val="100000"/>
              <a:buFont typeface="Wingdings" pitchFamily="2" charset="2"/>
              <a:buChar char="l"/>
            </a:pPr>
            <a:endParaRPr lang="de-AT" sz="2000" dirty="0" smtClean="0"/>
          </a:p>
          <a:p>
            <a:endParaRPr lang="de-AT" sz="2000" dirty="0" smtClean="0"/>
          </a:p>
          <a:p>
            <a:endParaRPr lang="de-AT" sz="2000" dirty="0" smtClean="0"/>
          </a:p>
          <a:p>
            <a:endParaRPr lang="de-AT" sz="2000" dirty="0" smtClean="0"/>
          </a:p>
          <a:p>
            <a:r>
              <a:rPr lang="de-AT" sz="2000" dirty="0" smtClean="0"/>
              <a:t>  </a:t>
            </a:r>
            <a:endParaRPr lang="de-AT" sz="2000" dirty="0"/>
          </a:p>
        </p:txBody>
      </p:sp>
      <p:sp>
        <p:nvSpPr>
          <p:cNvPr id="9" name="Rectangle 1"/>
          <p:cNvSpPr>
            <a:spLocks noChangeArrowheads="1"/>
          </p:cNvSpPr>
          <p:nvPr/>
        </p:nvSpPr>
        <p:spPr bwMode="auto">
          <a:xfrm>
            <a:off x="5004048" y="4509120"/>
            <a:ext cx="363112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lang="de-AT" sz="800" dirty="0" smtClean="0"/>
              <a:t>Nach dem Ersten Weltkrieg prägten Kriegsinvalide das Stadtbild von Wien. </a:t>
            </a:r>
            <a:br>
              <a:rPr lang="de-AT" sz="800" dirty="0" smtClean="0"/>
            </a:br>
            <a:r>
              <a:rPr lang="de-AT" sz="800" dirty="0" smtClean="0"/>
              <a:t>© Österreichisches Staatsarchiv</a:t>
            </a:r>
            <a:r>
              <a:rPr lang="de-AT" sz="800" i="1" dirty="0" smtClean="0"/>
              <a:t> </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57" name="Picture 1" descr="C:\Users\Franz\Documents\03-Heidi\webwerkstatt\Thema-1.WK\WK1 OeSTA Kriegsinvalide auf Gehsteig.jpg"/>
          <p:cNvPicPr>
            <a:picLocks noChangeAspect="1" noChangeArrowheads="1"/>
          </p:cNvPicPr>
          <p:nvPr/>
        </p:nvPicPr>
        <p:blipFill>
          <a:blip r:embed="rId3" cstate="print"/>
          <a:srcRect l="7375"/>
          <a:stretch>
            <a:fillRect/>
          </a:stretch>
        </p:blipFill>
        <p:spPr bwMode="auto">
          <a:xfrm>
            <a:off x="5076056" y="1700808"/>
            <a:ext cx="3617218" cy="2757487"/>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Alltag daheim – Folgen für die Zivilbevölkerung</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472608"/>
          </a:xfrm>
          <a:prstGeom prst="rect">
            <a:avLst/>
          </a:prstGeom>
        </p:spPr>
        <p:txBody>
          <a:bodyPr anchor="t"/>
          <a:lstStyle/>
          <a:p>
            <a:pPr lvl="0" eaLnBrk="0" hangingPunct="0">
              <a:spcBef>
                <a:spcPts val="600"/>
              </a:spcBef>
              <a:buClr>
                <a:srgbClr val="A50021"/>
              </a:buClr>
            </a:pPr>
            <a:r>
              <a:rPr lang="de-AT" sz="2000" b="1" dirty="0" smtClean="0"/>
              <a:t>Auch die Bevölkerung daheim war vom Krieg stark </a:t>
            </a:r>
            <a:r>
              <a:rPr lang="de-AT" sz="2000" b="1" dirty="0" smtClean="0"/>
              <a:t>betroffen.</a:t>
            </a:r>
            <a:endParaRPr lang="de-AT" sz="2000" b="1" dirty="0" smtClean="0"/>
          </a:p>
          <a:p>
            <a:pPr>
              <a:buClr>
                <a:srgbClr val="A50021"/>
              </a:buClr>
              <a:buSzPct val="150000"/>
              <a:buFont typeface="Wingdings" pitchFamily="2" charset="2"/>
              <a:buChar char="l"/>
            </a:pPr>
            <a:endParaRPr lang="de-AT" sz="2000" dirty="0" smtClean="0"/>
          </a:p>
          <a:p>
            <a:pPr marL="361950" indent="-361950">
              <a:buClr>
                <a:srgbClr val="A50021"/>
              </a:buClr>
              <a:buSzPct val="100000"/>
              <a:buFont typeface="Wingdings" pitchFamily="2" charset="2"/>
              <a:buChar char="l"/>
            </a:pPr>
            <a:r>
              <a:rPr lang="de-AT" sz="2000" dirty="0" smtClean="0"/>
              <a:t>Es fehlte an Arbeitskräften: </a:t>
            </a:r>
            <a:r>
              <a:rPr lang="de-AT" sz="2000" dirty="0" smtClean="0"/>
              <a:t>Viele </a:t>
            </a:r>
            <a:r>
              <a:rPr lang="de-AT" sz="2000" dirty="0" smtClean="0"/>
              <a:t>Männer waren jahrelang im Kriegseinsatz, starben oder kamen schwer verletzt heim.</a:t>
            </a:r>
            <a:br>
              <a:rPr lang="de-AT" sz="2000" dirty="0" smtClean="0"/>
            </a:br>
            <a:endParaRPr lang="de-AT" sz="1600" dirty="0" smtClean="0"/>
          </a:p>
          <a:p>
            <a:pPr marL="361950" indent="-361950">
              <a:buClr>
                <a:srgbClr val="A50021"/>
              </a:buClr>
              <a:buSzPct val="100000"/>
              <a:buFont typeface="Wingdings" pitchFamily="2" charset="2"/>
              <a:buChar char="l"/>
            </a:pPr>
            <a:r>
              <a:rPr lang="de-AT" sz="2000" dirty="0" smtClean="0"/>
              <a:t>Pferde, Geräte wurden für Kriegszwecke </a:t>
            </a:r>
            <a:br>
              <a:rPr lang="de-AT" sz="2000" dirty="0" smtClean="0"/>
            </a:br>
            <a:r>
              <a:rPr lang="de-AT" sz="2000" dirty="0" smtClean="0"/>
              <a:t>beschlagnahmt. </a:t>
            </a:r>
            <a:br>
              <a:rPr lang="de-AT" sz="2000" dirty="0" smtClean="0"/>
            </a:br>
            <a:endParaRPr lang="de-AT" sz="1600" dirty="0" smtClean="0"/>
          </a:p>
          <a:p>
            <a:pPr marL="361950" indent="-361950">
              <a:buClr>
                <a:srgbClr val="A50021"/>
              </a:buClr>
              <a:buSzPct val="100000"/>
              <a:buFont typeface="Wingdings" pitchFamily="2" charset="2"/>
              <a:buChar char="l"/>
            </a:pPr>
            <a:r>
              <a:rPr lang="de-AT" sz="2000" dirty="0" smtClean="0"/>
              <a:t>Hunger war bald auf der Tagesordnung. Viele </a:t>
            </a:r>
            <a:br>
              <a:rPr lang="de-AT" sz="2000" dirty="0" smtClean="0"/>
            </a:br>
            <a:r>
              <a:rPr lang="de-AT" sz="2000" dirty="0" smtClean="0"/>
              <a:t>Grundnahrungsmittel waren erst rationiert </a:t>
            </a:r>
            <a:br>
              <a:rPr lang="de-AT" sz="2000" dirty="0" smtClean="0"/>
            </a:br>
            <a:r>
              <a:rPr lang="de-AT" sz="2000" dirty="0" smtClean="0"/>
              <a:t>(Lebensmittelkarten), dann offiziell nicht mehr </a:t>
            </a:r>
            <a:br>
              <a:rPr lang="de-AT" sz="2000" dirty="0" smtClean="0"/>
            </a:br>
            <a:r>
              <a:rPr lang="de-AT" sz="2000" dirty="0" smtClean="0"/>
              <a:t>erhältlich oder unerschwinglich teuer.</a:t>
            </a:r>
            <a:br>
              <a:rPr lang="de-AT" sz="2000" dirty="0" smtClean="0"/>
            </a:br>
            <a:endParaRPr lang="de-AT" sz="1600" dirty="0" smtClean="0"/>
          </a:p>
          <a:p>
            <a:pPr marL="361950" indent="-361950">
              <a:buClr>
                <a:srgbClr val="A50021"/>
              </a:buClr>
              <a:buSzPct val="100000"/>
              <a:buFont typeface="Wingdings" pitchFamily="2" charset="2"/>
              <a:buChar char="l"/>
            </a:pPr>
            <a:r>
              <a:rPr lang="de-AT" sz="2000" dirty="0" smtClean="0"/>
              <a:t>Durch Unterernährung und mangelnde Hygiene (Seife war „Kriegsgut“) sowie das Fehlen vieler Ärzte (Felddienst) </a:t>
            </a:r>
            <a:br>
              <a:rPr lang="de-AT" sz="2000" dirty="0" smtClean="0"/>
            </a:br>
            <a:r>
              <a:rPr lang="de-AT" sz="2000" dirty="0" smtClean="0"/>
              <a:t>breiteten sich </a:t>
            </a:r>
            <a:r>
              <a:rPr lang="de-AT" sz="2000" dirty="0" smtClean="0"/>
              <a:t>vermehrt Krankheiten </a:t>
            </a:r>
            <a:r>
              <a:rPr lang="de-AT" sz="2000" dirty="0" smtClean="0"/>
              <a:t>aus</a:t>
            </a:r>
            <a:r>
              <a:rPr lang="de-AT" sz="2000" dirty="0" smtClean="0"/>
              <a:t/>
            </a:r>
            <a:br>
              <a:rPr lang="de-AT" sz="2000" dirty="0" smtClean="0"/>
            </a:br>
            <a:r>
              <a:rPr lang="de-AT" sz="2000" dirty="0" smtClean="0"/>
              <a:t>und forderten viele Todesopfer.</a:t>
            </a:r>
          </a:p>
          <a:p>
            <a:pPr marL="361950" indent="-361950">
              <a:buClr>
                <a:srgbClr val="A50021"/>
              </a:buClr>
              <a:buSzPct val="100000"/>
              <a:buFont typeface="Wingdings" pitchFamily="2" charset="2"/>
              <a:buChar char="l"/>
            </a:pPr>
            <a:endParaRPr lang="de-AT" sz="2000" dirty="0" smtClean="0"/>
          </a:p>
          <a:p>
            <a:endParaRPr lang="de-AT" sz="2000" dirty="0" smtClean="0"/>
          </a:p>
          <a:p>
            <a:endParaRPr lang="de-AT" sz="2000" dirty="0" smtClean="0"/>
          </a:p>
          <a:p>
            <a:endParaRPr lang="de-AT" sz="2000" dirty="0" smtClean="0"/>
          </a:p>
          <a:p>
            <a:r>
              <a:rPr lang="de-AT" sz="2000" dirty="0" smtClean="0"/>
              <a:t>  </a:t>
            </a:r>
            <a:endParaRPr lang="de-AT" sz="2000" dirty="0"/>
          </a:p>
        </p:txBody>
      </p:sp>
      <p:sp>
        <p:nvSpPr>
          <p:cNvPr id="9" name="Rectangle 1"/>
          <p:cNvSpPr>
            <a:spLocks noChangeArrowheads="1"/>
          </p:cNvSpPr>
          <p:nvPr/>
        </p:nvSpPr>
        <p:spPr bwMode="auto">
          <a:xfrm>
            <a:off x="6077292" y="4737628"/>
            <a:ext cx="265649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lang="de-AT" sz="800" dirty="0" smtClean="0"/>
              <a:t>Kinder vor einer Kriegsküche in Wien im August 1917 </a:t>
            </a:r>
            <a:br>
              <a:rPr lang="de-AT" sz="800" dirty="0" smtClean="0"/>
            </a:br>
            <a:r>
              <a:rPr lang="de-AT" sz="800" dirty="0" smtClean="0"/>
              <a:t>©  Österreichische Nationalbibliothek</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http://www.demokratiewebstatt.at/typo3temp/pics/6c5b179714.jpg"/>
          <p:cNvPicPr>
            <a:picLocks noChangeAspect="1" noChangeArrowheads="1"/>
          </p:cNvPicPr>
          <p:nvPr/>
        </p:nvPicPr>
        <p:blipFill>
          <a:blip r:embed="rId3" cstate="print"/>
          <a:srcRect/>
          <a:stretch>
            <a:fillRect/>
          </a:stretch>
        </p:blipFill>
        <p:spPr bwMode="auto">
          <a:xfrm>
            <a:off x="6098119" y="2564904"/>
            <a:ext cx="2889498" cy="2172724"/>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pic>
        <p:nvPicPr>
          <p:cNvPr id="2" name="Picture 2" descr="C:\Users\Franz\Pictures\0-WERKSTATT\2014-07-28\Soldatenfriedhof-1WK-Nasswand-Höhlental\Soldatenfriedhof-1WK-Nasswand-Höhlental-01-light.jpg"/>
          <p:cNvPicPr>
            <a:picLocks noChangeAspect="1" noChangeArrowheads="1"/>
          </p:cNvPicPr>
          <p:nvPr/>
        </p:nvPicPr>
        <p:blipFill>
          <a:blip r:embed="rId3" cstate="email"/>
          <a:srcRect/>
          <a:stretch>
            <a:fillRect/>
          </a:stretch>
        </p:blipFill>
        <p:spPr bwMode="auto">
          <a:xfrm>
            <a:off x="611560" y="2636912"/>
            <a:ext cx="7776000" cy="3168352"/>
          </a:xfrm>
          <a:prstGeom prst="rect">
            <a:avLst/>
          </a:prstGeom>
          <a:ln>
            <a:noFill/>
          </a:ln>
          <a:effectLst>
            <a:softEdge rad="112500"/>
          </a:effectLst>
        </p:spPr>
      </p:pic>
      <p:sp>
        <p:nvSpPr>
          <p:cNvPr id="7" name="Rechteck 6"/>
          <p:cNvSpPr/>
          <p:nvPr/>
        </p:nvSpPr>
        <p:spPr>
          <a:xfrm>
            <a:off x="179512" y="2564904"/>
            <a:ext cx="8568952" cy="1152128"/>
          </a:xfrm>
          <a:prstGeom prst="rect">
            <a:avLst/>
          </a:prstGeom>
          <a:gradFill>
            <a:gsLst>
              <a:gs pos="0">
                <a:schemeClr val="bg1"/>
              </a:gs>
              <a:gs pos="65000">
                <a:schemeClr val="bg1">
                  <a:alpha val="93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122" name="Rectangle 2"/>
          <p:cNvSpPr>
            <a:spLocks noGrp="1" noChangeArrowheads="1"/>
          </p:cNvSpPr>
          <p:nvPr>
            <p:ph type="ctrTitle"/>
          </p:nvPr>
        </p:nvSpPr>
        <p:spPr>
          <a:xfrm>
            <a:off x="611560" y="332656"/>
            <a:ext cx="7993260" cy="2564904"/>
          </a:xfrm>
        </p:spPr>
        <p:txBody>
          <a:bodyPr/>
          <a:lstStyle/>
          <a:p>
            <a:pPr eaLnBrk="1" hangingPunct="1"/>
            <a:r>
              <a:rPr lang="de-AT" sz="2400" b="1" dirty="0" smtClean="0">
                <a:solidFill>
                  <a:srgbClr val="A50021"/>
                </a:solidFill>
              </a:rPr>
              <a:t>Vor 100 Jahren …</a:t>
            </a:r>
            <a:r>
              <a:rPr lang="de-AT" sz="2000" b="1" dirty="0" smtClean="0">
                <a:solidFill>
                  <a:srgbClr val="A50021"/>
                </a:solidFill>
              </a:rPr>
              <a:t/>
            </a:r>
            <a:br>
              <a:rPr lang="de-AT" sz="2000" b="1" dirty="0" smtClean="0">
                <a:solidFill>
                  <a:srgbClr val="A50021"/>
                </a:solidFill>
              </a:rPr>
            </a:br>
            <a:r>
              <a:rPr lang="de-AT" sz="2000" dirty="0" smtClean="0">
                <a:solidFill>
                  <a:schemeClr val="tx1"/>
                </a:solidFill>
              </a:rPr>
              <a:t/>
            </a:r>
            <a:br>
              <a:rPr lang="de-AT" sz="2000" dirty="0" smtClean="0">
                <a:solidFill>
                  <a:schemeClr val="tx1"/>
                </a:solidFill>
              </a:rPr>
            </a:br>
            <a:r>
              <a:rPr lang="de-AT" sz="2000" dirty="0" smtClean="0">
                <a:solidFill>
                  <a:schemeClr val="tx1"/>
                </a:solidFill>
              </a:rPr>
              <a:t>1914 </a:t>
            </a:r>
            <a:r>
              <a:rPr lang="de-AT" sz="2000" dirty="0" smtClean="0">
                <a:solidFill>
                  <a:schemeClr val="tx1"/>
                </a:solidFill>
              </a:rPr>
              <a:t>begann in Europa der Erste Weltkrieg. </a:t>
            </a:r>
            <a:br>
              <a:rPr lang="de-AT" sz="2000" dirty="0" smtClean="0">
                <a:solidFill>
                  <a:schemeClr val="tx1"/>
                </a:solidFill>
              </a:rPr>
            </a:br>
            <a:r>
              <a:rPr lang="de-AT" sz="2000" dirty="0" smtClean="0">
                <a:solidFill>
                  <a:schemeClr val="tx1"/>
                </a:solidFill>
              </a:rPr>
              <a:t>Es war ein entsetzlich grausamer Krieg, bei dem über 14 Millionen Menschen starben. Am Ende des Kriegs lag Europa in Schutt und Asche. </a:t>
            </a:r>
            <a:br>
              <a:rPr lang="de-AT" sz="2000" dirty="0" smtClean="0">
                <a:solidFill>
                  <a:schemeClr val="tx1"/>
                </a:solidFill>
              </a:rPr>
            </a:br>
            <a:r>
              <a:rPr lang="de-AT" sz="2000" dirty="0" err="1" smtClean="0">
                <a:solidFill>
                  <a:schemeClr val="tx1"/>
                </a:solidFill>
              </a:rPr>
              <a:t>HistorikerInnen</a:t>
            </a:r>
            <a:r>
              <a:rPr lang="de-AT" sz="2000" dirty="0" smtClean="0">
                <a:solidFill>
                  <a:schemeClr val="tx1"/>
                </a:solidFill>
              </a:rPr>
              <a:t> sprechen auch von der </a:t>
            </a:r>
            <a:r>
              <a:rPr lang="de-AT" sz="2000" b="1" dirty="0" smtClean="0">
                <a:solidFill>
                  <a:schemeClr val="tx1"/>
                </a:solidFill>
              </a:rPr>
              <a:t>Urkatastrophe des </a:t>
            </a:r>
            <a:br>
              <a:rPr lang="de-AT" sz="2000" b="1" dirty="0" smtClean="0">
                <a:solidFill>
                  <a:schemeClr val="tx1"/>
                </a:solidFill>
              </a:rPr>
            </a:br>
            <a:r>
              <a:rPr lang="de-AT" sz="2000" b="1" dirty="0" smtClean="0">
                <a:solidFill>
                  <a:schemeClr val="tx1"/>
                </a:solidFill>
              </a:rPr>
              <a:t>20. Jahrhunderts.</a:t>
            </a:r>
          </a:p>
        </p:txBody>
      </p:sp>
      <p:sp>
        <p:nvSpPr>
          <p:cNvPr id="8" name="Rectangle 1"/>
          <p:cNvSpPr>
            <a:spLocks noChangeArrowheads="1"/>
          </p:cNvSpPr>
          <p:nvPr/>
        </p:nvSpPr>
        <p:spPr bwMode="auto">
          <a:xfrm>
            <a:off x="755576" y="5733256"/>
            <a:ext cx="496855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AT" sz="800" dirty="0" smtClean="0">
                <a:latin typeface="+mj-lt"/>
                <a:ea typeface="Calibri" pitchFamily="34" charset="0"/>
                <a:cs typeface="Times New Roman" pitchFamily="18" charset="0"/>
              </a:rPr>
              <a:t>Soldatenfriedhof aus dem Ersten Weltkrieg in den Dolomiten Südtirols (</a:t>
            </a:r>
            <a:r>
              <a:rPr lang="de-AT" sz="800" dirty="0" err="1" smtClean="0">
                <a:latin typeface="+mj-lt"/>
                <a:ea typeface="Calibri" pitchFamily="34" charset="0"/>
                <a:cs typeface="Times New Roman" pitchFamily="18" charset="0"/>
              </a:rPr>
              <a:t>Naßwand</a:t>
            </a:r>
            <a:r>
              <a:rPr lang="de-AT" sz="800" dirty="0" smtClean="0">
                <a:latin typeface="+mj-lt"/>
                <a:ea typeface="Calibri" pitchFamily="34" charset="0"/>
                <a:cs typeface="Times New Roman" pitchFamily="18" charset="0"/>
              </a:rPr>
              <a:t>-Toblach-Monte </a:t>
            </a:r>
            <a:r>
              <a:rPr lang="de-AT" sz="800" dirty="0" err="1" smtClean="0">
                <a:latin typeface="+mj-lt"/>
                <a:ea typeface="Calibri" pitchFamily="34" charset="0"/>
                <a:cs typeface="Times New Roman" pitchFamily="18" charset="0"/>
              </a:rPr>
              <a:t>Piana</a:t>
            </a:r>
            <a:r>
              <a:rPr lang="de-AT" sz="800" dirty="0" smtClean="0">
                <a:latin typeface="+mj-lt"/>
                <a:ea typeface="Calibri" pitchFamily="34" charset="0"/>
                <a:cs typeface="Times New Roman" pitchFamily="18" charset="0"/>
              </a:rPr>
              <a:t>). 1.259 Soldaten unterschiedlicher Nationalitäten liegen hier begraben. </a:t>
            </a:r>
            <a:br>
              <a:rPr lang="de-AT" sz="800" dirty="0" smtClean="0">
                <a:latin typeface="+mj-lt"/>
                <a:ea typeface="Calibri" pitchFamily="34" charset="0"/>
                <a:cs typeface="Times New Roman" pitchFamily="18" charset="0"/>
              </a:rPr>
            </a:br>
            <a:r>
              <a:rPr lang="de-AT" sz="800" dirty="0" smtClean="0">
                <a:latin typeface="+mj-lt"/>
                <a:ea typeface="Calibri" pitchFamily="34" charset="0"/>
                <a:cs typeface="Times New Roman" pitchFamily="18" charset="0"/>
              </a:rPr>
              <a:t>© Kinderbüro Universität Wien/Franz Stürmer </a:t>
            </a:r>
          </a:p>
          <a:p>
            <a:endParaRPr kumimoji="0" lang="de-AT" sz="8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Alltag daheim – Folgen für die Zivilbevölkerung</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040560"/>
          </a:xfrm>
          <a:prstGeom prst="rect">
            <a:avLst/>
          </a:prstGeom>
        </p:spPr>
        <p:txBody>
          <a:bodyPr anchor="t"/>
          <a:lstStyle/>
          <a:p>
            <a:pPr lvl="0" eaLnBrk="0" hangingPunct="0">
              <a:spcBef>
                <a:spcPts val="600"/>
              </a:spcBef>
              <a:buClr>
                <a:srgbClr val="A50021"/>
              </a:buClr>
            </a:pPr>
            <a:r>
              <a:rPr lang="de-AT" sz="2000" dirty="0" smtClean="0"/>
              <a:t>Für den Krieg wurde von der Bevölkerung </a:t>
            </a:r>
            <a:r>
              <a:rPr lang="de-AT" sz="2000" b="1" dirty="0" smtClean="0"/>
              <a:t>aufopfernder Patriotismus </a:t>
            </a:r>
            <a:r>
              <a:rPr lang="de-AT" sz="2000" dirty="0" smtClean="0"/>
              <a:t>gefordert – obwohl es schon an Vielem fehlte!</a:t>
            </a:r>
          </a:p>
          <a:p>
            <a:pPr>
              <a:buClr>
                <a:srgbClr val="A50021"/>
              </a:buClr>
              <a:buSzPct val="150000"/>
              <a:buFont typeface="Wingdings" pitchFamily="2" charset="2"/>
              <a:buChar char="l"/>
            </a:pPr>
            <a:endParaRPr lang="de-AT" sz="1400" dirty="0" smtClean="0"/>
          </a:p>
          <a:p>
            <a:pPr marL="361950" indent="-361950">
              <a:buClr>
                <a:srgbClr val="A50021"/>
              </a:buClr>
              <a:buSzPct val="100000"/>
              <a:buFont typeface="Wingdings" pitchFamily="2" charset="2"/>
              <a:buChar char="l"/>
            </a:pPr>
            <a:r>
              <a:rPr lang="de-AT" sz="2000" dirty="0" smtClean="0"/>
              <a:t>Laufende Sammlungen von Rohmaterialien </a:t>
            </a:r>
            <a:br>
              <a:rPr lang="de-AT" sz="2000" dirty="0" smtClean="0"/>
            </a:br>
            <a:r>
              <a:rPr lang="de-AT" sz="2000" dirty="0" smtClean="0"/>
              <a:t>(Stoff, Papier, Kautschuk, Metalle bis hin zu </a:t>
            </a:r>
            <a:br>
              <a:rPr lang="de-AT" sz="2000" dirty="0" smtClean="0"/>
            </a:br>
            <a:r>
              <a:rPr lang="de-AT" sz="2000" dirty="0" smtClean="0"/>
              <a:t>Kirchenglocken) für </a:t>
            </a:r>
            <a:r>
              <a:rPr lang="de-AT" sz="2000" dirty="0" smtClean="0"/>
              <a:t>die Rüstungsproduktion. </a:t>
            </a:r>
            <a:r>
              <a:rPr lang="de-AT" sz="2000" dirty="0" smtClean="0"/>
              <a:t/>
            </a:r>
            <a:br>
              <a:rPr lang="de-AT" sz="2000" dirty="0" smtClean="0"/>
            </a:br>
            <a:endParaRPr lang="de-AT" sz="1400" dirty="0" smtClean="0"/>
          </a:p>
          <a:p>
            <a:pPr marL="361950" indent="-361950">
              <a:buClr>
                <a:srgbClr val="A50021"/>
              </a:buClr>
              <a:buSzPct val="100000"/>
              <a:buFont typeface="Wingdings" pitchFamily="2" charset="2"/>
              <a:buChar char="l"/>
            </a:pPr>
            <a:r>
              <a:rPr lang="de-AT" sz="2000" dirty="0" smtClean="0"/>
              <a:t>Fordernde Spendenaufrufe zur Sanierung des </a:t>
            </a:r>
            <a:br>
              <a:rPr lang="de-AT" sz="2000" dirty="0" smtClean="0"/>
            </a:br>
            <a:r>
              <a:rPr lang="de-AT" sz="2000" dirty="0" smtClean="0"/>
              <a:t>Staatshaushalts</a:t>
            </a:r>
            <a:r>
              <a:rPr lang="de-AT" sz="2000" dirty="0" smtClean="0"/>
              <a:t>: „Gold gab ich für Eisen“</a:t>
            </a:r>
            <a:br>
              <a:rPr lang="de-AT" sz="2000" dirty="0" smtClean="0"/>
            </a:br>
            <a:endParaRPr lang="de-AT" sz="1400" dirty="0" smtClean="0"/>
          </a:p>
          <a:p>
            <a:pPr marL="361950" indent="-361950">
              <a:buClr>
                <a:srgbClr val="A50021"/>
              </a:buClr>
              <a:buSzPct val="100000"/>
              <a:buFont typeface="Wingdings" pitchFamily="2" charset="2"/>
              <a:buChar char="l"/>
            </a:pPr>
            <a:r>
              <a:rPr lang="de-AT" sz="2000" dirty="0" smtClean="0"/>
              <a:t>Frauen sollten an der „</a:t>
            </a:r>
            <a:r>
              <a:rPr lang="de-AT" sz="2000" b="1" dirty="0" smtClean="0"/>
              <a:t>Heimatfront</a:t>
            </a:r>
            <a:r>
              <a:rPr lang="de-AT" sz="2000" dirty="0" smtClean="0"/>
              <a:t>“ tätig </a:t>
            </a:r>
            <a:r>
              <a:rPr lang="de-AT" sz="2000" dirty="0" smtClean="0"/>
              <a:t>sein</a:t>
            </a:r>
            <a:r>
              <a:rPr lang="de-AT" sz="2000" dirty="0" smtClean="0"/>
              <a:t/>
            </a:r>
            <a:br>
              <a:rPr lang="de-AT" sz="2000" dirty="0" smtClean="0"/>
            </a:br>
            <a:r>
              <a:rPr lang="de-DE" sz="2000" dirty="0" smtClean="0"/>
              <a:t>als Krankenschwestern und </a:t>
            </a:r>
            <a:r>
              <a:rPr lang="de-DE" sz="2000" dirty="0" smtClean="0"/>
              <a:t>Trösterinnen. Sie </a:t>
            </a:r>
            <a:r>
              <a:rPr lang="de-DE" sz="2000" dirty="0" smtClean="0"/>
              <a:t/>
            </a:r>
            <a:br>
              <a:rPr lang="de-DE" sz="2000" dirty="0" smtClean="0"/>
            </a:br>
            <a:r>
              <a:rPr lang="de-DE" sz="2000" dirty="0" smtClean="0"/>
              <a:t>mussten aber auch andere Berufe </a:t>
            </a:r>
            <a:r>
              <a:rPr lang="de-DE" sz="2000" dirty="0" smtClean="0"/>
              <a:t>ausüben, </a:t>
            </a:r>
            <a:r>
              <a:rPr lang="de-DE" sz="2000" dirty="0" smtClean="0"/>
              <a:t/>
            </a:r>
            <a:br>
              <a:rPr lang="de-DE" sz="2000" dirty="0" smtClean="0"/>
            </a:br>
            <a:r>
              <a:rPr lang="de-AT" sz="2000" dirty="0"/>
              <a:t>dort, wo Männer fehlten, wie z.B. in der </a:t>
            </a:r>
            <a:r>
              <a:rPr lang="de-AT" sz="2000" dirty="0" smtClean="0"/>
              <a:t/>
            </a:r>
            <a:br>
              <a:rPr lang="de-AT" sz="2000" dirty="0" smtClean="0"/>
            </a:br>
            <a:r>
              <a:rPr lang="de-AT" sz="2000" dirty="0" smtClean="0"/>
              <a:t>Kriegsindustrie.</a:t>
            </a:r>
            <a:r>
              <a:rPr lang="de-AT" sz="2000" dirty="0" smtClean="0"/>
              <a:t/>
            </a:r>
            <a:br>
              <a:rPr lang="de-AT" sz="2000" dirty="0" smtClean="0"/>
            </a:br>
            <a:endParaRPr lang="de-AT" sz="1400" dirty="0" smtClean="0"/>
          </a:p>
          <a:p>
            <a:pPr marL="361950" indent="-361950">
              <a:buClr>
                <a:srgbClr val="A50021"/>
              </a:buClr>
              <a:buSzPct val="100000"/>
              <a:buFont typeface="Wingdings" pitchFamily="2" charset="2"/>
              <a:buChar char="l"/>
            </a:pPr>
            <a:r>
              <a:rPr lang="de-AT" sz="2000" dirty="0" smtClean="0"/>
              <a:t>Kinder </a:t>
            </a:r>
            <a:r>
              <a:rPr lang="de-AT" sz="2000" dirty="0"/>
              <a:t>wurden zu Sammlungen herangezogen und stellten </a:t>
            </a:r>
            <a:r>
              <a:rPr lang="de-AT" sz="2000" dirty="0" smtClean="0"/>
              <a:t/>
            </a:r>
            <a:br>
              <a:rPr lang="de-AT" sz="2000" dirty="0" smtClean="0"/>
            </a:br>
            <a:r>
              <a:rPr lang="de-AT" sz="2000" dirty="0" smtClean="0"/>
              <a:t>in </a:t>
            </a:r>
            <a:r>
              <a:rPr lang="de-AT" sz="2000" dirty="0" smtClean="0"/>
              <a:t>der Schule Socken, </a:t>
            </a:r>
            <a:r>
              <a:rPr lang="de-AT" sz="2000" dirty="0" smtClean="0"/>
              <a:t>Papiereinlagen für </a:t>
            </a:r>
            <a:r>
              <a:rPr lang="de-AT" sz="2000" dirty="0" smtClean="0"/>
              <a:t>Schuhe, </a:t>
            </a:r>
            <a:r>
              <a:rPr lang="de-AT" sz="2000" dirty="0" smtClean="0"/>
              <a:t/>
            </a:r>
            <a:br>
              <a:rPr lang="de-AT" sz="2000" dirty="0" smtClean="0"/>
            </a:br>
            <a:r>
              <a:rPr lang="de-AT" sz="2000" dirty="0" smtClean="0"/>
              <a:t>Fäustlinge </a:t>
            </a:r>
            <a:r>
              <a:rPr lang="de-AT" sz="2000" dirty="0" smtClean="0"/>
              <a:t>etc. für Soldaten her. </a:t>
            </a:r>
          </a:p>
          <a:p>
            <a:pPr marL="361950" indent="-361950">
              <a:buClr>
                <a:srgbClr val="A50021"/>
              </a:buClr>
              <a:buSzPct val="100000"/>
              <a:buFont typeface="Wingdings" pitchFamily="2" charset="2"/>
              <a:buChar char="l"/>
            </a:pPr>
            <a:endParaRPr lang="de-AT" sz="2000" dirty="0" smtClean="0"/>
          </a:p>
          <a:p>
            <a:endParaRPr lang="de-AT" sz="2000" dirty="0" smtClean="0"/>
          </a:p>
          <a:p>
            <a:endParaRPr lang="de-AT" sz="2000" dirty="0" smtClean="0"/>
          </a:p>
          <a:p>
            <a:endParaRPr lang="de-AT" sz="2000" dirty="0" smtClean="0"/>
          </a:p>
          <a:p>
            <a:r>
              <a:rPr lang="de-AT" sz="2000" dirty="0" smtClean="0"/>
              <a:t>  </a:t>
            </a:r>
            <a:endParaRPr lang="de-AT" sz="2000" dirty="0"/>
          </a:p>
        </p:txBody>
      </p:sp>
      <p:sp>
        <p:nvSpPr>
          <p:cNvPr id="9" name="Rectangle 1"/>
          <p:cNvSpPr>
            <a:spLocks noChangeArrowheads="1"/>
          </p:cNvSpPr>
          <p:nvPr/>
        </p:nvSpPr>
        <p:spPr bwMode="auto">
          <a:xfrm>
            <a:off x="6660232" y="4804535"/>
            <a:ext cx="254749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lang="de-DE" sz="800" dirty="0" smtClean="0"/>
              <a:t>Während des Ersten Weltkriegs als Schaffnerinnen </a:t>
            </a:r>
            <a:br>
              <a:rPr lang="de-DE" sz="800" dirty="0" smtClean="0"/>
            </a:br>
            <a:r>
              <a:rPr lang="de-DE" sz="800" dirty="0" smtClean="0"/>
              <a:t>eingesetzt, mussten die Frauen in den Jahren </a:t>
            </a:r>
            <a:br>
              <a:rPr lang="de-DE" sz="800" dirty="0" smtClean="0"/>
            </a:br>
            <a:r>
              <a:rPr lang="de-DE" sz="800" dirty="0" smtClean="0"/>
              <a:t>danach diesen Beruf meist wieder aufgeben. </a:t>
            </a:r>
            <a:br>
              <a:rPr lang="de-DE" sz="800" dirty="0" smtClean="0"/>
            </a:br>
            <a:r>
              <a:rPr lang="de-DE" sz="800" dirty="0" smtClean="0"/>
              <a:t>© </a:t>
            </a:r>
            <a:r>
              <a:rPr lang="de-AT" sz="800" dirty="0" smtClean="0"/>
              <a:t>Österreichische Nationalbibliothek</a:t>
            </a:r>
            <a:endParaRPr kumimoji="0" lang="de-AT" sz="800" b="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http://www.demokratiewebstatt.at/typo3temp/pics/a769d8d294.png"/>
          <p:cNvPicPr>
            <a:picLocks noChangeAspect="1" noChangeArrowheads="1"/>
          </p:cNvPicPr>
          <p:nvPr/>
        </p:nvPicPr>
        <p:blipFill>
          <a:blip r:embed="rId3" cstate="print"/>
          <a:srcRect t="6593"/>
          <a:stretch>
            <a:fillRect/>
          </a:stretch>
        </p:blipFill>
        <p:spPr bwMode="auto">
          <a:xfrm>
            <a:off x="6659415" y="1682811"/>
            <a:ext cx="2457450" cy="3060577"/>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Alltag daheim – Folgen für die Zivilbevölkerung</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184576"/>
          </a:xfrm>
          <a:prstGeom prst="rect">
            <a:avLst/>
          </a:prstGeom>
        </p:spPr>
        <p:txBody>
          <a:bodyPr anchor="t"/>
          <a:lstStyle/>
          <a:p>
            <a:pPr lvl="0" eaLnBrk="0" hangingPunct="0">
              <a:spcBef>
                <a:spcPts val="600"/>
              </a:spcBef>
              <a:buClr>
                <a:srgbClr val="A50021"/>
              </a:buClr>
            </a:pPr>
            <a:endParaRPr lang="de-AT" sz="2000" dirty="0" smtClean="0"/>
          </a:p>
          <a:p>
            <a:pPr lvl="0" eaLnBrk="0" hangingPunct="0">
              <a:spcBef>
                <a:spcPts val="600"/>
              </a:spcBef>
              <a:buClr>
                <a:srgbClr val="A50021"/>
              </a:buClr>
            </a:pPr>
            <a:r>
              <a:rPr lang="de-AT" sz="2000" dirty="0"/>
              <a:t>Staatliche Stellen schlugen „</a:t>
            </a:r>
            <a:r>
              <a:rPr lang="de-AT" sz="2000" dirty="0" smtClean="0"/>
              <a:t>Ersatzmittel</a:t>
            </a:r>
            <a:r>
              <a:rPr lang="de-AT" sz="2000" dirty="0"/>
              <a:t>“</a:t>
            </a:r>
            <a:r>
              <a:rPr lang="de-AT" sz="2000" dirty="0" smtClean="0"/>
              <a:t> </a:t>
            </a:r>
            <a:r>
              <a:rPr lang="de-AT" sz="2000" dirty="0"/>
              <a:t>für </a:t>
            </a:r>
            <a:r>
              <a:rPr lang="de-AT" sz="2000" dirty="0" smtClean="0"/>
              <a:t/>
            </a:r>
            <a:br>
              <a:rPr lang="de-AT" sz="2000" dirty="0" smtClean="0"/>
            </a:br>
            <a:r>
              <a:rPr lang="de-AT" sz="2000" dirty="0" smtClean="0"/>
              <a:t>fehlende </a:t>
            </a:r>
            <a:r>
              <a:rPr lang="de-AT" sz="2000" dirty="0"/>
              <a:t>Lebensmittel und Rohstoffe </a:t>
            </a:r>
            <a:r>
              <a:rPr lang="de-AT" sz="2000" dirty="0" smtClean="0"/>
              <a:t>vor – </a:t>
            </a:r>
            <a:br>
              <a:rPr lang="de-AT" sz="2000" dirty="0" smtClean="0"/>
            </a:br>
            <a:r>
              <a:rPr lang="de-AT" sz="2000" dirty="0" smtClean="0"/>
              <a:t>oder </a:t>
            </a:r>
            <a:r>
              <a:rPr lang="de-AT" sz="2000" dirty="0" smtClean="0"/>
              <a:t>man half sich selbst! </a:t>
            </a:r>
          </a:p>
          <a:p>
            <a:pPr>
              <a:buClr>
                <a:srgbClr val="A50021"/>
              </a:buClr>
              <a:buSzPct val="150000"/>
              <a:buFont typeface="Wingdings" pitchFamily="2" charset="2"/>
              <a:buChar char="l"/>
            </a:pPr>
            <a:endParaRPr lang="de-AT" sz="1400" dirty="0" smtClean="0"/>
          </a:p>
          <a:p>
            <a:pPr marL="361950" indent="-361950">
              <a:buClr>
                <a:srgbClr val="A50021"/>
              </a:buClr>
              <a:buSzPct val="100000"/>
              <a:buFont typeface="Wingdings" pitchFamily="2" charset="2"/>
              <a:buChar char="l"/>
            </a:pPr>
            <a:r>
              <a:rPr lang="de-AT" sz="2000" dirty="0"/>
              <a:t>Kriegskochbücher gaben Tipps zum Sparen, </a:t>
            </a:r>
            <a:r>
              <a:rPr lang="de-AT" sz="2000" dirty="0" smtClean="0"/>
              <a:t/>
            </a:r>
            <a:br>
              <a:rPr lang="de-AT" sz="2000" dirty="0" smtClean="0"/>
            </a:br>
            <a:r>
              <a:rPr lang="de-AT" sz="2000" dirty="0" smtClean="0"/>
              <a:t>wie </a:t>
            </a:r>
            <a:r>
              <a:rPr lang="de-AT" sz="2000" dirty="0"/>
              <a:t>z.B. Mehl mit Sägespänen zu strecken</a:t>
            </a:r>
            <a:r>
              <a:rPr lang="de-AT" sz="2000" dirty="0" smtClean="0"/>
              <a:t>.</a:t>
            </a:r>
            <a:r>
              <a:rPr lang="de-AT" sz="2000" dirty="0" smtClean="0"/>
              <a:t/>
            </a:r>
            <a:br>
              <a:rPr lang="de-AT" sz="2000" dirty="0" smtClean="0"/>
            </a:br>
            <a:endParaRPr lang="de-AT" sz="1600" dirty="0" smtClean="0"/>
          </a:p>
          <a:p>
            <a:pPr marL="361950" indent="-361950">
              <a:buClr>
                <a:srgbClr val="A50021"/>
              </a:buClr>
              <a:buSzPct val="100000"/>
              <a:buFont typeface="Wingdings" pitchFamily="2" charset="2"/>
              <a:buChar char="l"/>
            </a:pPr>
            <a:r>
              <a:rPr lang="de-AT" sz="2000" dirty="0" smtClean="0"/>
              <a:t>Wildkräuter, Eicheln, Wurzeln, Schnecken, </a:t>
            </a:r>
            <a:br>
              <a:rPr lang="de-AT" sz="2000" dirty="0" smtClean="0"/>
            </a:br>
            <a:r>
              <a:rPr lang="de-AT" sz="2000" dirty="0" smtClean="0"/>
              <a:t>Muscheln, Maikäfer als Tierfutter, Brennnessel-</a:t>
            </a:r>
          </a:p>
          <a:p>
            <a:pPr>
              <a:buClr>
                <a:srgbClr val="A50021"/>
              </a:buClr>
              <a:buSzPct val="100000"/>
            </a:pPr>
            <a:r>
              <a:rPr lang="de-AT" sz="2000" dirty="0"/>
              <a:t> </a:t>
            </a:r>
            <a:r>
              <a:rPr lang="de-AT" sz="2000" dirty="0" smtClean="0"/>
              <a:t>    stängel als Ersatz für Baumwolle waren gefragt.</a:t>
            </a:r>
            <a:br>
              <a:rPr lang="de-AT" sz="2000" dirty="0" smtClean="0"/>
            </a:br>
            <a:endParaRPr lang="de-AT" sz="2000" dirty="0" smtClean="0"/>
          </a:p>
          <a:p>
            <a:pPr marL="361950" indent="-361950">
              <a:buClr>
                <a:srgbClr val="A50021"/>
              </a:buClr>
              <a:buSzPct val="100000"/>
              <a:buFont typeface="Wingdings" pitchFamily="2" charset="2"/>
              <a:buChar char="l"/>
            </a:pPr>
            <a:r>
              <a:rPr lang="de-AT" sz="2000" dirty="0"/>
              <a:t>In den Parkanlagen Wiens wurde Gemüse </a:t>
            </a:r>
            <a:r>
              <a:rPr lang="de-AT" sz="2000" dirty="0" smtClean="0"/>
              <a:t/>
            </a:r>
            <a:br>
              <a:rPr lang="de-AT" sz="2000" dirty="0" smtClean="0"/>
            </a:br>
            <a:r>
              <a:rPr lang="de-AT" sz="2000" dirty="0" smtClean="0"/>
              <a:t>angebaut </a:t>
            </a:r>
            <a:r>
              <a:rPr lang="de-AT" sz="2000" dirty="0"/>
              <a:t>oder man fuhr aufs Land, um dort </a:t>
            </a:r>
            <a:r>
              <a:rPr lang="de-AT" sz="2000" dirty="0" smtClean="0"/>
              <a:t/>
            </a:r>
            <a:br>
              <a:rPr lang="de-AT" sz="2000" dirty="0" smtClean="0"/>
            </a:br>
            <a:r>
              <a:rPr lang="de-AT" sz="2000" dirty="0" smtClean="0"/>
              <a:t>Schmuck </a:t>
            </a:r>
            <a:r>
              <a:rPr lang="de-AT" sz="2000" dirty="0"/>
              <a:t>und andere Wertsachen gegen </a:t>
            </a:r>
            <a:r>
              <a:rPr lang="de-AT" sz="2000" dirty="0" smtClean="0"/>
              <a:t/>
            </a:r>
            <a:br>
              <a:rPr lang="de-AT" sz="2000" dirty="0" smtClean="0"/>
            </a:br>
            <a:r>
              <a:rPr lang="de-AT" sz="2000" dirty="0" smtClean="0"/>
              <a:t>Lebensmittel einzutauschen („</a:t>
            </a:r>
            <a:r>
              <a:rPr lang="de-AT" sz="2000" b="1" dirty="0" smtClean="0"/>
              <a:t>Hamsterfahrten</a:t>
            </a:r>
            <a:r>
              <a:rPr lang="de-AT" sz="2000" dirty="0" smtClean="0"/>
              <a:t>“).</a:t>
            </a:r>
            <a:br>
              <a:rPr lang="de-AT" sz="2000" dirty="0" smtClean="0"/>
            </a:br>
            <a:endParaRPr lang="de-AT" sz="1600" dirty="0" smtClean="0"/>
          </a:p>
        </p:txBody>
      </p:sp>
      <p:sp>
        <p:nvSpPr>
          <p:cNvPr id="9" name="Rectangle 1"/>
          <p:cNvSpPr>
            <a:spLocks noChangeArrowheads="1"/>
          </p:cNvSpPr>
          <p:nvPr/>
        </p:nvSpPr>
        <p:spPr bwMode="auto">
          <a:xfrm>
            <a:off x="6660232" y="5046275"/>
            <a:ext cx="2459328"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lang="de-AT" sz="800" dirty="0" smtClean="0"/>
              <a:t>Vor allem Kinder waren aufgerufen, Maikäfer als </a:t>
            </a:r>
          </a:p>
          <a:p>
            <a:pPr lvl="0"/>
            <a:r>
              <a:rPr lang="de-AT" sz="800" dirty="0" smtClean="0"/>
              <a:t>billiges Futter für Hühner und Schweine zu </a:t>
            </a:r>
          </a:p>
          <a:p>
            <a:pPr lvl="0"/>
            <a:r>
              <a:rPr lang="de-AT" sz="800" dirty="0" smtClean="0"/>
              <a:t>sammeln. Das wertvollere Getreide konnte so als </a:t>
            </a:r>
          </a:p>
          <a:p>
            <a:pPr lvl="0"/>
            <a:r>
              <a:rPr lang="de-AT" sz="800" dirty="0" smtClean="0"/>
              <a:t>Nahrung für die Soldaten und die Bevölkerung </a:t>
            </a:r>
          </a:p>
          <a:p>
            <a:pPr lvl="0"/>
            <a:r>
              <a:rPr lang="de-AT" sz="800" dirty="0" smtClean="0"/>
              <a:t>verwendet werden. </a:t>
            </a:r>
          </a:p>
          <a:p>
            <a:pPr lvl="0"/>
            <a:r>
              <a:rPr lang="de-AT" sz="800" dirty="0" smtClean="0"/>
              <a:t>© Österreichische Nationalbibliothek</a:t>
            </a:r>
            <a:endParaRPr kumimoji="0" lang="de-AT" sz="800" b="0" u="none" strike="noStrike" cap="none" normalizeH="0" baseline="0" dirty="0" smtClean="0">
              <a:ln>
                <a:noFill/>
              </a:ln>
              <a:solidFill>
                <a:schemeClr val="tx1"/>
              </a:solidFill>
              <a:effectLst/>
              <a:latin typeface="Arial" pitchFamily="34" charset="0"/>
              <a:cs typeface="Arial" pitchFamily="34" charset="0"/>
            </a:endParaRPr>
          </a:p>
        </p:txBody>
      </p:sp>
      <p:pic>
        <p:nvPicPr>
          <p:cNvPr id="48130" name="Picture 2" descr="http://www.demokratiewebstatt.at/typo3temp/pics/d4e609d229.png"/>
          <p:cNvPicPr>
            <a:picLocks noChangeAspect="1" noChangeArrowheads="1"/>
          </p:cNvPicPr>
          <p:nvPr/>
        </p:nvPicPr>
        <p:blipFill>
          <a:blip r:embed="rId3" cstate="print"/>
          <a:srcRect/>
          <a:stretch>
            <a:fillRect/>
          </a:stretch>
        </p:blipFill>
        <p:spPr bwMode="auto">
          <a:xfrm>
            <a:off x="6591300" y="1628800"/>
            <a:ext cx="2552700" cy="3409951"/>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Alltag daheim – Folgen für die Zivilbevölkerung</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184576"/>
          </a:xfrm>
          <a:prstGeom prst="rect">
            <a:avLst/>
          </a:prstGeom>
        </p:spPr>
        <p:txBody>
          <a:bodyPr anchor="t"/>
          <a:lstStyle/>
          <a:p>
            <a:pPr lvl="0" eaLnBrk="0" hangingPunct="0">
              <a:spcBef>
                <a:spcPts val="600"/>
              </a:spcBef>
              <a:buClr>
                <a:srgbClr val="A50021"/>
              </a:buClr>
            </a:pPr>
            <a:endParaRPr lang="de-AT" sz="2000" dirty="0" smtClean="0"/>
          </a:p>
          <a:p>
            <a:pPr lvl="0" eaLnBrk="0" hangingPunct="0">
              <a:spcBef>
                <a:spcPts val="600"/>
              </a:spcBef>
              <a:buClr>
                <a:srgbClr val="A50021"/>
              </a:buClr>
            </a:pPr>
            <a:r>
              <a:rPr lang="de-AT" sz="2000" b="1" dirty="0" smtClean="0"/>
              <a:t>Kinder</a:t>
            </a:r>
            <a:r>
              <a:rPr lang="de-AT" sz="2000" dirty="0" smtClean="0"/>
              <a:t> traf der Krieg am </a:t>
            </a:r>
            <a:r>
              <a:rPr lang="de-AT" sz="2000" dirty="0" smtClean="0"/>
              <a:t>härtesten. Viele </a:t>
            </a:r>
            <a:r>
              <a:rPr lang="de-AT" sz="2000" dirty="0" smtClean="0"/>
              <a:t>starben oder trugen körperliche oder psychisch bleibende Schäden davon.</a:t>
            </a:r>
          </a:p>
          <a:p>
            <a:pPr>
              <a:buClr>
                <a:srgbClr val="A50021"/>
              </a:buClr>
              <a:buSzPct val="150000"/>
              <a:buFont typeface="Wingdings" pitchFamily="2" charset="2"/>
              <a:buChar char="l"/>
            </a:pPr>
            <a:endParaRPr lang="de-AT" sz="1400" dirty="0" smtClean="0"/>
          </a:p>
          <a:p>
            <a:pPr marL="361950" indent="-361950">
              <a:buClr>
                <a:srgbClr val="A50021"/>
              </a:buClr>
              <a:buSzPct val="100000"/>
              <a:buFont typeface="Wingdings" pitchFamily="2" charset="2"/>
              <a:buChar char="l"/>
            </a:pPr>
            <a:r>
              <a:rPr lang="de-AT" sz="2000" dirty="0" smtClean="0"/>
              <a:t>Mangelnde Ernährung (gerade im Wachstum), Hygiene, Heizung und medizinische Versorgung führten zu Krankheit und Tod. </a:t>
            </a:r>
            <a:br>
              <a:rPr lang="de-AT" sz="2000" dirty="0" smtClean="0"/>
            </a:br>
            <a:endParaRPr lang="de-AT" sz="1600" dirty="0" smtClean="0"/>
          </a:p>
          <a:p>
            <a:pPr marL="361950" indent="-361950">
              <a:buClr>
                <a:srgbClr val="A50021"/>
              </a:buClr>
              <a:buSzPct val="100000"/>
              <a:buFont typeface="Wingdings" pitchFamily="2" charset="2"/>
              <a:buChar char="l"/>
            </a:pPr>
            <a:r>
              <a:rPr lang="de-AT" sz="2000" dirty="0" smtClean="0"/>
              <a:t>Kinder mussten in der Landwirtschaft mitarbeiten, den Haushalt führen, sich um Lebensmittel anstellen – die Mutter war an der „Heimatfront“ </a:t>
            </a:r>
            <a:r>
              <a:rPr lang="de-AT" sz="2000" dirty="0" smtClean="0"/>
              <a:t>arbeiten. Sie </a:t>
            </a:r>
            <a:r>
              <a:rPr lang="de-AT" sz="2000" dirty="0" smtClean="0"/>
              <a:t>mussten sich zum Teil selbst versorgen. </a:t>
            </a:r>
            <a:br>
              <a:rPr lang="de-AT" sz="2000" dirty="0" smtClean="0"/>
            </a:br>
            <a:endParaRPr lang="de-AT" sz="2000" dirty="0" smtClean="0"/>
          </a:p>
          <a:p>
            <a:pPr marL="361950" indent="-361950">
              <a:buClr>
                <a:srgbClr val="A50021"/>
              </a:buClr>
              <a:buSzPct val="100000"/>
              <a:buFont typeface="Wingdings" pitchFamily="2" charset="2"/>
              <a:buChar char="l"/>
            </a:pPr>
            <a:r>
              <a:rPr lang="de-AT" sz="2000" dirty="0" smtClean="0"/>
              <a:t>Der Schulunterricht war Stückwerk und der Krieg in der Schule präsent: Materialien und Lehrkräfte waren knapp, Kinder wurden zu Sammelaktionen beordert oder erhielten nach militärischen Erfolgen „</a:t>
            </a:r>
            <a:r>
              <a:rPr lang="de-AT" sz="2000" dirty="0" err="1" smtClean="0"/>
              <a:t>siegfrei</a:t>
            </a:r>
            <a:r>
              <a:rPr lang="de-AT" sz="2000" dirty="0" smtClean="0"/>
              <a:t>“.</a:t>
            </a:r>
            <a:br>
              <a:rPr lang="de-AT" sz="2000" dirty="0" smtClean="0"/>
            </a:br>
            <a:endParaRPr lang="de-AT" sz="1600" dirty="0" smtClean="0"/>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Ein Krieg wie nie zuvor – neue Technologien</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568952" cy="5184576"/>
          </a:xfrm>
          <a:prstGeom prst="rect">
            <a:avLst/>
          </a:prstGeom>
        </p:spPr>
        <p:txBody>
          <a:bodyPr anchor="t"/>
          <a:lstStyle/>
          <a:p>
            <a:pPr lvl="0" eaLnBrk="0" hangingPunct="0">
              <a:spcBef>
                <a:spcPts val="600"/>
              </a:spcBef>
              <a:buClr>
                <a:srgbClr val="A50021"/>
              </a:buClr>
            </a:pPr>
            <a:r>
              <a:rPr lang="de-AT" sz="2400" b="1" dirty="0">
                <a:solidFill>
                  <a:srgbClr val="A50021"/>
                </a:solidFill>
              </a:rPr>
              <a:t>Massenhafter Tod durch wirkungsvollere und </a:t>
            </a:r>
            <a:r>
              <a:rPr lang="de-AT" sz="2400" b="1" dirty="0" smtClean="0">
                <a:solidFill>
                  <a:srgbClr val="A50021"/>
                </a:solidFill>
              </a:rPr>
              <a:t/>
            </a:r>
            <a:br>
              <a:rPr lang="de-AT" sz="2400" b="1" dirty="0" smtClean="0">
                <a:solidFill>
                  <a:srgbClr val="A50021"/>
                </a:solidFill>
              </a:rPr>
            </a:br>
            <a:r>
              <a:rPr lang="de-AT" sz="2400" b="1" dirty="0" smtClean="0">
                <a:solidFill>
                  <a:srgbClr val="A50021"/>
                </a:solidFill>
              </a:rPr>
              <a:t>präzisere </a:t>
            </a:r>
            <a:r>
              <a:rPr lang="de-AT" sz="2400" b="1" dirty="0">
                <a:solidFill>
                  <a:srgbClr val="A50021"/>
                </a:solidFill>
              </a:rPr>
              <a:t>Waffen</a:t>
            </a:r>
            <a:r>
              <a:rPr lang="de-AT" sz="2400" b="1" dirty="0" smtClean="0">
                <a:solidFill>
                  <a:srgbClr val="A50021"/>
                </a:solidFill>
              </a:rPr>
              <a:t/>
            </a:r>
            <a:br>
              <a:rPr lang="de-AT" sz="2400" b="1" dirty="0" smtClean="0">
                <a:solidFill>
                  <a:srgbClr val="A50021"/>
                </a:solidFill>
              </a:rPr>
            </a:br>
            <a:r>
              <a:rPr lang="de-AT" sz="2000" dirty="0"/>
              <a:t>Neue industrielle Technologien hatten die Kriegsführung verändert. </a:t>
            </a:r>
            <a:r>
              <a:rPr lang="de-AT" sz="2000" dirty="0" smtClean="0"/>
              <a:t/>
            </a:r>
            <a:br>
              <a:rPr lang="de-AT" sz="2000" dirty="0" smtClean="0"/>
            </a:br>
            <a:r>
              <a:rPr lang="de-AT" sz="2000" dirty="0" smtClean="0"/>
              <a:t>Es </a:t>
            </a:r>
            <a:r>
              <a:rPr lang="de-AT" sz="2000" dirty="0"/>
              <a:t>ging nicht mehr um heldenhaften Kampf von Mann zu Mann. </a:t>
            </a:r>
            <a:r>
              <a:rPr lang="de-AT" sz="2000" dirty="0" smtClean="0"/>
              <a:t/>
            </a:r>
            <a:br>
              <a:rPr lang="de-AT" sz="2000" dirty="0" smtClean="0"/>
            </a:br>
            <a:r>
              <a:rPr lang="de-AT" sz="2000" dirty="0" smtClean="0"/>
              <a:t>Die </a:t>
            </a:r>
            <a:r>
              <a:rPr lang="de-AT" sz="2000" dirty="0"/>
              <a:t>Soldaten waren Teil einer Kriegsmaschinerie von bis dahin unvorstellbarer Zerstörungskraft und </a:t>
            </a:r>
            <a:r>
              <a:rPr lang="de-AT" sz="2000" dirty="0" smtClean="0"/>
              <a:t>Präzision.</a:t>
            </a:r>
            <a:endParaRPr lang="de-AT" sz="2000" i="1" dirty="0" smtClean="0"/>
          </a:p>
          <a:p>
            <a:pPr>
              <a:buClr>
                <a:srgbClr val="A50021"/>
              </a:buClr>
              <a:buSzPct val="150000"/>
              <a:buFont typeface="Wingdings" pitchFamily="2" charset="2"/>
              <a:buChar char="l"/>
            </a:pPr>
            <a:endParaRPr lang="de-AT" sz="1400" dirty="0" smtClean="0"/>
          </a:p>
          <a:p>
            <a:pPr marL="361950" indent="-361950">
              <a:buClr>
                <a:srgbClr val="A50021"/>
              </a:buClr>
              <a:buSzPct val="100000"/>
              <a:buFont typeface="Wingdings" pitchFamily="2" charset="2"/>
              <a:buChar char="l"/>
            </a:pPr>
            <a:r>
              <a:rPr lang="de-AT" sz="2000" dirty="0" smtClean="0"/>
              <a:t>Granatwerfer, riesige Kanonen, Maschinengewehre, Flammen- und Minenwerfer ermöglichten eine Kriegsführung auf </a:t>
            </a:r>
            <a:r>
              <a:rPr lang="de-AT" sz="2000" dirty="0" smtClean="0"/>
              <a:t>größere Entfernung</a:t>
            </a:r>
            <a:r>
              <a:rPr lang="de-AT" sz="2000" dirty="0" smtClean="0"/>
              <a:t>.</a:t>
            </a:r>
            <a:br>
              <a:rPr lang="de-AT" sz="2000" dirty="0" smtClean="0"/>
            </a:br>
            <a:endParaRPr lang="de-AT" sz="1600" dirty="0" smtClean="0"/>
          </a:p>
          <a:p>
            <a:pPr marL="361950" indent="-361950">
              <a:buClr>
                <a:srgbClr val="A50021"/>
              </a:buClr>
              <a:buSzPct val="100000"/>
              <a:buFont typeface="Wingdings" pitchFamily="2" charset="2"/>
              <a:buChar char="l"/>
            </a:pPr>
            <a:r>
              <a:rPr lang="de-AT" sz="2000" b="1" dirty="0" smtClean="0"/>
              <a:t>Giftgas</a:t>
            </a:r>
            <a:r>
              <a:rPr lang="de-AT" sz="2000" dirty="0" smtClean="0"/>
              <a:t> – obwohl als chemische Waffe verboten – tötete tausende</a:t>
            </a:r>
            <a:br>
              <a:rPr lang="de-AT" sz="2000" dirty="0" smtClean="0"/>
            </a:br>
            <a:r>
              <a:rPr lang="de-AT" sz="2000" dirty="0" smtClean="0"/>
              <a:t>                                          Soldaten oder hinterließ erschreckende</a:t>
            </a:r>
            <a:br>
              <a:rPr lang="de-AT" sz="2000" dirty="0" smtClean="0"/>
            </a:br>
            <a:r>
              <a:rPr lang="de-AT" sz="2000" dirty="0" smtClean="0"/>
              <a:t>                                          bleibende Schäden.</a:t>
            </a:r>
            <a:br>
              <a:rPr lang="de-AT" sz="2000" dirty="0" smtClean="0"/>
            </a:br>
            <a:r>
              <a:rPr lang="de-AT" sz="2000" dirty="0" smtClean="0"/>
              <a:t/>
            </a:r>
            <a:br>
              <a:rPr lang="de-AT" sz="2000" dirty="0" smtClean="0"/>
            </a:br>
            <a:endParaRPr lang="de-AT" sz="1600" dirty="0" smtClean="0"/>
          </a:p>
        </p:txBody>
      </p:sp>
      <p:sp>
        <p:nvSpPr>
          <p:cNvPr id="9" name="Rectangle 1"/>
          <p:cNvSpPr>
            <a:spLocks noChangeArrowheads="1"/>
          </p:cNvSpPr>
          <p:nvPr/>
        </p:nvSpPr>
        <p:spPr bwMode="auto">
          <a:xfrm>
            <a:off x="3751809" y="6330806"/>
            <a:ext cx="305243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lang="de-AT" sz="800" dirty="0" smtClean="0"/>
              <a:t>Soldaten mussten sich und ihre Pferde mit Gasmasken </a:t>
            </a:r>
            <a:br>
              <a:rPr lang="de-AT" sz="800" dirty="0" smtClean="0"/>
            </a:br>
            <a:r>
              <a:rPr lang="de-AT" sz="800" dirty="0" smtClean="0"/>
              <a:t>vor Giftgasangriffen schützen © Österreichisches Staatsarchiv </a:t>
            </a:r>
            <a:endParaRPr kumimoji="0" lang="de-AT" sz="800" b="0" u="none" strike="noStrike" cap="none" normalizeH="0" baseline="0" dirty="0" smtClean="0">
              <a:ln>
                <a:noFill/>
              </a:ln>
              <a:solidFill>
                <a:schemeClr val="tx1"/>
              </a:solidFill>
              <a:effectLst/>
              <a:latin typeface="Arial" pitchFamily="34" charset="0"/>
              <a:cs typeface="Arial" pitchFamily="34" charset="0"/>
            </a:endParaRPr>
          </a:p>
        </p:txBody>
      </p:sp>
      <p:pic>
        <p:nvPicPr>
          <p:cNvPr id="51202" name="Picture 2" descr="http://www.demokratiewebstatt.at/typo3temp/pics/7ec2aef579.png"/>
          <p:cNvPicPr>
            <a:picLocks noChangeAspect="1" noChangeArrowheads="1"/>
          </p:cNvPicPr>
          <p:nvPr/>
        </p:nvPicPr>
        <p:blipFill>
          <a:blip r:embed="rId3" cstate="print"/>
          <a:srcRect/>
          <a:stretch>
            <a:fillRect/>
          </a:stretch>
        </p:blipFill>
        <p:spPr bwMode="auto">
          <a:xfrm>
            <a:off x="899592" y="4575545"/>
            <a:ext cx="2880320" cy="2165823"/>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Ein Krieg wie nie zuvor – neue Technologien</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568952" cy="4392488"/>
          </a:xfrm>
          <a:prstGeom prst="rect">
            <a:avLst/>
          </a:prstGeom>
        </p:spPr>
        <p:txBody>
          <a:bodyPr anchor="t"/>
          <a:lstStyle/>
          <a:p>
            <a:pPr lvl="0" eaLnBrk="0" hangingPunct="0">
              <a:spcBef>
                <a:spcPts val="600"/>
              </a:spcBef>
              <a:buClr>
                <a:srgbClr val="A50021"/>
              </a:buClr>
            </a:pPr>
            <a:r>
              <a:rPr lang="de-AT" sz="2400" b="1" dirty="0" smtClean="0">
                <a:solidFill>
                  <a:srgbClr val="A50021"/>
                </a:solidFill>
              </a:rPr>
              <a:t>Todbringende </a:t>
            </a:r>
            <a:r>
              <a:rPr lang="de-AT" sz="2400" b="1" dirty="0" smtClean="0">
                <a:solidFill>
                  <a:srgbClr val="A50021"/>
                </a:solidFill>
              </a:rPr>
              <a:t>Fahrzeuge</a:t>
            </a:r>
            <a:r>
              <a:rPr lang="de-AT" sz="2400" b="1" dirty="0" smtClean="0">
                <a:solidFill>
                  <a:srgbClr val="A50021"/>
                </a:solidFill>
              </a:rPr>
              <a:t/>
            </a:r>
            <a:br>
              <a:rPr lang="de-AT" sz="2400" b="1" dirty="0" smtClean="0">
                <a:solidFill>
                  <a:srgbClr val="A50021"/>
                </a:solidFill>
              </a:rPr>
            </a:br>
            <a:r>
              <a:rPr lang="de-AT" sz="2000" dirty="0" smtClean="0"/>
              <a:t>Die Entwicklung von Fahrzeugen aller Art erhielt im Krieg einen rasanten Schub – zu Wasser, auf dem Land und in der Luft. </a:t>
            </a:r>
          </a:p>
          <a:p>
            <a:pPr>
              <a:buClr>
                <a:srgbClr val="A50021"/>
              </a:buClr>
              <a:buSzPct val="150000"/>
              <a:buFont typeface="Wingdings" pitchFamily="2" charset="2"/>
              <a:buChar char="l"/>
            </a:pPr>
            <a:endParaRPr lang="de-AT" sz="1400" dirty="0" smtClean="0"/>
          </a:p>
          <a:p>
            <a:pPr marL="361950" indent="-361950">
              <a:buClr>
                <a:srgbClr val="A50021"/>
              </a:buClr>
              <a:buSzPct val="100000"/>
              <a:buFont typeface="Wingdings" pitchFamily="2" charset="2"/>
              <a:buChar char="l"/>
            </a:pPr>
            <a:r>
              <a:rPr lang="de-AT" sz="2000" i="1" dirty="0" smtClean="0"/>
              <a:t>Zu Land</a:t>
            </a:r>
            <a:r>
              <a:rPr lang="de-AT" sz="2000" dirty="0" smtClean="0"/>
              <a:t>: Erstmals wurden </a:t>
            </a:r>
            <a:r>
              <a:rPr lang="de-AT" sz="2000" b="1" dirty="0" smtClean="0"/>
              <a:t>Panzer</a:t>
            </a:r>
            <a:r>
              <a:rPr lang="de-AT" sz="2000" dirty="0" smtClean="0"/>
              <a:t> (engl. </a:t>
            </a:r>
            <a:r>
              <a:rPr lang="de-AT" sz="2000" dirty="0" err="1" smtClean="0"/>
              <a:t>tanks</a:t>
            </a:r>
            <a:r>
              <a:rPr lang="de-AT" sz="2000" dirty="0" smtClean="0"/>
              <a:t>) eingesetzt.</a:t>
            </a:r>
            <a:br>
              <a:rPr lang="de-AT" sz="2000" dirty="0" smtClean="0"/>
            </a:br>
            <a:endParaRPr lang="de-AT" sz="1600" dirty="0" smtClean="0"/>
          </a:p>
          <a:p>
            <a:pPr marL="361950" indent="-361950">
              <a:buClr>
                <a:srgbClr val="A50021"/>
              </a:buClr>
              <a:buSzPct val="100000"/>
              <a:buFont typeface="Wingdings" pitchFamily="2" charset="2"/>
              <a:buChar char="l"/>
            </a:pPr>
            <a:r>
              <a:rPr lang="de-AT" sz="2000" i="1" dirty="0" smtClean="0"/>
              <a:t>Zu Wasser</a:t>
            </a:r>
            <a:r>
              <a:rPr lang="de-AT" sz="2000" dirty="0" smtClean="0"/>
              <a:t>: </a:t>
            </a:r>
            <a:r>
              <a:rPr lang="de-AT" sz="2000" dirty="0"/>
              <a:t>Mit gepanzerten Kriegsschiffen und </a:t>
            </a:r>
            <a:r>
              <a:rPr lang="de-AT" sz="2000" b="1" dirty="0"/>
              <a:t>U-Booten</a:t>
            </a:r>
            <a:r>
              <a:rPr lang="de-AT" sz="2000" dirty="0"/>
              <a:t> wurden Fracht- und Passagierschiffe feindlicher Staaten angegriffen und </a:t>
            </a:r>
            <a:r>
              <a:rPr lang="de-AT" sz="2000" dirty="0" smtClean="0"/>
              <a:t>versenkt.</a:t>
            </a:r>
            <a:endParaRPr lang="de-AT" sz="2000" dirty="0" smtClean="0"/>
          </a:p>
          <a:p>
            <a:pPr marL="361950" indent="-361950">
              <a:buClr>
                <a:srgbClr val="A50021"/>
              </a:buClr>
              <a:buSzPct val="100000"/>
              <a:buFont typeface="Wingdings" pitchFamily="2" charset="2"/>
              <a:buChar char="l"/>
            </a:pPr>
            <a:endParaRPr lang="de-AT" sz="1600" dirty="0" smtClean="0"/>
          </a:p>
          <a:p>
            <a:pPr marL="361950" indent="-361950">
              <a:buClr>
                <a:srgbClr val="A50021"/>
              </a:buClr>
              <a:buSzPct val="100000"/>
              <a:buFont typeface="Wingdings" pitchFamily="2" charset="2"/>
              <a:buChar char="l"/>
            </a:pPr>
            <a:r>
              <a:rPr lang="de-AT" sz="2000" i="1" dirty="0" smtClean="0"/>
              <a:t>In der Luft</a:t>
            </a:r>
            <a:r>
              <a:rPr lang="de-AT" sz="2000" dirty="0" smtClean="0"/>
              <a:t>: </a:t>
            </a:r>
            <a:r>
              <a:rPr lang="de-AT" sz="2000" dirty="0"/>
              <a:t>Neben großen Luftschiffen für Bombenangriffe kamen auch kleine wendige </a:t>
            </a:r>
            <a:r>
              <a:rPr lang="de-AT" sz="2000" b="1" dirty="0"/>
              <a:t>Schlachtflugzeuge</a:t>
            </a:r>
            <a:r>
              <a:rPr lang="de-AT" sz="2000" dirty="0"/>
              <a:t> zur Unterstützung der Boden- und Seestreitkräfte zum </a:t>
            </a:r>
            <a:r>
              <a:rPr lang="de-AT" sz="2000" dirty="0" smtClean="0"/>
              <a:t>Einsatz. </a:t>
            </a:r>
            <a:endParaRPr lang="de-AT" sz="1600" dirty="0" smtClean="0"/>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36088" y="0"/>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Ein Krieg wie nie zuvor – neue Technologien</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184576"/>
          </a:xfrm>
          <a:prstGeom prst="rect">
            <a:avLst/>
          </a:prstGeom>
        </p:spPr>
        <p:txBody>
          <a:bodyPr anchor="t"/>
          <a:lstStyle/>
          <a:p>
            <a:pPr lvl="0" eaLnBrk="0" hangingPunct="0">
              <a:spcBef>
                <a:spcPts val="600"/>
              </a:spcBef>
              <a:buClr>
                <a:srgbClr val="A50021"/>
              </a:buClr>
            </a:pPr>
            <a:r>
              <a:rPr lang="de-AT" sz="2400" b="1" dirty="0" smtClean="0">
                <a:solidFill>
                  <a:srgbClr val="A50021"/>
                </a:solidFill>
              </a:rPr>
              <a:t>Schneller an der Front, schneller informiert </a:t>
            </a:r>
            <a:br>
              <a:rPr lang="de-AT" sz="2400" b="1" dirty="0" smtClean="0">
                <a:solidFill>
                  <a:srgbClr val="A50021"/>
                </a:solidFill>
              </a:rPr>
            </a:br>
            <a:r>
              <a:rPr lang="de-AT" sz="2000" dirty="0"/>
              <a:t>Neue Technologien veränderten die Kriegführung. </a:t>
            </a:r>
            <a:r>
              <a:rPr lang="de-AT" sz="2000" dirty="0" smtClean="0"/>
              <a:t>Durch die Nutzung von </a:t>
            </a:r>
            <a:r>
              <a:rPr lang="de-AT" sz="2000" dirty="0" smtClean="0"/>
              <a:t>Erfindungen </a:t>
            </a:r>
            <a:r>
              <a:rPr lang="de-AT" sz="2000" dirty="0" smtClean="0"/>
              <a:t>wie </a:t>
            </a:r>
            <a:r>
              <a:rPr lang="de-AT" sz="2000" dirty="0" smtClean="0"/>
              <a:t>Dampfantrieb und </a:t>
            </a:r>
            <a:r>
              <a:rPr lang="de-AT" sz="2000" b="1" dirty="0" smtClean="0"/>
              <a:t>Fernmeldetechnik</a:t>
            </a:r>
            <a:r>
              <a:rPr lang="de-AT" sz="2000" dirty="0" smtClean="0"/>
              <a:t> </a:t>
            </a:r>
            <a:r>
              <a:rPr lang="de-AT" sz="2000" dirty="0" smtClean="0"/>
              <a:t>wurde der Krieg beschleunigt.</a:t>
            </a:r>
            <a:endParaRPr lang="de-AT" sz="2000" dirty="0" smtClean="0"/>
          </a:p>
          <a:p>
            <a:pPr>
              <a:buClr>
                <a:srgbClr val="A50021"/>
              </a:buClr>
              <a:buSzPct val="150000"/>
              <a:buFont typeface="Wingdings" pitchFamily="2" charset="2"/>
              <a:buChar char="l"/>
            </a:pPr>
            <a:endParaRPr lang="de-AT" sz="1400" dirty="0" smtClean="0"/>
          </a:p>
          <a:p>
            <a:pPr marL="361950" indent="-361950">
              <a:buClr>
                <a:srgbClr val="A50021"/>
              </a:buClr>
              <a:buSzPct val="100000"/>
              <a:buFont typeface="Wingdings" pitchFamily="2" charset="2"/>
              <a:buChar char="l"/>
            </a:pPr>
            <a:r>
              <a:rPr lang="de-AT" sz="2000" dirty="0" smtClean="0"/>
              <a:t>Mit der Eisenbahn konnten Truppen schnell zum</a:t>
            </a:r>
            <a:br>
              <a:rPr lang="de-AT" sz="2000" dirty="0" smtClean="0"/>
            </a:br>
            <a:r>
              <a:rPr lang="de-AT" sz="2000" dirty="0" smtClean="0"/>
              <a:t>Einsatzort befördert werden – es gab sogar </a:t>
            </a:r>
            <a:br>
              <a:rPr lang="de-AT" sz="2000" dirty="0" smtClean="0"/>
            </a:br>
            <a:r>
              <a:rPr lang="de-AT" sz="2000" b="1" dirty="0" smtClean="0"/>
              <a:t>gepanzerte Züge</a:t>
            </a:r>
            <a:r>
              <a:rPr lang="de-AT" sz="2000" dirty="0" smtClean="0"/>
              <a:t>!</a:t>
            </a:r>
            <a:br>
              <a:rPr lang="de-AT" sz="2000" dirty="0" smtClean="0"/>
            </a:br>
            <a:r>
              <a:rPr lang="de-AT" sz="2000" dirty="0" smtClean="0"/>
              <a:t>Auch Autos und Schiffe dienten dem Transport </a:t>
            </a:r>
            <a:br>
              <a:rPr lang="de-AT" sz="2000" dirty="0" smtClean="0"/>
            </a:br>
            <a:r>
              <a:rPr lang="de-AT" sz="2000" dirty="0" smtClean="0"/>
              <a:t>(und als waffentragende Kriegsfahrzeuge).</a:t>
            </a:r>
            <a:br>
              <a:rPr lang="de-AT" sz="2000" dirty="0" smtClean="0"/>
            </a:br>
            <a:endParaRPr lang="de-AT" sz="1600" dirty="0" smtClean="0"/>
          </a:p>
          <a:p>
            <a:pPr marL="361950" indent="-361950">
              <a:buClr>
                <a:srgbClr val="A50021"/>
              </a:buClr>
              <a:buSzPct val="100000"/>
              <a:buFont typeface="Wingdings" pitchFamily="2" charset="2"/>
              <a:buChar char="l"/>
            </a:pPr>
            <a:r>
              <a:rPr lang="de-AT" sz="2000" dirty="0"/>
              <a:t>Mit Fernsprechern, Telegraphen und </a:t>
            </a:r>
            <a:r>
              <a:rPr lang="de-AT" sz="2000" dirty="0" smtClean="0"/>
              <a:t>Funkgeräten </a:t>
            </a:r>
            <a:r>
              <a:rPr lang="de-AT" sz="2000" dirty="0"/>
              <a:t>konnten </a:t>
            </a:r>
            <a:r>
              <a:rPr lang="de-AT" sz="2000" dirty="0" smtClean="0"/>
              <a:t/>
            </a:r>
            <a:br>
              <a:rPr lang="de-AT" sz="2000" dirty="0" smtClean="0"/>
            </a:br>
            <a:r>
              <a:rPr lang="de-AT" sz="2000" dirty="0" smtClean="0"/>
              <a:t>			  Verbindungsnetze </a:t>
            </a:r>
            <a:r>
              <a:rPr lang="de-AT" sz="2000" dirty="0"/>
              <a:t>für rasches Weitergeben </a:t>
            </a:r>
            <a:r>
              <a:rPr lang="de-AT" sz="2000" dirty="0" smtClean="0"/>
              <a:t/>
            </a:r>
            <a:br>
              <a:rPr lang="de-AT" sz="2000" dirty="0" smtClean="0"/>
            </a:br>
            <a:r>
              <a:rPr lang="de-AT" sz="2000" dirty="0" smtClean="0"/>
              <a:t>			  militärischer </a:t>
            </a:r>
            <a:r>
              <a:rPr lang="de-AT" sz="2000" dirty="0"/>
              <a:t>Information errichtet werden. </a:t>
            </a:r>
            <a:r>
              <a:rPr lang="de-AT" sz="2000" dirty="0" smtClean="0"/>
              <a:t/>
            </a:r>
            <a:br>
              <a:rPr lang="de-AT" sz="2000" dirty="0" smtClean="0"/>
            </a:br>
            <a:endParaRPr lang="de-AT" sz="1600" dirty="0" smtClean="0"/>
          </a:p>
        </p:txBody>
      </p:sp>
      <p:sp>
        <p:nvSpPr>
          <p:cNvPr id="9" name="Rectangle 1"/>
          <p:cNvSpPr>
            <a:spLocks noChangeArrowheads="1"/>
          </p:cNvSpPr>
          <p:nvPr/>
        </p:nvSpPr>
        <p:spPr bwMode="auto">
          <a:xfrm>
            <a:off x="3419872" y="6381328"/>
            <a:ext cx="3677610"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lang="de-AT" sz="800" dirty="0" smtClean="0"/>
              <a:t>Auch in Schützengräben waren Funk- und Telegrafenstationen eingerichtet. </a:t>
            </a:r>
            <a:br>
              <a:rPr lang="de-AT" sz="800" dirty="0" smtClean="0"/>
            </a:br>
            <a:r>
              <a:rPr lang="de-AT" sz="800" dirty="0" smtClean="0"/>
              <a:t>© Österreichisches Staatsarchiv</a:t>
            </a:r>
            <a:endParaRPr kumimoji="0" lang="de-AT" sz="800" b="0" u="none" strike="noStrike" cap="none" normalizeH="0" baseline="0" dirty="0" smtClean="0">
              <a:ln>
                <a:noFill/>
              </a:ln>
              <a:solidFill>
                <a:schemeClr val="tx1"/>
              </a:solidFill>
              <a:effectLst/>
              <a:latin typeface="Arial" pitchFamily="34" charset="0"/>
              <a:cs typeface="Arial" pitchFamily="34" charset="0"/>
            </a:endParaRPr>
          </a:p>
        </p:txBody>
      </p:sp>
      <p:pic>
        <p:nvPicPr>
          <p:cNvPr id="50178" name="Picture 2" descr="http://www.demokratiewebstatt.at/typo3temp/pics/7ffcd19bbe.jpg"/>
          <p:cNvPicPr>
            <a:picLocks noChangeAspect="1" noChangeArrowheads="1"/>
          </p:cNvPicPr>
          <p:nvPr/>
        </p:nvPicPr>
        <p:blipFill>
          <a:blip r:embed="rId3" cstate="print"/>
          <a:srcRect/>
          <a:stretch>
            <a:fillRect/>
          </a:stretch>
        </p:blipFill>
        <p:spPr bwMode="auto">
          <a:xfrm>
            <a:off x="899592" y="4869160"/>
            <a:ext cx="2457450" cy="1847851"/>
          </a:xfrm>
          <a:prstGeom prst="rect">
            <a:avLst/>
          </a:prstGeom>
          <a:noFill/>
        </p:spPr>
      </p:pic>
      <p:pic>
        <p:nvPicPr>
          <p:cNvPr id="50180" name="Picture 4" descr="http://www.demokratiewebstatt.at/typo3temp/pics/908b48ce2a.jpg"/>
          <p:cNvPicPr>
            <a:picLocks noChangeAspect="1" noChangeArrowheads="1"/>
          </p:cNvPicPr>
          <p:nvPr/>
        </p:nvPicPr>
        <p:blipFill>
          <a:blip r:embed="rId4" cstate="print"/>
          <a:srcRect t="14269"/>
          <a:stretch>
            <a:fillRect/>
          </a:stretch>
        </p:blipFill>
        <p:spPr bwMode="auto">
          <a:xfrm>
            <a:off x="6444208" y="2405974"/>
            <a:ext cx="2592288" cy="1671098"/>
          </a:xfrm>
          <a:prstGeom prst="rect">
            <a:avLst/>
          </a:prstGeom>
          <a:noFill/>
        </p:spPr>
      </p:pic>
      <p:sp>
        <p:nvSpPr>
          <p:cNvPr id="10" name="Rectangle 1"/>
          <p:cNvSpPr>
            <a:spLocks noChangeArrowheads="1"/>
          </p:cNvSpPr>
          <p:nvPr/>
        </p:nvSpPr>
        <p:spPr bwMode="auto">
          <a:xfrm>
            <a:off x="6372200" y="4077072"/>
            <a:ext cx="235833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lang="de-AT" sz="800" dirty="0" smtClean="0"/>
              <a:t>Ein österreichischer Panzerzug an der Ostfront </a:t>
            </a:r>
            <a:br>
              <a:rPr lang="de-AT" sz="800" dirty="0" smtClean="0"/>
            </a:br>
            <a:r>
              <a:rPr lang="de-AT" sz="800" dirty="0" smtClean="0"/>
              <a:t>© Österreichisches Staatsarchiv</a:t>
            </a:r>
            <a:endParaRPr kumimoji="0" lang="de-AT" sz="8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Medien und der Krieg – Propaganda</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5184576"/>
          </a:xfrm>
          <a:prstGeom prst="rect">
            <a:avLst/>
          </a:prstGeom>
        </p:spPr>
        <p:txBody>
          <a:bodyPr anchor="t"/>
          <a:lstStyle/>
          <a:p>
            <a:pPr lvl="0" eaLnBrk="0" hangingPunct="0">
              <a:spcBef>
                <a:spcPts val="600"/>
              </a:spcBef>
              <a:buClr>
                <a:srgbClr val="A50021"/>
              </a:buClr>
            </a:pPr>
            <a:r>
              <a:rPr lang="de-AT" sz="2400" b="1" dirty="0" smtClean="0">
                <a:solidFill>
                  <a:srgbClr val="A50021"/>
                </a:solidFill>
              </a:rPr>
              <a:t>Die ganze Bevölkerung im Krieg</a:t>
            </a:r>
            <a:br>
              <a:rPr lang="de-AT" sz="2400" b="1" dirty="0" smtClean="0">
                <a:solidFill>
                  <a:srgbClr val="A50021"/>
                </a:solidFill>
              </a:rPr>
            </a:br>
            <a:r>
              <a:rPr lang="de-AT" sz="2000" dirty="0"/>
              <a:t>Die Menschen zu beeinflussen und ihre Unterstützung zu sichern, war Teil der neuen Kriegsführung. Die eigene Stärke wurde gefeiert, die Gegner mit Vorurteilen </a:t>
            </a:r>
            <a:r>
              <a:rPr lang="de-AT" sz="2000" dirty="0" smtClean="0"/>
              <a:t>bedacht.</a:t>
            </a:r>
          </a:p>
          <a:p>
            <a:pPr lvl="0" eaLnBrk="0" hangingPunct="0">
              <a:spcBef>
                <a:spcPts val="600"/>
              </a:spcBef>
              <a:buClr>
                <a:srgbClr val="A50021"/>
              </a:buClr>
            </a:pPr>
            <a:endParaRPr lang="de-AT" sz="2000" dirty="0" smtClean="0"/>
          </a:p>
          <a:p>
            <a:pPr lvl="0" eaLnBrk="0" hangingPunct="0">
              <a:spcBef>
                <a:spcPts val="600"/>
              </a:spcBef>
              <a:buClr>
                <a:srgbClr val="A50021"/>
              </a:buClr>
            </a:pPr>
            <a:r>
              <a:rPr lang="de-AT" sz="2000" dirty="0" smtClean="0"/>
              <a:t>Als Mittel zur Beeinflussung dienten</a:t>
            </a:r>
            <a:r>
              <a:rPr lang="de-AT" sz="2000" dirty="0" smtClean="0"/>
              <a:t>:</a:t>
            </a:r>
            <a:br>
              <a:rPr lang="de-AT" sz="2000" dirty="0" smtClean="0"/>
            </a:br>
            <a:endParaRPr lang="de-AT" sz="1400" dirty="0" smtClean="0"/>
          </a:p>
          <a:p>
            <a:pPr marL="361950" indent="-361950">
              <a:buClr>
                <a:srgbClr val="A50021"/>
              </a:buClr>
              <a:buSzPct val="100000"/>
              <a:buFont typeface="Wingdings" pitchFamily="2" charset="2"/>
              <a:buChar char="l"/>
            </a:pPr>
            <a:r>
              <a:rPr lang="de-AT" sz="2000" dirty="0" smtClean="0"/>
              <a:t>Plakate &amp; Flugzettel</a:t>
            </a:r>
          </a:p>
          <a:p>
            <a:pPr marL="361950" indent="-361950">
              <a:buClr>
                <a:srgbClr val="A50021"/>
              </a:buClr>
              <a:buSzPct val="100000"/>
              <a:buFont typeface="Wingdings" pitchFamily="2" charset="2"/>
              <a:buChar char="l"/>
            </a:pPr>
            <a:r>
              <a:rPr lang="de-AT" sz="2000" dirty="0" smtClean="0"/>
              <a:t>Postkarten</a:t>
            </a:r>
          </a:p>
          <a:p>
            <a:pPr marL="361950" indent="-361950">
              <a:buClr>
                <a:srgbClr val="A50021"/>
              </a:buClr>
              <a:buSzPct val="100000"/>
              <a:buFont typeface="Wingdings" pitchFamily="2" charset="2"/>
              <a:buChar char="l"/>
            </a:pPr>
            <a:r>
              <a:rPr lang="de-AT" sz="2000" dirty="0" smtClean="0"/>
              <a:t>Zeitungen &amp; Illustrierte</a:t>
            </a:r>
          </a:p>
          <a:p>
            <a:pPr marL="361950" indent="-361950">
              <a:buClr>
                <a:srgbClr val="A50021"/>
              </a:buClr>
              <a:buSzPct val="100000"/>
              <a:buFont typeface="Wingdings" pitchFamily="2" charset="2"/>
              <a:buChar char="l"/>
            </a:pPr>
            <a:r>
              <a:rPr lang="de-AT" sz="2000" dirty="0" smtClean="0"/>
              <a:t>Kriegsausstellungen</a:t>
            </a:r>
          </a:p>
          <a:p>
            <a:pPr marL="361950" indent="-361950">
              <a:buClr>
                <a:srgbClr val="A50021"/>
              </a:buClr>
              <a:buSzPct val="100000"/>
              <a:buFont typeface="Wingdings" pitchFamily="2" charset="2"/>
              <a:buChar char="l"/>
            </a:pPr>
            <a:r>
              <a:rPr lang="de-AT" sz="2000" dirty="0" smtClean="0"/>
              <a:t>Kinder- &amp; Schulbücher</a:t>
            </a:r>
          </a:p>
          <a:p>
            <a:pPr marL="361950" indent="-361950">
              <a:buClr>
                <a:srgbClr val="A50021"/>
              </a:buClr>
              <a:buSzPct val="100000"/>
              <a:buFont typeface="Wingdings" pitchFamily="2" charset="2"/>
              <a:buChar char="l"/>
            </a:pPr>
            <a:r>
              <a:rPr lang="de-AT" sz="2000" dirty="0" smtClean="0"/>
              <a:t>Kino, Filme,  Fotografien </a:t>
            </a:r>
            <a:br>
              <a:rPr lang="de-AT" sz="2000" dirty="0" smtClean="0"/>
            </a:br>
            <a:endParaRPr lang="de-AT" sz="1600" dirty="0" smtClean="0"/>
          </a:p>
          <a:p>
            <a:pPr>
              <a:buClr>
                <a:srgbClr val="A50021"/>
              </a:buClr>
              <a:buSzPct val="100000"/>
            </a:pPr>
            <a:r>
              <a:rPr lang="de-AT" sz="2000" dirty="0" smtClean="0"/>
              <a:t>Das </a:t>
            </a:r>
            <a:r>
              <a:rPr lang="de-AT" sz="2000" b="1" dirty="0" smtClean="0"/>
              <a:t>Kriegspressequartier</a:t>
            </a:r>
            <a:r>
              <a:rPr lang="de-AT" sz="2000" dirty="0" smtClean="0"/>
              <a:t> (KPQ) des Armeeoberkommandos war die zentrale Propagandaeinrichtung Österreich-Ungarns. Nahezu </a:t>
            </a:r>
            <a:br>
              <a:rPr lang="de-AT" sz="2000" dirty="0" smtClean="0"/>
            </a:br>
            <a:r>
              <a:rPr lang="de-AT" sz="2000" dirty="0" smtClean="0"/>
              <a:t>jede Information über den Krieg wurde vom KPQ gesteuert </a:t>
            </a:r>
          </a:p>
          <a:p>
            <a:pPr>
              <a:buClr>
                <a:srgbClr val="A50021"/>
              </a:buClr>
              <a:buSzPct val="100000"/>
            </a:pPr>
            <a:r>
              <a:rPr lang="de-AT" sz="2000" dirty="0" smtClean="0"/>
              <a:t>und </a:t>
            </a:r>
            <a:r>
              <a:rPr lang="de-AT" sz="2000" b="1" dirty="0" smtClean="0"/>
              <a:t>zensiert</a:t>
            </a:r>
            <a:r>
              <a:rPr lang="de-AT" sz="2000" dirty="0" smtClean="0"/>
              <a:t>. </a:t>
            </a:r>
          </a:p>
          <a:p>
            <a:pPr marL="361950" indent="-361950">
              <a:buClr>
                <a:srgbClr val="A50021"/>
              </a:buClr>
              <a:buSzPct val="100000"/>
            </a:pPr>
            <a:r>
              <a:rPr lang="de-AT" sz="2000" dirty="0" smtClean="0"/>
              <a:t/>
            </a:r>
            <a:br>
              <a:rPr lang="de-AT" sz="2000" dirty="0" smtClean="0"/>
            </a:br>
            <a:r>
              <a:rPr lang="de-AT" sz="2000" dirty="0" smtClean="0"/>
              <a:t/>
            </a:r>
            <a:br>
              <a:rPr lang="de-AT" sz="2000" dirty="0" smtClean="0"/>
            </a:br>
            <a:endParaRPr lang="de-AT" sz="1600" dirty="0" smtClean="0"/>
          </a:p>
        </p:txBody>
      </p:sp>
      <p:sp>
        <p:nvSpPr>
          <p:cNvPr id="9" name="Rectangle 1"/>
          <p:cNvSpPr>
            <a:spLocks noChangeArrowheads="1"/>
          </p:cNvSpPr>
          <p:nvPr/>
        </p:nvSpPr>
        <p:spPr bwMode="auto">
          <a:xfrm>
            <a:off x="4536569" y="4725144"/>
            <a:ext cx="176362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r"/>
            <a:r>
              <a:rPr lang="de-AT" sz="800" dirty="0" smtClean="0"/>
              <a:t>„Wir spielen Weltkrieg!“ –  Auch in </a:t>
            </a:r>
          </a:p>
          <a:p>
            <a:pPr lvl="0" algn="r"/>
            <a:r>
              <a:rPr lang="de-AT" sz="800" dirty="0" smtClean="0"/>
              <a:t>Bilderbüchern wurden bereits </a:t>
            </a:r>
          </a:p>
          <a:p>
            <a:pPr lvl="0" algn="r"/>
            <a:r>
              <a:rPr lang="de-AT" sz="800" dirty="0" smtClean="0"/>
              <a:t>Kleinkinder zum </a:t>
            </a:r>
            <a:r>
              <a:rPr lang="de-AT" sz="800" dirty="0" err="1" smtClean="0"/>
              <a:t>Kriegspielen</a:t>
            </a:r>
            <a:r>
              <a:rPr lang="de-AT" sz="800" dirty="0" smtClean="0"/>
              <a:t> </a:t>
            </a:r>
            <a:br>
              <a:rPr lang="de-AT" sz="800" dirty="0" smtClean="0"/>
            </a:br>
            <a:r>
              <a:rPr lang="de-AT" sz="800" dirty="0" smtClean="0"/>
              <a:t>aufgerufen. © </a:t>
            </a:r>
            <a:r>
              <a:rPr lang="de-AT" sz="800" dirty="0" err="1" smtClean="0"/>
              <a:t>Wienbibliothek</a:t>
            </a:r>
            <a:endParaRPr kumimoji="0" lang="de-AT" sz="800" b="0" u="none" strike="noStrike" cap="none" normalizeH="0" baseline="0" dirty="0" smtClean="0">
              <a:ln>
                <a:noFill/>
              </a:ln>
              <a:solidFill>
                <a:schemeClr val="tx1"/>
              </a:solidFill>
              <a:effectLst/>
              <a:latin typeface="Arial" pitchFamily="34" charset="0"/>
              <a:cs typeface="Arial" pitchFamily="34" charset="0"/>
            </a:endParaRPr>
          </a:p>
        </p:txBody>
      </p:sp>
      <p:pic>
        <p:nvPicPr>
          <p:cNvPr id="53250" name="Picture 2" descr="http://www.demokratiewebstatt.at/typo3temp/pics/c63e454363.png"/>
          <p:cNvPicPr>
            <a:picLocks noChangeAspect="1" noChangeArrowheads="1"/>
          </p:cNvPicPr>
          <p:nvPr/>
        </p:nvPicPr>
        <p:blipFill>
          <a:blip r:embed="rId3" cstate="print"/>
          <a:srcRect t="2198"/>
          <a:stretch>
            <a:fillRect/>
          </a:stretch>
        </p:blipFill>
        <p:spPr bwMode="auto">
          <a:xfrm>
            <a:off x="6300192" y="2276872"/>
            <a:ext cx="2457450" cy="3132585"/>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933056"/>
            <a:ext cx="7489204" cy="864096"/>
          </a:xfrm>
        </p:spPr>
        <p:txBody>
          <a:bodyPr/>
          <a:lstStyle/>
          <a:p>
            <a:pPr eaLnBrk="1" hangingPunct="1"/>
            <a:r>
              <a:rPr lang="de-AT" sz="4000" dirty="0" smtClean="0"/>
              <a:t>Folgen des  Ersten Weltkriegs</a:t>
            </a:r>
            <a:endParaRPr lang="de-DE" sz="2400" dirty="0" smtClean="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27384"/>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Endlich </a:t>
            </a:r>
            <a:r>
              <a:rPr lang="de-AT" sz="3200" dirty="0" smtClean="0"/>
              <a:t>Frieden in Europa</a:t>
            </a:r>
            <a:r>
              <a:rPr lang="de-AT" sz="3200" dirty="0" smtClean="0"/>
              <a:t>!</a:t>
            </a:r>
            <a:endParaRPr lang="de-AT" sz="3200" dirty="0" smtClean="0"/>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676456" cy="5184576"/>
          </a:xfrm>
          <a:prstGeom prst="rect">
            <a:avLst/>
          </a:prstGeom>
        </p:spPr>
        <p:txBody>
          <a:bodyPr anchor="t"/>
          <a:lstStyle/>
          <a:p>
            <a:pPr lvl="0" eaLnBrk="0" hangingPunct="0">
              <a:spcBef>
                <a:spcPts val="600"/>
              </a:spcBef>
              <a:buClr>
                <a:srgbClr val="A50021"/>
              </a:buClr>
            </a:pPr>
            <a:r>
              <a:rPr lang="de-AT" sz="2400" b="1" dirty="0" smtClean="0">
                <a:solidFill>
                  <a:srgbClr val="A50021"/>
                </a:solidFill>
              </a:rPr>
              <a:t>Schrittweise zum Frieden</a:t>
            </a:r>
            <a:br>
              <a:rPr lang="de-AT" sz="2400" b="1" dirty="0" smtClean="0">
                <a:solidFill>
                  <a:srgbClr val="A50021"/>
                </a:solidFill>
              </a:rPr>
            </a:br>
            <a:r>
              <a:rPr lang="de-AT" sz="2000" dirty="0" smtClean="0"/>
              <a:t>Das erste Waffenstillstandsangebot lag schon Ende 1917 vor – doch erst ein Jahr später herrschte wirklich Frieden:</a:t>
            </a:r>
            <a:br>
              <a:rPr lang="de-AT" sz="2000" dirty="0" smtClean="0"/>
            </a:br>
            <a:endParaRPr lang="de-AT" sz="1400" dirty="0" smtClean="0"/>
          </a:p>
          <a:p>
            <a:pPr marL="361950" indent="-361950">
              <a:buClr>
                <a:srgbClr val="A50021"/>
              </a:buClr>
              <a:buSzPct val="100000"/>
              <a:buFont typeface="Wingdings" pitchFamily="2" charset="2"/>
              <a:buChar char="l"/>
            </a:pPr>
            <a:r>
              <a:rPr lang="de-AT" sz="2000" b="1" dirty="0" smtClean="0"/>
              <a:t>3. März 1918: </a:t>
            </a:r>
            <a:r>
              <a:rPr lang="de-AT" sz="2000" dirty="0" smtClean="0"/>
              <a:t>Russland unter Revolutionsführer Lenin, das Deutsche Reich und Österreich-Ungarn unterzeichnen den </a:t>
            </a:r>
            <a:r>
              <a:rPr lang="de-AT" sz="2000" b="1" dirty="0" smtClean="0"/>
              <a:t>Friedensvertrag von Brest-Litowsk</a:t>
            </a:r>
            <a:r>
              <a:rPr lang="de-AT" sz="2000" dirty="0" smtClean="0"/>
              <a:t> (nach Vorschlag von Lenin im Dezember 1917</a:t>
            </a:r>
            <a:r>
              <a:rPr lang="de-AT" sz="2000" dirty="0" smtClean="0"/>
              <a:t>).</a:t>
            </a:r>
            <a:r>
              <a:rPr lang="de-AT" sz="2000" dirty="0" smtClean="0"/>
              <a:t/>
            </a:r>
            <a:br>
              <a:rPr lang="de-AT" sz="2000" dirty="0" smtClean="0"/>
            </a:br>
            <a:endParaRPr lang="de-AT" sz="1600" dirty="0" smtClean="0"/>
          </a:p>
          <a:p>
            <a:pPr marL="361950" indent="-361950">
              <a:buClr>
                <a:srgbClr val="A50021"/>
              </a:buClr>
              <a:buSzPct val="100000"/>
              <a:buFont typeface="Wingdings" pitchFamily="2" charset="2"/>
              <a:buChar char="l"/>
            </a:pPr>
            <a:r>
              <a:rPr lang="de-DE" sz="2000" b="1" dirty="0" smtClean="0"/>
              <a:t>14. September 1918: </a:t>
            </a:r>
            <a:r>
              <a:rPr lang="de-DE" sz="2000" dirty="0" smtClean="0"/>
              <a:t>Kaiser Karl I. schlägt in einer </a:t>
            </a:r>
            <a:r>
              <a:rPr lang="de-DE" sz="2000" b="1" dirty="0" smtClean="0"/>
              <a:t>Friedensnote </a:t>
            </a:r>
            <a:br>
              <a:rPr lang="de-DE" sz="2000" b="1" dirty="0" smtClean="0"/>
            </a:br>
            <a:r>
              <a:rPr lang="de-DE" sz="2000" b="1" dirty="0" smtClean="0"/>
              <a:t>„An alle!“</a:t>
            </a:r>
            <a:r>
              <a:rPr lang="de-DE" sz="2000" dirty="0" smtClean="0"/>
              <a:t> eine Verständigung der Kriegsgegner </a:t>
            </a:r>
            <a:r>
              <a:rPr lang="de-DE" sz="2000" dirty="0" smtClean="0"/>
              <a:t>vor. Doch </a:t>
            </a:r>
            <a:r>
              <a:rPr lang="de-DE" sz="2000" dirty="0" smtClean="0"/>
              <a:t>die Entente will auch ein Waffenstillstandsangebot des Deutschen Reiches.</a:t>
            </a:r>
            <a:br>
              <a:rPr lang="de-DE" sz="2000" dirty="0" smtClean="0"/>
            </a:br>
            <a:endParaRPr lang="de-DE" sz="1600" dirty="0" smtClean="0"/>
          </a:p>
          <a:p>
            <a:pPr marL="361950" indent="-361950">
              <a:buClr>
                <a:srgbClr val="A50021"/>
              </a:buClr>
              <a:buSzPct val="100000"/>
              <a:buFont typeface="Wingdings" pitchFamily="2" charset="2"/>
              <a:buChar char="l"/>
            </a:pPr>
            <a:r>
              <a:rPr lang="de-DE" sz="2000" b="1" dirty="0" smtClean="0"/>
              <a:t>3. November 1918</a:t>
            </a:r>
            <a:r>
              <a:rPr lang="de-DE" sz="2000" dirty="0" smtClean="0"/>
              <a:t>: Österreich-Ungarn und die Entente schließen Waffenstillstand </a:t>
            </a:r>
            <a:r>
              <a:rPr lang="it-IT" sz="2000" dirty="0"/>
              <a:t>in </a:t>
            </a:r>
            <a:r>
              <a:rPr lang="it-IT" sz="2000" dirty="0" err="1"/>
              <a:t>der</a:t>
            </a:r>
            <a:r>
              <a:rPr lang="it-IT" sz="2000" dirty="0"/>
              <a:t> Villa Giusti bei </a:t>
            </a:r>
            <a:r>
              <a:rPr lang="it-IT" sz="2000" dirty="0" err="1" smtClean="0"/>
              <a:t>Padua</a:t>
            </a:r>
            <a:r>
              <a:rPr lang="it-IT" sz="2000" dirty="0" smtClean="0"/>
              <a:t>.</a:t>
            </a:r>
            <a:r>
              <a:rPr lang="de-DE" sz="2000" b="1" dirty="0" smtClean="0"/>
              <a:t/>
            </a:r>
            <a:br>
              <a:rPr lang="de-DE" sz="2000" b="1" dirty="0" smtClean="0"/>
            </a:br>
            <a:endParaRPr lang="de-DE" sz="1600" b="1" dirty="0" smtClean="0"/>
          </a:p>
          <a:p>
            <a:pPr marL="361950" indent="-361950">
              <a:buClr>
                <a:srgbClr val="A50021"/>
              </a:buClr>
              <a:buSzPct val="100000"/>
              <a:buFont typeface="Wingdings" pitchFamily="2" charset="2"/>
              <a:buChar char="l"/>
            </a:pPr>
            <a:r>
              <a:rPr lang="de-AT" sz="2000" b="1" dirty="0" smtClean="0"/>
              <a:t>11. November 1918: </a:t>
            </a:r>
            <a:r>
              <a:rPr lang="de-AT" sz="2000" dirty="0" smtClean="0"/>
              <a:t>Mit dem</a:t>
            </a:r>
            <a:r>
              <a:rPr lang="de-AT" sz="2000" b="1" dirty="0" smtClean="0"/>
              <a:t> Vertrag von </a:t>
            </a:r>
            <a:r>
              <a:rPr lang="de-AT" sz="2000" b="1" dirty="0" err="1" smtClean="0"/>
              <a:t>Compiègne</a:t>
            </a:r>
            <a:r>
              <a:rPr lang="de-AT" sz="2000" b="1" dirty="0" smtClean="0"/>
              <a:t> </a:t>
            </a:r>
            <a:br>
              <a:rPr lang="de-AT" sz="2000" b="1" dirty="0" smtClean="0"/>
            </a:br>
            <a:r>
              <a:rPr lang="de-AT" sz="2000" dirty="0" smtClean="0"/>
              <a:t>schließen Deutschland, Frankreich und Großbritannien </a:t>
            </a:r>
            <a:br>
              <a:rPr lang="de-AT" sz="2000" dirty="0" smtClean="0"/>
            </a:br>
            <a:r>
              <a:rPr lang="de-AT" sz="2000" dirty="0" smtClean="0"/>
              <a:t>Waffenstillstand.</a:t>
            </a:r>
            <a:r>
              <a:rPr lang="de-AT" sz="2000" dirty="0" smtClean="0"/>
              <a:t/>
            </a:r>
            <a:br>
              <a:rPr lang="de-AT" sz="2000" dirty="0" smtClean="0"/>
            </a:br>
            <a:r>
              <a:rPr lang="de-AT" sz="2000" dirty="0" smtClean="0"/>
              <a:t/>
            </a:r>
            <a:br>
              <a:rPr lang="de-AT" sz="2000" dirty="0" smtClean="0"/>
            </a:br>
            <a:endParaRPr lang="de-AT" sz="1600" dirty="0" smtClean="0"/>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27384"/>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„Endlich Frieden in Europa!“</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676456" cy="4680520"/>
          </a:xfrm>
          <a:prstGeom prst="rect">
            <a:avLst/>
          </a:prstGeom>
        </p:spPr>
        <p:txBody>
          <a:bodyPr anchor="t"/>
          <a:lstStyle/>
          <a:p>
            <a:pPr lvl="0" eaLnBrk="0" hangingPunct="0">
              <a:spcBef>
                <a:spcPts val="600"/>
              </a:spcBef>
              <a:buClr>
                <a:srgbClr val="A50021"/>
              </a:buClr>
            </a:pPr>
            <a:r>
              <a:rPr lang="de-AT" sz="2400" b="1" dirty="0" smtClean="0">
                <a:solidFill>
                  <a:srgbClr val="A50021"/>
                </a:solidFill>
              </a:rPr>
              <a:t>Friedensverträge</a:t>
            </a:r>
            <a:br>
              <a:rPr lang="de-AT" sz="2400" b="1" dirty="0" smtClean="0">
                <a:solidFill>
                  <a:srgbClr val="A50021"/>
                </a:solidFill>
              </a:rPr>
            </a:br>
            <a:r>
              <a:rPr lang="de-AT" sz="2000" dirty="0" smtClean="0"/>
              <a:t>Die </a:t>
            </a:r>
            <a:r>
              <a:rPr lang="de-AT" sz="2000" dirty="0" smtClean="0"/>
              <a:t>Friedensverträge </a:t>
            </a:r>
            <a:r>
              <a:rPr lang="de-AT" sz="2000" dirty="0" smtClean="0"/>
              <a:t>haben für Österreich und Deutschland schwerwiegende Folgen. Beide Staaten sind mittlerweile Republiken und haben große Verluste im Krieg erlitten. </a:t>
            </a:r>
            <a:br>
              <a:rPr lang="de-AT" sz="2000" dirty="0" smtClean="0"/>
            </a:br>
            <a:r>
              <a:rPr lang="de-AT" sz="2000" dirty="0" smtClean="0"/>
              <a:t>Sie …</a:t>
            </a:r>
            <a:r>
              <a:rPr lang="de-AT" sz="2000" dirty="0" smtClean="0"/>
              <a:t/>
            </a:r>
            <a:br>
              <a:rPr lang="de-AT" sz="2000" dirty="0" smtClean="0"/>
            </a:br>
            <a:endParaRPr lang="de-AT" sz="400" dirty="0" smtClean="0"/>
          </a:p>
          <a:p>
            <a:pPr marL="361950" indent="-361950">
              <a:buClr>
                <a:srgbClr val="A50021"/>
              </a:buClr>
              <a:buSzPct val="100000"/>
              <a:buFont typeface="Wingdings" pitchFamily="2" charset="2"/>
              <a:buChar char="l"/>
            </a:pPr>
            <a:r>
              <a:rPr lang="de-DE" sz="2000" dirty="0" smtClean="0"/>
              <a:t>gelten </a:t>
            </a:r>
            <a:r>
              <a:rPr lang="de-DE" sz="2000" dirty="0" smtClean="0"/>
              <a:t>als Verlierer und schuldig am </a:t>
            </a:r>
            <a:r>
              <a:rPr lang="de-DE" sz="2000" dirty="0" smtClean="0"/>
              <a:t>Krieg,</a:t>
            </a:r>
            <a:endParaRPr lang="de-DE" sz="2000" dirty="0" smtClean="0"/>
          </a:p>
          <a:p>
            <a:pPr marL="361950" indent="-361950">
              <a:buClr>
                <a:srgbClr val="A50021"/>
              </a:buClr>
              <a:buSzPct val="100000"/>
              <a:buFont typeface="Wingdings" pitchFamily="2" charset="2"/>
              <a:buChar char="l"/>
            </a:pPr>
            <a:r>
              <a:rPr lang="de-DE" sz="2000" dirty="0"/>
              <a:t>m</a:t>
            </a:r>
            <a:r>
              <a:rPr lang="de-DE" sz="2000" dirty="0" smtClean="0"/>
              <a:t>üssen große </a:t>
            </a:r>
            <a:r>
              <a:rPr lang="de-DE" sz="2000" dirty="0"/>
              <a:t>Gebiete </a:t>
            </a:r>
            <a:r>
              <a:rPr lang="de-DE" sz="2000" dirty="0" smtClean="0"/>
              <a:t>abtreten,</a:t>
            </a:r>
            <a:endParaRPr lang="de-DE" sz="2000" dirty="0" smtClean="0"/>
          </a:p>
          <a:p>
            <a:pPr marL="361950" indent="-361950">
              <a:buClr>
                <a:srgbClr val="A50021"/>
              </a:buClr>
              <a:buSzPct val="100000"/>
              <a:buFont typeface="Wingdings" pitchFamily="2" charset="2"/>
              <a:buChar char="l"/>
            </a:pPr>
            <a:r>
              <a:rPr lang="de-DE" sz="2000" dirty="0" smtClean="0"/>
              <a:t>müssen </a:t>
            </a:r>
            <a:r>
              <a:rPr lang="de-DE" sz="2000" dirty="0" smtClean="0"/>
              <a:t>Zahlungen als Wiedergutmachung </a:t>
            </a:r>
            <a:r>
              <a:rPr lang="de-DE" sz="2000" dirty="0" smtClean="0"/>
              <a:t>leisten,</a:t>
            </a:r>
            <a:endParaRPr lang="de-DE" sz="2000" dirty="0" smtClean="0"/>
          </a:p>
          <a:p>
            <a:pPr marL="361950" indent="-361950">
              <a:buClr>
                <a:srgbClr val="A50021"/>
              </a:buClr>
              <a:buSzPct val="100000"/>
              <a:buFont typeface="Wingdings" pitchFamily="2" charset="2"/>
              <a:buChar char="l"/>
            </a:pPr>
            <a:r>
              <a:rPr lang="de-DE" sz="2000" dirty="0" smtClean="0"/>
              <a:t>müssen </a:t>
            </a:r>
            <a:r>
              <a:rPr lang="de-DE" sz="2000" dirty="0" smtClean="0"/>
              <a:t>Waffen und Rüstungsindustrie zerstören oder abliefern.</a:t>
            </a:r>
            <a:br>
              <a:rPr lang="de-DE" sz="2000" dirty="0" smtClean="0"/>
            </a:br>
            <a:endParaRPr lang="de-DE" sz="1600" dirty="0" smtClean="0"/>
          </a:p>
          <a:p>
            <a:pPr>
              <a:buClr>
                <a:srgbClr val="A50021"/>
              </a:buClr>
              <a:buSzPct val="100000"/>
            </a:pPr>
            <a:r>
              <a:rPr lang="de-DE" sz="2000" dirty="0" smtClean="0"/>
              <a:t>Frankreich, Großbritannien, Italien und die USA  </a:t>
            </a:r>
            <a:r>
              <a:rPr lang="de-DE" sz="2000" dirty="0" smtClean="0"/>
              <a:t>unterzeichnen </a:t>
            </a:r>
            <a:r>
              <a:rPr lang="de-DE" sz="2000" dirty="0" smtClean="0"/>
              <a:t>am </a:t>
            </a:r>
            <a:r>
              <a:rPr lang="de-DE" sz="2000" dirty="0" smtClean="0"/>
              <a:t/>
            </a:r>
            <a:br>
              <a:rPr lang="de-DE" sz="2000" dirty="0" smtClean="0"/>
            </a:br>
            <a:r>
              <a:rPr lang="de-DE" sz="2000" dirty="0" smtClean="0"/>
              <a:t>28</a:t>
            </a:r>
            <a:r>
              <a:rPr lang="de-DE" sz="2000" dirty="0" smtClean="0"/>
              <a:t>. Juni 1919 den </a:t>
            </a:r>
            <a:r>
              <a:rPr lang="de-DE" sz="2000" b="1" dirty="0" smtClean="0"/>
              <a:t>Vertrag von Versailles </a:t>
            </a:r>
            <a:r>
              <a:rPr lang="de-DE" sz="2000" dirty="0" smtClean="0"/>
              <a:t>mit Deutschland.</a:t>
            </a:r>
            <a:br>
              <a:rPr lang="de-DE" sz="2000" dirty="0" smtClean="0"/>
            </a:br>
            <a:r>
              <a:rPr lang="de-DE" sz="800" dirty="0" smtClean="0"/>
              <a:t> </a:t>
            </a:r>
            <a:r>
              <a:rPr lang="de-DE" sz="2000" dirty="0" smtClean="0"/>
              <a:t/>
            </a:r>
            <a:br>
              <a:rPr lang="de-DE" sz="2000" dirty="0" smtClean="0"/>
            </a:br>
            <a:r>
              <a:rPr lang="de-DE" sz="2000" dirty="0" smtClean="0"/>
              <a:t>Am 10. September 1919 </a:t>
            </a:r>
            <a:r>
              <a:rPr lang="de-DE" sz="2000" dirty="0" smtClean="0"/>
              <a:t>unterzeichnen </a:t>
            </a:r>
            <a:r>
              <a:rPr lang="de-DE" sz="2000" dirty="0" smtClean="0"/>
              <a:t>Vertreter der Republik Deutschösterreich den </a:t>
            </a:r>
            <a:r>
              <a:rPr lang="de-DE" sz="2000" b="1" dirty="0" smtClean="0"/>
              <a:t>Friedensvertrag in Saint-Germain-en-</a:t>
            </a:r>
            <a:r>
              <a:rPr lang="de-DE" sz="2000" b="1" dirty="0" err="1" smtClean="0"/>
              <a:t>Laye</a:t>
            </a:r>
            <a:r>
              <a:rPr lang="de-DE" sz="2000" dirty="0" smtClean="0"/>
              <a:t>. </a:t>
            </a:r>
            <a:r>
              <a:rPr lang="de-AT" sz="2000" dirty="0" smtClean="0"/>
              <a:t/>
            </a:r>
            <a:br>
              <a:rPr lang="de-AT" sz="2000" dirty="0" smtClean="0"/>
            </a:br>
            <a:r>
              <a:rPr lang="de-AT" sz="2000" dirty="0" smtClean="0"/>
              <a:t/>
            </a:r>
            <a:br>
              <a:rPr lang="de-AT" sz="2000" dirty="0" smtClean="0"/>
            </a:br>
            <a:endParaRPr lang="de-AT" sz="1600" dirty="0" smtClean="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861048"/>
            <a:ext cx="7777162" cy="864096"/>
          </a:xfrm>
        </p:spPr>
        <p:txBody>
          <a:bodyPr/>
          <a:lstStyle/>
          <a:p>
            <a:pPr eaLnBrk="1" hangingPunct="1"/>
            <a:r>
              <a:rPr lang="de-DE" sz="4000" dirty="0" smtClean="0"/>
              <a:t/>
            </a:r>
            <a:br>
              <a:rPr lang="de-DE" sz="4000" dirty="0" smtClean="0"/>
            </a:br>
            <a:r>
              <a:rPr lang="de-AT" sz="4000" dirty="0" smtClean="0"/>
              <a:t>Von Sarajevo zum Flächenbrand </a:t>
            </a:r>
            <a:endParaRPr lang="de-DE" sz="2400" dirty="0" smtClean="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r>
              <a:rPr kumimoji="0" lang="de-AT" sz="2400" b="0" i="0" u="none" strike="noStrike" kern="0" cap="none" spc="0" normalizeH="0" baseline="0" noProof="0" dirty="0" smtClean="0">
                <a:ln>
                  <a:noFill/>
                </a:ln>
                <a:solidFill>
                  <a:schemeClr val="tx1"/>
                </a:solidFill>
                <a:effectLst/>
                <a:uLnTx/>
                <a:uFillTx/>
                <a:latin typeface="+mj-lt"/>
                <a:ea typeface="+mj-ea"/>
                <a:cs typeface="+mj-cs"/>
              </a:rPr>
              <a:t>Wie konnte es dazu kommen?</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lang="de-AT" sz="2400" b="1" dirty="0" smtClean="0"/>
              <a:t>Wegbereiter</a:t>
            </a:r>
            <a:r>
              <a:rPr lang="de-AT" sz="2400" dirty="0" smtClean="0"/>
              <a:t> für den Ersten Weltkrieg waren politische und wirtschaftliche Strömungen, die sich in ganz Europa bemerkbar machten. </a:t>
            </a: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r>
              <a:rPr kumimoji="0" lang="de-AT" sz="2400" b="0" i="0" u="none" strike="noStrike" kern="0" cap="none" spc="0" normalizeH="0" baseline="0" noProof="0" dirty="0" smtClean="0">
                <a:ln>
                  <a:noFill/>
                </a:ln>
                <a:solidFill>
                  <a:schemeClr val="tx1"/>
                </a:solidFill>
                <a:effectLst/>
                <a:uLnTx/>
                <a:uFillTx/>
                <a:latin typeface="+mj-lt"/>
                <a:ea typeface="+mj-ea"/>
                <a:cs typeface="+mj-cs"/>
              </a:rPr>
              <a:t/>
            </a:r>
            <a:br>
              <a:rPr kumimoji="0" lang="de-AT" sz="2400" b="0" i="0" u="none" strike="noStrike" kern="0" cap="none" spc="0" normalizeH="0" baseline="0" noProof="0" dirty="0" smtClean="0">
                <a:ln>
                  <a:noFill/>
                </a:ln>
                <a:solidFill>
                  <a:schemeClr val="tx1"/>
                </a:solidFill>
                <a:effectLst/>
                <a:uLnTx/>
                <a:uFillTx/>
                <a:latin typeface="+mj-lt"/>
                <a:ea typeface="+mj-ea"/>
                <a:cs typeface="+mj-cs"/>
              </a:rPr>
            </a:br>
            <a:endParaRPr kumimoji="0" lang="de-DE" sz="24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27384"/>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Ein neues Europa auf wackeligen Beinen</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676456" cy="5544616"/>
          </a:xfrm>
          <a:prstGeom prst="rect">
            <a:avLst/>
          </a:prstGeom>
        </p:spPr>
        <p:txBody>
          <a:bodyPr anchor="t"/>
          <a:lstStyle/>
          <a:p>
            <a:pPr lvl="0" eaLnBrk="0" hangingPunct="0">
              <a:spcBef>
                <a:spcPts val="600"/>
              </a:spcBef>
              <a:buClr>
                <a:srgbClr val="A50021"/>
              </a:buClr>
            </a:pPr>
            <a:r>
              <a:rPr lang="de-AT" sz="2000" dirty="0" smtClean="0"/>
              <a:t>Die großen Monarchien Deutschland, Österreich-Ungarn und Russland waren Vergangenheit. </a:t>
            </a:r>
            <a:r>
              <a:rPr lang="de-AT" sz="2000" dirty="0"/>
              <a:t>Neue Staaten entstanden, viele davon </a:t>
            </a:r>
            <a:r>
              <a:rPr lang="de-AT" sz="2000" dirty="0" smtClean="0"/>
              <a:t>Republiken.</a:t>
            </a:r>
          </a:p>
          <a:p>
            <a:pPr lvl="0" eaLnBrk="0" hangingPunct="0">
              <a:spcBef>
                <a:spcPts val="600"/>
              </a:spcBef>
              <a:buClr>
                <a:srgbClr val="A50021"/>
              </a:buClr>
            </a:pPr>
            <a:endParaRPr lang="de-AT" sz="2000" dirty="0" smtClean="0"/>
          </a:p>
          <a:p>
            <a:pPr lvl="0" eaLnBrk="0" hangingPunct="0">
              <a:spcBef>
                <a:spcPts val="600"/>
              </a:spcBef>
              <a:buClr>
                <a:srgbClr val="A50021"/>
              </a:buClr>
            </a:pPr>
            <a:endParaRPr lang="de-AT" sz="2000" dirty="0" smtClean="0"/>
          </a:p>
          <a:p>
            <a:pPr lvl="0" eaLnBrk="0" hangingPunct="0">
              <a:spcBef>
                <a:spcPts val="600"/>
              </a:spcBef>
              <a:buClr>
                <a:srgbClr val="A50021"/>
              </a:buClr>
            </a:pPr>
            <a:endParaRPr lang="de-AT" sz="2000" dirty="0" smtClean="0"/>
          </a:p>
          <a:p>
            <a:pPr lvl="0" eaLnBrk="0" hangingPunct="0">
              <a:spcBef>
                <a:spcPts val="600"/>
              </a:spcBef>
              <a:buClr>
                <a:srgbClr val="A50021"/>
              </a:buClr>
            </a:pPr>
            <a:endParaRPr lang="de-AT" sz="2000" dirty="0" smtClean="0"/>
          </a:p>
          <a:p>
            <a:pPr lvl="0" eaLnBrk="0" hangingPunct="0">
              <a:spcBef>
                <a:spcPts val="600"/>
              </a:spcBef>
              <a:buClr>
                <a:srgbClr val="A50021"/>
              </a:buClr>
            </a:pPr>
            <a:endParaRPr lang="de-AT" sz="2000" dirty="0" smtClean="0"/>
          </a:p>
          <a:p>
            <a:pPr lvl="0" eaLnBrk="0" hangingPunct="0">
              <a:spcBef>
                <a:spcPts val="600"/>
              </a:spcBef>
              <a:buClr>
                <a:srgbClr val="A50021"/>
              </a:buClr>
            </a:pPr>
            <a:endParaRPr lang="de-AT" sz="2000" dirty="0" smtClean="0"/>
          </a:p>
          <a:p>
            <a:pPr lvl="0" eaLnBrk="0" hangingPunct="0">
              <a:spcBef>
                <a:spcPts val="600"/>
              </a:spcBef>
              <a:buClr>
                <a:srgbClr val="A50021"/>
              </a:buClr>
            </a:pPr>
            <a:endParaRPr lang="de-AT" sz="2000" dirty="0" smtClean="0"/>
          </a:p>
          <a:p>
            <a:pPr lvl="0" eaLnBrk="0" hangingPunct="0">
              <a:spcBef>
                <a:spcPts val="600"/>
              </a:spcBef>
              <a:buClr>
                <a:srgbClr val="A50021"/>
              </a:buClr>
            </a:pPr>
            <a:endParaRPr lang="de-AT" sz="2000" dirty="0" smtClean="0"/>
          </a:p>
          <a:p>
            <a:pPr lvl="0" eaLnBrk="0" hangingPunct="0">
              <a:spcBef>
                <a:spcPts val="600"/>
              </a:spcBef>
              <a:buClr>
                <a:srgbClr val="A50021"/>
              </a:buClr>
            </a:pPr>
            <a:endParaRPr lang="de-AT" sz="2000" dirty="0" smtClean="0"/>
          </a:p>
          <a:p>
            <a:pPr lvl="0" eaLnBrk="0" hangingPunct="0">
              <a:spcBef>
                <a:spcPts val="600"/>
              </a:spcBef>
              <a:buClr>
                <a:srgbClr val="A50021"/>
              </a:buClr>
            </a:pPr>
            <a:endParaRPr lang="de-AT" sz="2000" dirty="0" smtClean="0"/>
          </a:p>
          <a:p>
            <a:pPr lvl="0" eaLnBrk="0" hangingPunct="0">
              <a:spcBef>
                <a:spcPts val="600"/>
              </a:spcBef>
              <a:buClr>
                <a:srgbClr val="A50021"/>
              </a:buClr>
            </a:pPr>
            <a:endParaRPr lang="de-AT" sz="2000" dirty="0" smtClean="0"/>
          </a:p>
          <a:p>
            <a:pPr lvl="0" eaLnBrk="0" hangingPunct="0">
              <a:spcBef>
                <a:spcPts val="600"/>
              </a:spcBef>
              <a:buClr>
                <a:srgbClr val="A50021"/>
              </a:buClr>
            </a:pPr>
            <a:r>
              <a:rPr lang="de-DE" sz="2000" dirty="0" smtClean="0"/>
              <a:t>Ein </a:t>
            </a:r>
            <a:r>
              <a:rPr lang="de-DE" sz="2000" dirty="0" smtClean="0"/>
              <a:t>friedliches </a:t>
            </a:r>
            <a:r>
              <a:rPr lang="de-DE" sz="2000" dirty="0" smtClean="0"/>
              <a:t>Nebeneinander </a:t>
            </a:r>
            <a:r>
              <a:rPr lang="de-DE" sz="2000" dirty="0" smtClean="0"/>
              <a:t>dieser Staaten sollte </a:t>
            </a:r>
            <a:r>
              <a:rPr lang="de-DE" sz="2000" dirty="0" smtClean="0"/>
              <a:t>der 1920</a:t>
            </a:r>
          </a:p>
          <a:p>
            <a:pPr lvl="0" eaLnBrk="0" hangingPunct="0">
              <a:spcBef>
                <a:spcPts val="600"/>
              </a:spcBef>
              <a:buClr>
                <a:srgbClr val="A50021"/>
              </a:buClr>
            </a:pPr>
            <a:r>
              <a:rPr lang="de-DE" sz="2000" dirty="0" smtClean="0"/>
              <a:t>entstandene </a:t>
            </a:r>
            <a:r>
              <a:rPr lang="de-DE" sz="2000" b="1" dirty="0" smtClean="0"/>
              <a:t>Völkerbund</a:t>
            </a:r>
            <a:r>
              <a:rPr lang="de-DE" sz="2000" dirty="0" smtClean="0"/>
              <a:t> gewährleisten.</a:t>
            </a:r>
            <a:r>
              <a:rPr lang="de-AT" sz="2000" dirty="0" smtClean="0"/>
              <a:t> </a:t>
            </a:r>
            <a:endParaRPr lang="de-AT" sz="400" dirty="0" smtClean="0"/>
          </a:p>
          <a:p>
            <a:pPr marL="361950" indent="-361950">
              <a:buClr>
                <a:srgbClr val="A50021"/>
              </a:buClr>
              <a:buSzPct val="100000"/>
            </a:pPr>
            <a:r>
              <a:rPr lang="de-AT" sz="2000" dirty="0" smtClean="0"/>
              <a:t/>
            </a:r>
            <a:br>
              <a:rPr lang="de-AT" sz="2000" dirty="0" smtClean="0"/>
            </a:br>
            <a:endParaRPr lang="de-AT" sz="1600" dirty="0" smtClean="0"/>
          </a:p>
        </p:txBody>
      </p:sp>
      <p:pic>
        <p:nvPicPr>
          <p:cNvPr id="54275" name="Picture 3" descr="C:\Users\Franz\Documents\03-Heidi\webwerkstatt\Thema-1.WK\karten\karten-1WK-vor-danach-02.jpg"/>
          <p:cNvPicPr>
            <a:picLocks noChangeAspect="1" noChangeArrowheads="1"/>
          </p:cNvPicPr>
          <p:nvPr/>
        </p:nvPicPr>
        <p:blipFill>
          <a:blip r:embed="rId3" cstate="print"/>
          <a:srcRect/>
          <a:stretch>
            <a:fillRect/>
          </a:stretch>
        </p:blipFill>
        <p:spPr bwMode="auto">
          <a:xfrm>
            <a:off x="468360" y="2204864"/>
            <a:ext cx="7344000" cy="3779685"/>
          </a:xfrm>
          <a:prstGeom prst="rect">
            <a:avLst/>
          </a:prstGeom>
          <a:noFill/>
        </p:spPr>
      </p:pic>
      <p:sp>
        <p:nvSpPr>
          <p:cNvPr id="9" name="Rectangle 1"/>
          <p:cNvSpPr>
            <a:spLocks noChangeArrowheads="1"/>
          </p:cNvSpPr>
          <p:nvPr/>
        </p:nvSpPr>
        <p:spPr bwMode="auto">
          <a:xfrm>
            <a:off x="7700620" y="4902259"/>
            <a:ext cx="1479892"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de-DE" sz="800" dirty="0" smtClean="0"/>
              <a:t>Schematisch gezeichnete </a:t>
            </a:r>
          </a:p>
          <a:p>
            <a:r>
              <a:rPr lang="de-DE" sz="800" dirty="0" smtClean="0"/>
              <a:t>Karten Europas vor und </a:t>
            </a:r>
          </a:p>
          <a:p>
            <a:r>
              <a:rPr lang="de-DE" sz="800" dirty="0" smtClean="0"/>
              <a:t>nach dem Ersten Weltkrieg. </a:t>
            </a:r>
          </a:p>
          <a:p>
            <a:r>
              <a:rPr lang="de-DE" sz="800" dirty="0" smtClean="0"/>
              <a:t>Grafik © Kinderbüro </a:t>
            </a:r>
          </a:p>
          <a:p>
            <a:r>
              <a:rPr lang="de-DE" sz="800" dirty="0" smtClean="0"/>
              <a:t>Universität Wien / </a:t>
            </a:r>
          </a:p>
          <a:p>
            <a:r>
              <a:rPr lang="de-DE" sz="800" dirty="0" smtClean="0"/>
              <a:t>Franz Stürmer</a:t>
            </a:r>
            <a:endParaRPr lang="de-AT" sz="800" dirty="0"/>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27384"/>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Friede – aber die Not hat kein Ende</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9" name="Inhaltsplatzhalter 4"/>
          <p:cNvSpPr txBox="1">
            <a:spLocks/>
          </p:cNvSpPr>
          <p:nvPr/>
        </p:nvSpPr>
        <p:spPr>
          <a:xfrm>
            <a:off x="467544" y="1196752"/>
            <a:ext cx="8676456" cy="5184576"/>
          </a:xfrm>
          <a:prstGeom prst="rect">
            <a:avLst/>
          </a:prstGeom>
        </p:spPr>
        <p:txBody>
          <a:bodyPr anchor="t"/>
          <a:lstStyle/>
          <a:p>
            <a:pPr lvl="0" eaLnBrk="0" hangingPunct="0">
              <a:spcBef>
                <a:spcPts val="600"/>
              </a:spcBef>
              <a:buClr>
                <a:srgbClr val="A50021"/>
              </a:buClr>
            </a:pPr>
            <a:r>
              <a:rPr lang="de-AT" sz="2000" dirty="0" smtClean="0"/>
              <a:t>Österreich war nun ein </a:t>
            </a:r>
            <a:r>
              <a:rPr lang="de-AT" sz="2000" dirty="0" smtClean="0"/>
              <a:t>Kleinstaat. Die junge Republik hatte mit </a:t>
            </a:r>
            <a:r>
              <a:rPr lang="de-AT" sz="2000" dirty="0" smtClean="0"/>
              <a:t>einem schweren Erbe zu kämpfen hatte: </a:t>
            </a:r>
            <a:br>
              <a:rPr lang="de-AT" sz="2000" dirty="0" smtClean="0"/>
            </a:br>
            <a:endParaRPr lang="de-AT" sz="1400" dirty="0" smtClean="0"/>
          </a:p>
          <a:p>
            <a:pPr marL="361950" indent="-361950">
              <a:buClr>
                <a:srgbClr val="A50021"/>
              </a:buClr>
              <a:buSzPct val="100000"/>
              <a:buFont typeface="Wingdings" pitchFamily="2" charset="2"/>
              <a:buChar char="l"/>
            </a:pPr>
            <a:r>
              <a:rPr lang="de-AT" sz="2000" dirty="0"/>
              <a:t>Hohe Staatsverschuldung und </a:t>
            </a:r>
            <a:r>
              <a:rPr lang="de-AT" sz="2000" dirty="0" smtClean="0"/>
              <a:t>Reparationszahlungen an die Siegermächte</a:t>
            </a:r>
            <a:r>
              <a:rPr lang="de-AT" sz="2000" dirty="0" smtClean="0"/>
              <a:t/>
            </a:r>
            <a:br>
              <a:rPr lang="de-AT" sz="2000" dirty="0" smtClean="0"/>
            </a:br>
            <a:endParaRPr lang="de-AT" sz="1600" dirty="0" smtClean="0"/>
          </a:p>
          <a:p>
            <a:pPr marL="361950" indent="-361950">
              <a:buClr>
                <a:srgbClr val="A50021"/>
              </a:buClr>
              <a:buSzPct val="100000"/>
              <a:buFont typeface="Wingdings" pitchFamily="2" charset="2"/>
              <a:buChar char="l"/>
            </a:pPr>
            <a:r>
              <a:rPr lang="de-DE" sz="2000" dirty="0" smtClean="0"/>
              <a:t>Schwache Wirtschaft und kaum </a:t>
            </a:r>
            <a:r>
              <a:rPr lang="de-DE" sz="2000" dirty="0"/>
              <a:t>Handelsmöglichkeiten</a:t>
            </a:r>
            <a:r>
              <a:rPr lang="de-DE" sz="2000" dirty="0" smtClean="0"/>
              <a:t>: </a:t>
            </a:r>
            <a:r>
              <a:rPr lang="de-AT" sz="2000" dirty="0"/>
              <a:t>Es fehlten Rohstoffe für die Industrie, Arbeitskräfte und </a:t>
            </a:r>
            <a:r>
              <a:rPr lang="de-AT" sz="2000" dirty="0" err="1"/>
              <a:t>AbnehmerInnen</a:t>
            </a:r>
            <a:r>
              <a:rPr lang="de-AT" sz="2000" dirty="0"/>
              <a:t> für die Produkte</a:t>
            </a:r>
            <a:r>
              <a:rPr lang="de-DE" sz="2000" dirty="0" smtClean="0"/>
              <a:t>, </a:t>
            </a:r>
            <a:r>
              <a:rPr lang="de-DE" sz="2000" dirty="0" smtClean="0"/>
              <a:t>da die Bevölkerung kaum Geld für das Nötigste hatte.</a:t>
            </a:r>
            <a:br>
              <a:rPr lang="de-DE" sz="2000" dirty="0" smtClean="0"/>
            </a:br>
            <a:endParaRPr lang="de-DE" sz="1600" dirty="0" smtClean="0"/>
          </a:p>
          <a:p>
            <a:pPr marL="361950" indent="-361950">
              <a:buClr>
                <a:srgbClr val="A50021"/>
              </a:buClr>
              <a:buSzPct val="100000"/>
              <a:buFont typeface="Wingdings" pitchFamily="2" charset="2"/>
              <a:buChar char="l"/>
            </a:pPr>
            <a:r>
              <a:rPr lang="de-DE" sz="2000" dirty="0" smtClean="0"/>
              <a:t>Das österreichische Volk war kriegsmüde, ausgeblutet und hatte </a:t>
            </a:r>
            <a:r>
              <a:rPr lang="de-AT" sz="2000" dirty="0"/>
              <a:t>wenig Vertrauen in die Zukunft des neuen, kleinen </a:t>
            </a:r>
            <a:r>
              <a:rPr lang="de-AT" sz="2000" dirty="0" smtClean="0"/>
              <a:t>Staates</a:t>
            </a:r>
            <a:r>
              <a:rPr lang="de-DE" sz="2000" dirty="0" smtClean="0"/>
              <a:t>.</a:t>
            </a:r>
            <a:r>
              <a:rPr lang="de-DE" sz="2000" dirty="0" smtClean="0"/>
              <a:t/>
            </a:r>
            <a:br>
              <a:rPr lang="de-DE" sz="2000" dirty="0" smtClean="0"/>
            </a:br>
            <a:endParaRPr lang="de-DE" sz="2000" dirty="0" smtClean="0"/>
          </a:p>
          <a:p>
            <a:pPr marL="361950" indent="-361950">
              <a:buClr>
                <a:srgbClr val="A50021"/>
              </a:buClr>
              <a:buSzPct val="100000"/>
              <a:buFont typeface="Wingdings" pitchFamily="2" charset="2"/>
              <a:buChar char="l"/>
            </a:pPr>
            <a:r>
              <a:rPr lang="de-DE" sz="2000" dirty="0" smtClean="0"/>
              <a:t>Tausende Flüchtlinge aus der ehemaligen Monarchie suchten Zuflucht in der kleinen Republik – zumeist mittellos und ohne Heim und Arbeit.</a:t>
            </a:r>
            <a:br>
              <a:rPr lang="de-DE" sz="2000" dirty="0" smtClean="0"/>
            </a:br>
            <a:r>
              <a:rPr lang="de-DE" sz="2000" b="1" dirty="0" smtClean="0"/>
              <a:t/>
            </a:r>
            <a:br>
              <a:rPr lang="de-DE" sz="2000" b="1" dirty="0" smtClean="0"/>
            </a:br>
            <a:endParaRPr lang="de-DE" sz="1600" b="1" dirty="0" smtClean="0"/>
          </a:p>
          <a:p>
            <a:pPr marL="361950" indent="-361950">
              <a:buClr>
                <a:srgbClr val="A50021"/>
              </a:buClr>
              <a:buSzPct val="100000"/>
            </a:pPr>
            <a:r>
              <a:rPr lang="de-AT" sz="2000" dirty="0" smtClean="0"/>
              <a:t/>
            </a:r>
            <a:br>
              <a:rPr lang="de-AT" sz="2000" dirty="0" smtClean="0"/>
            </a:br>
            <a:r>
              <a:rPr lang="de-AT" sz="2000" dirty="0" smtClean="0"/>
              <a:t/>
            </a:r>
            <a:br>
              <a:rPr lang="de-AT" sz="2000" dirty="0" smtClean="0"/>
            </a:br>
            <a:endParaRPr lang="de-AT" sz="1600" dirty="0" smtClean="0"/>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27384"/>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Friede – aber die Not hat kein Ende</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9" name="Inhaltsplatzhalter 4"/>
          <p:cNvSpPr txBox="1">
            <a:spLocks/>
          </p:cNvSpPr>
          <p:nvPr/>
        </p:nvSpPr>
        <p:spPr>
          <a:xfrm>
            <a:off x="467544" y="1196752"/>
            <a:ext cx="8676456" cy="5184576"/>
          </a:xfrm>
          <a:prstGeom prst="rect">
            <a:avLst/>
          </a:prstGeom>
        </p:spPr>
        <p:txBody>
          <a:bodyPr anchor="t"/>
          <a:lstStyle/>
          <a:p>
            <a:pPr lvl="0" eaLnBrk="0" hangingPunct="0">
              <a:spcBef>
                <a:spcPts val="600"/>
              </a:spcBef>
              <a:buClr>
                <a:srgbClr val="A50021"/>
              </a:buClr>
            </a:pPr>
            <a:r>
              <a:rPr lang="de-AT" sz="2000" dirty="0" smtClean="0"/>
              <a:t>Mit dem Kriegsende hatte sich die Situation der Bevölkerung nicht gebessert – teilweise sogar verschlechtert:</a:t>
            </a:r>
            <a:br>
              <a:rPr lang="de-AT" sz="2000" dirty="0" smtClean="0"/>
            </a:br>
            <a:endParaRPr lang="de-AT" sz="1400" dirty="0" smtClean="0"/>
          </a:p>
          <a:p>
            <a:pPr marL="361950" indent="-361950">
              <a:buClr>
                <a:srgbClr val="A50021"/>
              </a:buClr>
              <a:buSzPct val="100000"/>
              <a:buFont typeface="Wingdings" pitchFamily="2" charset="2"/>
              <a:buChar char="l"/>
            </a:pPr>
            <a:r>
              <a:rPr lang="de-AT" sz="2000" dirty="0" smtClean="0"/>
              <a:t>Kaum eine Familie war vom Krieg verschont geblieben </a:t>
            </a:r>
            <a:r>
              <a:rPr lang="de-DE" sz="2000" dirty="0"/>
              <a:t>–</a:t>
            </a:r>
            <a:r>
              <a:rPr lang="de-AT" sz="2000" dirty="0" smtClean="0"/>
              <a:t> 1,5 Millionen Soldaten der österreichisch-ungarischen Armee waren gefallen.</a:t>
            </a:r>
            <a:br>
              <a:rPr lang="de-AT" sz="2000" dirty="0" smtClean="0"/>
            </a:br>
            <a:endParaRPr lang="de-AT" sz="1400" dirty="0" smtClean="0"/>
          </a:p>
          <a:p>
            <a:pPr marL="361950" indent="-361950">
              <a:buClr>
                <a:srgbClr val="A50021"/>
              </a:buClr>
              <a:buSzPct val="100000"/>
              <a:buFont typeface="Wingdings" pitchFamily="2" charset="2"/>
              <a:buChar char="l"/>
            </a:pPr>
            <a:r>
              <a:rPr lang="de-DE" sz="2000" dirty="0" smtClean="0"/>
              <a:t>Arbeitsunfähige/kranke Heimkehrer („Kriegsversehrte“) schufen nach der ersten Wiedersehensfreude oft Probleme in den Familien.</a:t>
            </a:r>
            <a:br>
              <a:rPr lang="de-DE" sz="2000" dirty="0" smtClean="0"/>
            </a:br>
            <a:endParaRPr lang="de-DE" sz="1400" dirty="0" smtClean="0"/>
          </a:p>
          <a:p>
            <a:pPr marL="361950" indent="-361950">
              <a:buClr>
                <a:srgbClr val="A50021"/>
              </a:buClr>
              <a:buSzPct val="100000"/>
              <a:buFont typeface="Wingdings" pitchFamily="2" charset="2"/>
              <a:buChar char="l"/>
            </a:pPr>
            <a:r>
              <a:rPr lang="de-DE" sz="2000" dirty="0" smtClean="0"/>
              <a:t>Dinge des täglichen Lebens (v.a. Nahrungsmittel) waren weiterhin kaum erhältlich – viele Menschen, v.a. Kinder, waren vom Hunger gezeichnet.</a:t>
            </a:r>
            <a:br>
              <a:rPr lang="de-DE" sz="2000" dirty="0" smtClean="0"/>
            </a:br>
            <a:endParaRPr lang="de-DE" sz="1400" dirty="0" smtClean="0"/>
          </a:p>
          <a:p>
            <a:pPr marL="361950" indent="-361950">
              <a:buClr>
                <a:srgbClr val="A50021"/>
              </a:buClr>
              <a:buSzPct val="100000"/>
              <a:buFont typeface="Wingdings" pitchFamily="2" charset="2"/>
              <a:buChar char="l"/>
            </a:pPr>
            <a:r>
              <a:rPr lang="de-DE" sz="2000" dirty="0" smtClean="0"/>
              <a:t>Kaum eine Familie hatte Geldreserven – auch die sogenannten Kriegsanleihen waren nichts mehr </a:t>
            </a:r>
            <a:r>
              <a:rPr lang="de-DE" sz="2000" dirty="0" smtClean="0"/>
              <a:t>wert.</a:t>
            </a:r>
            <a:r>
              <a:rPr lang="de-DE" sz="2000" dirty="0" smtClean="0"/>
              <a:t/>
            </a:r>
            <a:br>
              <a:rPr lang="de-DE" sz="2000" dirty="0" smtClean="0"/>
            </a:br>
            <a:endParaRPr lang="de-DE" sz="1400" dirty="0" smtClean="0"/>
          </a:p>
          <a:p>
            <a:pPr marL="361950" indent="-361950">
              <a:buClr>
                <a:srgbClr val="A50021"/>
              </a:buClr>
              <a:buSzPct val="100000"/>
              <a:buFont typeface="Wingdings" pitchFamily="2" charset="2"/>
              <a:buChar char="l"/>
            </a:pPr>
            <a:r>
              <a:rPr lang="de-DE" sz="2000" dirty="0" smtClean="0"/>
              <a:t>Mit der Geldentwertung stiegen </a:t>
            </a:r>
            <a:r>
              <a:rPr lang="de-DE" sz="2000" dirty="0" smtClean="0"/>
              <a:t>Preise ins Grenzenlose:</a:t>
            </a:r>
            <a:br>
              <a:rPr lang="de-DE" sz="2000" dirty="0" smtClean="0"/>
            </a:br>
            <a:r>
              <a:rPr lang="de-DE" sz="2000" dirty="0" smtClean="0"/>
              <a:t>1915 kostete 1 kg Butter 4 Kronen, 1921 3.000 Kronen!</a:t>
            </a:r>
            <a:br>
              <a:rPr lang="de-DE" sz="2000" dirty="0" smtClean="0"/>
            </a:br>
            <a:r>
              <a:rPr lang="de-DE" sz="2000" b="1" dirty="0" smtClean="0"/>
              <a:t/>
            </a:r>
            <a:br>
              <a:rPr lang="de-DE" sz="2000" b="1" dirty="0" smtClean="0"/>
            </a:br>
            <a:endParaRPr lang="de-DE" sz="1600" b="1" dirty="0" smtClean="0"/>
          </a:p>
          <a:p>
            <a:pPr marL="361950" indent="-361950">
              <a:buClr>
                <a:srgbClr val="A50021"/>
              </a:buClr>
              <a:buSzPct val="100000"/>
            </a:pPr>
            <a:r>
              <a:rPr lang="de-AT" sz="2000" dirty="0" smtClean="0"/>
              <a:t/>
            </a:r>
            <a:br>
              <a:rPr lang="de-AT" sz="2000" dirty="0" smtClean="0"/>
            </a:br>
            <a:r>
              <a:rPr lang="de-AT" sz="2000" dirty="0" smtClean="0"/>
              <a:t/>
            </a:r>
            <a:br>
              <a:rPr lang="de-AT" sz="2000" dirty="0" smtClean="0"/>
            </a:br>
            <a:endParaRPr lang="de-AT" sz="1600" dirty="0" smtClean="0"/>
          </a:p>
        </p:txBody>
      </p:sp>
    </p:spTree>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83568" y="3573016"/>
            <a:ext cx="7489204" cy="1152128"/>
          </a:xfrm>
        </p:spPr>
        <p:txBody>
          <a:bodyPr/>
          <a:lstStyle/>
          <a:p>
            <a:pPr>
              <a:lnSpc>
                <a:spcPct val="115000"/>
              </a:lnSpc>
              <a:spcAft>
                <a:spcPts val="1000"/>
              </a:spcAft>
            </a:pPr>
            <a:r>
              <a:rPr lang="de-AT" sz="4000" dirty="0" smtClean="0"/>
              <a:t>Das Kriegstrauma verarbeiten</a:t>
            </a:r>
            <a:endParaRPr lang="de-DE" sz="2400" dirty="0" smtClean="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27384"/>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Das Grauen beschreiben</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9" name="Inhaltsplatzhalter 4"/>
          <p:cNvSpPr txBox="1">
            <a:spLocks/>
          </p:cNvSpPr>
          <p:nvPr/>
        </p:nvSpPr>
        <p:spPr>
          <a:xfrm>
            <a:off x="467544" y="1196752"/>
            <a:ext cx="8676456" cy="5472608"/>
          </a:xfrm>
          <a:prstGeom prst="rect">
            <a:avLst/>
          </a:prstGeom>
        </p:spPr>
        <p:txBody>
          <a:bodyPr anchor="t"/>
          <a:lstStyle/>
          <a:p>
            <a:pPr lvl="0" eaLnBrk="0" hangingPunct="0">
              <a:spcBef>
                <a:spcPts val="600"/>
              </a:spcBef>
              <a:buClr>
                <a:srgbClr val="A50021"/>
              </a:buClr>
            </a:pPr>
            <a:r>
              <a:rPr lang="de-AT" sz="2000" dirty="0" smtClean="0"/>
              <a:t>Der Erste Weltkrieg hinterließ auch in der Kunst seine Spuren. </a:t>
            </a:r>
            <a:r>
              <a:rPr lang="de-AT" sz="2000" dirty="0" err="1" smtClean="0"/>
              <a:t>K</a:t>
            </a:r>
            <a:r>
              <a:rPr lang="de-AT" sz="2000" dirty="0" err="1" smtClean="0"/>
              <a:t>ünstlerInnen</a:t>
            </a:r>
            <a:r>
              <a:rPr lang="de-AT" sz="2000" dirty="0" smtClean="0"/>
              <a:t> </a:t>
            </a:r>
            <a:r>
              <a:rPr lang="de-AT" sz="2000" dirty="0"/>
              <a:t>verarbeiteten ihre persönlichen Erfahrungen und setzten sich mit dem Kriegsgeschehen auseinander. Sie berichteten über das Grauen an der </a:t>
            </a:r>
            <a:r>
              <a:rPr lang="de-AT" sz="2000" dirty="0" smtClean="0"/>
              <a:t>Front und </a:t>
            </a:r>
            <a:r>
              <a:rPr lang="de-AT" sz="2000" dirty="0" smtClean="0"/>
              <a:t>straften die staatliche Propaganda Lügen. </a:t>
            </a:r>
            <a:br>
              <a:rPr lang="de-AT" sz="2000" dirty="0" smtClean="0"/>
            </a:br>
            <a:r>
              <a:rPr lang="de-AT" sz="2000" dirty="0" smtClean="0"/>
              <a:t>Hier einige bekannte Beispiele:</a:t>
            </a:r>
            <a:br>
              <a:rPr lang="de-AT" sz="2000" dirty="0" smtClean="0"/>
            </a:br>
            <a:endParaRPr lang="de-AT" sz="1400" dirty="0" smtClean="0"/>
          </a:p>
          <a:p>
            <a:pPr marL="361950" indent="-361950">
              <a:buClr>
                <a:srgbClr val="A50021"/>
              </a:buClr>
              <a:buSzPct val="100000"/>
              <a:buFont typeface="Wingdings" pitchFamily="2" charset="2"/>
              <a:buChar char="l"/>
            </a:pPr>
            <a:r>
              <a:rPr lang="de-AT" sz="2000" b="1" dirty="0" smtClean="0"/>
              <a:t>Georg Trakl</a:t>
            </a:r>
            <a:r>
              <a:rPr lang="de-AT" sz="2000" dirty="0" smtClean="0"/>
              <a:t> (1887-1914): Gedicht </a:t>
            </a:r>
            <a:r>
              <a:rPr lang="de-AT" sz="2000" b="1" dirty="0" smtClean="0"/>
              <a:t>„</a:t>
            </a:r>
            <a:r>
              <a:rPr lang="de-AT" sz="2000" b="1" dirty="0" err="1" smtClean="0"/>
              <a:t>Grodek</a:t>
            </a:r>
            <a:r>
              <a:rPr lang="de-AT" sz="2000" b="1" dirty="0" smtClean="0"/>
              <a:t>“ </a:t>
            </a:r>
            <a:br>
              <a:rPr lang="de-AT" sz="2000" b="1" dirty="0" smtClean="0"/>
            </a:br>
            <a:r>
              <a:rPr lang="de-AT" sz="2000" dirty="0" smtClean="0"/>
              <a:t>(eigene Erfahrungen als Kriegssanitäter, an denen er zerbrach) </a:t>
            </a:r>
            <a:br>
              <a:rPr lang="de-AT" sz="2000" dirty="0" smtClean="0"/>
            </a:br>
            <a:endParaRPr lang="de-AT" sz="1400" dirty="0" smtClean="0"/>
          </a:p>
          <a:p>
            <a:pPr marL="361950" indent="-361950">
              <a:buClr>
                <a:srgbClr val="A50021"/>
              </a:buClr>
              <a:buSzPct val="100000"/>
              <a:buFont typeface="Wingdings" pitchFamily="2" charset="2"/>
              <a:buChar char="l"/>
            </a:pPr>
            <a:r>
              <a:rPr lang="de-AT" sz="2000" b="1" dirty="0" smtClean="0"/>
              <a:t>Käthe Kollwitz</a:t>
            </a:r>
            <a:r>
              <a:rPr lang="de-AT" sz="2000" dirty="0" smtClean="0"/>
              <a:t> (1867-1945): Figurengruppe </a:t>
            </a:r>
            <a:r>
              <a:rPr lang="de-AT" sz="2000" b="1" dirty="0" smtClean="0"/>
              <a:t>„Trauerndes Elternpaar“ </a:t>
            </a:r>
            <a:r>
              <a:rPr lang="de-AT" sz="2000" dirty="0" smtClean="0"/>
              <a:t>(Tod ihres Sohnes)</a:t>
            </a:r>
            <a:r>
              <a:rPr lang="de-DE" sz="2000" dirty="0" smtClean="0"/>
              <a:t/>
            </a:r>
            <a:br>
              <a:rPr lang="de-DE" sz="2000" dirty="0" smtClean="0"/>
            </a:br>
            <a:endParaRPr lang="de-DE" sz="1400" dirty="0" smtClean="0"/>
          </a:p>
          <a:p>
            <a:pPr marL="361950" indent="-361950">
              <a:buClr>
                <a:srgbClr val="A50021"/>
              </a:buClr>
              <a:buSzPct val="100000"/>
              <a:buFont typeface="Wingdings" pitchFamily="2" charset="2"/>
              <a:buChar char="l"/>
            </a:pPr>
            <a:r>
              <a:rPr lang="de-AT" sz="2000" b="1" dirty="0" smtClean="0"/>
              <a:t>Karl Kraus</a:t>
            </a:r>
            <a:r>
              <a:rPr lang="de-AT" sz="2000" dirty="0" smtClean="0"/>
              <a:t> (1874-1936): Theaterstück </a:t>
            </a:r>
            <a:r>
              <a:rPr lang="de-AT" sz="2000" b="1" dirty="0" smtClean="0"/>
              <a:t>„Die letzten Tage der Menschheit“ </a:t>
            </a:r>
            <a:r>
              <a:rPr lang="de-DE" sz="2000" dirty="0" smtClean="0"/>
              <a:t/>
            </a:r>
            <a:br>
              <a:rPr lang="de-DE" sz="2000" dirty="0" smtClean="0"/>
            </a:br>
            <a:endParaRPr lang="de-DE" sz="1400" dirty="0" smtClean="0"/>
          </a:p>
          <a:p>
            <a:pPr marL="361950" indent="-361950">
              <a:buClr>
                <a:srgbClr val="A50021"/>
              </a:buClr>
              <a:buSzPct val="100000"/>
              <a:buFont typeface="Wingdings" pitchFamily="2" charset="2"/>
              <a:buChar char="l"/>
            </a:pPr>
            <a:r>
              <a:rPr lang="de-AT" sz="2000" b="1" dirty="0" smtClean="0"/>
              <a:t>Stefan Zweig</a:t>
            </a:r>
            <a:r>
              <a:rPr lang="de-AT" sz="2000" dirty="0" smtClean="0"/>
              <a:t> (1881-1942): Autobiographie </a:t>
            </a:r>
            <a:r>
              <a:rPr lang="de-AT" sz="2000" b="1" dirty="0" smtClean="0"/>
              <a:t>„Die Welt von Gestern“</a:t>
            </a:r>
            <a:r>
              <a:rPr lang="de-DE" sz="2000" dirty="0" smtClean="0"/>
              <a:t/>
            </a:r>
            <a:br>
              <a:rPr lang="de-DE" sz="2000" dirty="0" smtClean="0"/>
            </a:br>
            <a:endParaRPr lang="de-DE" sz="1400" dirty="0" smtClean="0"/>
          </a:p>
          <a:p>
            <a:pPr marL="361950" indent="-361950">
              <a:buClr>
                <a:srgbClr val="A50021"/>
              </a:buClr>
              <a:buSzPct val="100000"/>
              <a:buFont typeface="Wingdings" pitchFamily="2" charset="2"/>
              <a:buChar char="l"/>
            </a:pPr>
            <a:r>
              <a:rPr lang="de-AT" sz="2000" b="1" dirty="0" smtClean="0"/>
              <a:t>Erich Maria Remarque </a:t>
            </a:r>
            <a:r>
              <a:rPr lang="de-AT" sz="2000" dirty="0" smtClean="0"/>
              <a:t>(1898-1970): </a:t>
            </a:r>
          </a:p>
          <a:p>
            <a:pPr>
              <a:buClr>
                <a:srgbClr val="A50021"/>
              </a:buClr>
              <a:buSzPct val="100000"/>
            </a:pPr>
            <a:r>
              <a:rPr lang="de-AT" sz="2000" dirty="0" smtClean="0"/>
              <a:t>     Roman </a:t>
            </a:r>
            <a:r>
              <a:rPr lang="de-AT" sz="2000" b="1" dirty="0" smtClean="0"/>
              <a:t>„Im Westen nichts Neues“</a:t>
            </a:r>
            <a:r>
              <a:rPr lang="de-DE" sz="2000" dirty="0" smtClean="0"/>
              <a:t/>
            </a:r>
            <a:br>
              <a:rPr lang="de-DE" sz="2000" dirty="0" smtClean="0"/>
            </a:br>
            <a:r>
              <a:rPr lang="de-DE" sz="2000" b="1" dirty="0" smtClean="0"/>
              <a:t/>
            </a:r>
            <a:br>
              <a:rPr lang="de-DE" sz="2000" b="1" dirty="0" smtClean="0"/>
            </a:br>
            <a:endParaRPr lang="de-DE" sz="1600" b="1" dirty="0" smtClean="0"/>
          </a:p>
          <a:p>
            <a:pPr marL="361950" indent="-361950">
              <a:buClr>
                <a:srgbClr val="A50021"/>
              </a:buClr>
              <a:buSzPct val="100000"/>
            </a:pPr>
            <a:r>
              <a:rPr lang="de-AT" sz="2000" dirty="0" smtClean="0"/>
              <a:t/>
            </a:r>
            <a:br>
              <a:rPr lang="de-AT" sz="2000" dirty="0" smtClean="0"/>
            </a:br>
            <a:r>
              <a:rPr lang="de-AT" sz="2000" dirty="0" smtClean="0"/>
              <a:t/>
            </a:r>
            <a:br>
              <a:rPr lang="de-AT" sz="2000" dirty="0" smtClean="0"/>
            </a:br>
            <a:endParaRPr lang="de-AT" sz="1600" dirty="0" smtClean="0"/>
          </a:p>
        </p:txBody>
      </p:sp>
    </p:spTree>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27384"/>
            <a:ext cx="9163050" cy="6885384"/>
          </a:xfrm>
          <a:prstGeom prst="rect">
            <a:avLst/>
          </a:prstGeom>
          <a:noFill/>
        </p:spPr>
      </p:pic>
      <p:sp>
        <p:nvSpPr>
          <p:cNvPr id="6147" name="Rectangle 3"/>
          <p:cNvSpPr>
            <a:spLocks noGrp="1" noChangeArrowheads="1"/>
          </p:cNvSpPr>
          <p:nvPr>
            <p:ph type="title" idx="4294967295"/>
          </p:nvPr>
        </p:nvSpPr>
        <p:spPr>
          <a:xfrm>
            <a:off x="468313" y="260350"/>
            <a:ext cx="8675687" cy="1152525"/>
          </a:xfrm>
        </p:spPr>
        <p:txBody>
          <a:bodyPr/>
          <a:lstStyle/>
          <a:p>
            <a:pPr eaLnBrk="1" hangingPunct="1"/>
            <a:r>
              <a:rPr lang="de-AT" sz="3200" dirty="0" smtClean="0"/>
              <a:t>Trauer und Erinnerung in Stein</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9" name="Inhaltsplatzhalter 4"/>
          <p:cNvSpPr txBox="1">
            <a:spLocks/>
          </p:cNvSpPr>
          <p:nvPr/>
        </p:nvSpPr>
        <p:spPr>
          <a:xfrm>
            <a:off x="4067944" y="1196752"/>
            <a:ext cx="4680520" cy="3168352"/>
          </a:xfrm>
          <a:prstGeom prst="rect">
            <a:avLst/>
          </a:prstGeom>
        </p:spPr>
        <p:txBody>
          <a:bodyPr anchor="t"/>
          <a:lstStyle/>
          <a:p>
            <a:pPr eaLnBrk="0" hangingPunct="0">
              <a:spcBef>
                <a:spcPts val="600"/>
              </a:spcBef>
              <a:buClr>
                <a:srgbClr val="A50021"/>
              </a:buClr>
            </a:pPr>
            <a:r>
              <a:rPr lang="de-DE" sz="2000" dirty="0" smtClean="0"/>
              <a:t>Zum Gedenken an die Gefallenen errichteten zahlreiche Ortsgemeinschaften in den Nachkriegsjahren </a:t>
            </a:r>
            <a:r>
              <a:rPr lang="de-DE" sz="2000" b="1" dirty="0" smtClean="0"/>
              <a:t>Kriegerdenkmäler</a:t>
            </a:r>
            <a:r>
              <a:rPr lang="de-DE" sz="2000" dirty="0" smtClean="0"/>
              <a:t>. </a:t>
            </a:r>
            <a:br>
              <a:rPr lang="de-DE" sz="2000" dirty="0" smtClean="0"/>
            </a:br>
            <a:r>
              <a:rPr lang="de-DE" sz="2000" dirty="0" smtClean="0"/>
              <a:t/>
            </a:r>
            <a:br>
              <a:rPr lang="de-DE" sz="2000" dirty="0" smtClean="0"/>
            </a:br>
            <a:r>
              <a:rPr lang="de-DE" sz="2000" dirty="0" smtClean="0"/>
              <a:t>Oft setzten auch Familien eigene Mahnmale für ihre Ehemänner, Väter oder Brüder, die „fern der Heimaterde“ an den Kriegsschauplätzen begraben waren oder vermisst blieben.</a:t>
            </a:r>
            <a:r>
              <a:rPr lang="de-DE" sz="2000" b="1" dirty="0" smtClean="0"/>
              <a:t/>
            </a:r>
            <a:br>
              <a:rPr lang="de-DE" sz="2000" b="1" dirty="0" smtClean="0"/>
            </a:br>
            <a:endParaRPr lang="de-DE" sz="1600" b="1" dirty="0" smtClean="0"/>
          </a:p>
          <a:p>
            <a:pPr marL="361950" indent="-361950">
              <a:buClr>
                <a:srgbClr val="A50021"/>
              </a:buClr>
              <a:buSzPct val="100000"/>
            </a:pPr>
            <a:r>
              <a:rPr lang="de-AT" sz="2000" dirty="0" smtClean="0"/>
              <a:t/>
            </a:r>
            <a:br>
              <a:rPr lang="de-AT" sz="2000" dirty="0" smtClean="0"/>
            </a:br>
            <a:r>
              <a:rPr lang="de-AT" sz="2000" dirty="0" smtClean="0"/>
              <a:t/>
            </a:r>
            <a:br>
              <a:rPr lang="de-AT" sz="2000" dirty="0" smtClean="0"/>
            </a:br>
            <a:endParaRPr lang="de-AT" sz="1600" dirty="0" smtClean="0"/>
          </a:p>
        </p:txBody>
      </p:sp>
      <p:pic>
        <p:nvPicPr>
          <p:cNvPr id="1026" name="Picture 2" descr="C:\Users\Franz\Pictures\0-WERKSTATT\2014-09-15\köppl-kreuz-quer-light.jpg"/>
          <p:cNvPicPr>
            <a:picLocks noChangeAspect="1" noChangeArrowheads="1"/>
          </p:cNvPicPr>
          <p:nvPr/>
        </p:nvPicPr>
        <p:blipFill>
          <a:blip r:embed="rId3" cstate="print"/>
          <a:srcRect l="22495" t="5034" r="29499"/>
          <a:stretch>
            <a:fillRect/>
          </a:stretch>
        </p:blipFill>
        <p:spPr bwMode="auto">
          <a:xfrm>
            <a:off x="611560" y="1196752"/>
            <a:ext cx="3420000" cy="5376202"/>
          </a:xfrm>
          <a:prstGeom prst="rect">
            <a:avLst/>
          </a:prstGeom>
          <a:noFill/>
        </p:spPr>
      </p:pic>
      <p:sp>
        <p:nvSpPr>
          <p:cNvPr id="10" name="Rectangle 1"/>
          <p:cNvSpPr>
            <a:spLocks noChangeArrowheads="1"/>
          </p:cNvSpPr>
          <p:nvPr/>
        </p:nvSpPr>
        <p:spPr bwMode="auto">
          <a:xfrm>
            <a:off x="4139952" y="6309320"/>
            <a:ext cx="2315057"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de-AT" sz="800" dirty="0" smtClean="0"/>
              <a:t>Gedenkkreuz im Waldviertel </a:t>
            </a:r>
            <a:br>
              <a:rPr lang="de-AT" sz="800" dirty="0" smtClean="0"/>
            </a:br>
            <a:r>
              <a:rPr lang="de-DE" sz="800" dirty="0" smtClean="0"/>
              <a:t>© Kinderbüro Universität Wien / Franz Stürmer</a:t>
            </a:r>
            <a:endParaRPr lang="de-AT" sz="800" dirty="0"/>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547688"/>
            <a:ext cx="8207375" cy="1152525"/>
          </a:xfrm>
        </p:spPr>
        <p:txBody>
          <a:bodyPr/>
          <a:lstStyle/>
          <a:p>
            <a:r>
              <a:rPr lang="de-AT" sz="3200" dirty="0" smtClean="0"/>
              <a:t>Von Sarajevo zum Flächenbrand</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628800"/>
            <a:ext cx="8136904" cy="3960440"/>
          </a:xfrm>
        </p:spPr>
        <p:txBody>
          <a:bodyPr/>
          <a:lstStyle/>
          <a:p>
            <a:pPr lvl="0">
              <a:spcBef>
                <a:spcPts val="600"/>
              </a:spcBef>
              <a:buNone/>
            </a:pPr>
            <a:r>
              <a:rPr lang="de-AT" sz="2400" b="1" dirty="0" smtClean="0">
                <a:solidFill>
                  <a:srgbClr val="A50021"/>
                </a:solidFill>
              </a:rPr>
              <a:t>Der Kampf um die Kolonien – Imperialismus </a:t>
            </a:r>
          </a:p>
          <a:p>
            <a:pPr marL="0" indent="0">
              <a:buNone/>
            </a:pPr>
            <a:r>
              <a:rPr lang="de-AT" sz="2000" dirty="0" smtClean="0"/>
              <a:t>Die Großmächte Europas strebten danach, ihre Macht auf Gebiete in anderen Kontinenten auszudehnen. </a:t>
            </a:r>
            <a:br>
              <a:rPr lang="de-AT" sz="2000" dirty="0" smtClean="0"/>
            </a:br>
            <a:r>
              <a:rPr lang="de-AT" sz="2000" dirty="0" smtClean="0"/>
              <a:t>Der Kampf um Kolonien führte zu Spannungen zwischen den europäischen Staaten. Mittel zur Macht war ein starkes, mit modernen Waffen ausgestattetes Militär. </a:t>
            </a:r>
            <a:br>
              <a:rPr lang="de-AT" sz="2000" dirty="0" smtClean="0"/>
            </a:br>
            <a:endParaRPr lang="de-AT" sz="2000" dirty="0" smtClean="0"/>
          </a:p>
          <a:p>
            <a:pPr>
              <a:buNone/>
            </a:pPr>
            <a:r>
              <a:rPr lang="de-AT" sz="2000" dirty="0" smtClean="0"/>
              <a:t>Die </a:t>
            </a:r>
            <a:r>
              <a:rPr lang="de-AT" sz="2000" dirty="0" smtClean="0"/>
              <a:t>beherrschten Gebiete waren</a:t>
            </a:r>
          </a:p>
          <a:p>
            <a:r>
              <a:rPr lang="de-AT" sz="2000" dirty="0" smtClean="0"/>
              <a:t>Quellen für Rohstoffe für </a:t>
            </a:r>
            <a:r>
              <a:rPr lang="de-AT" sz="2000" dirty="0" smtClean="0"/>
              <a:t>neue industrielle </a:t>
            </a:r>
            <a:r>
              <a:rPr lang="de-AT" sz="2000" dirty="0" smtClean="0"/>
              <a:t>Produktionsweisen</a:t>
            </a:r>
          </a:p>
          <a:p>
            <a:r>
              <a:rPr lang="de-AT" sz="2000" dirty="0" smtClean="0"/>
              <a:t>Absatzmarkt für die </a:t>
            </a:r>
            <a:r>
              <a:rPr lang="de-AT" sz="2000" dirty="0" smtClean="0"/>
              <a:t>in </a:t>
            </a:r>
            <a:r>
              <a:rPr lang="de-AT" sz="2000" dirty="0" smtClean="0"/>
              <a:t>Europa gefertigten Industrieprodukte. </a:t>
            </a:r>
            <a:r>
              <a:rPr lang="de-AT" sz="2400" dirty="0" smtClean="0"/>
              <a:t/>
            </a:r>
            <a:br>
              <a:rPr lang="de-AT" sz="2400" dirty="0" smtClean="0"/>
            </a:br>
            <a:endParaRPr lang="de-AT" sz="2600" dirty="0" smtClean="0"/>
          </a:p>
          <a:p>
            <a:pPr>
              <a:spcBef>
                <a:spcPts val="600"/>
              </a:spcBef>
              <a:buNone/>
            </a:pPr>
            <a:endParaRPr lang="de-DE" sz="2600" dirty="0" smtClean="0"/>
          </a:p>
          <a:p>
            <a:pPr>
              <a:buFont typeface="Wingdings" pitchFamily="2" charset="2"/>
              <a:buNone/>
            </a:pPr>
            <a:endParaRPr lang="de-DE" sz="2600" dirty="0" smtClean="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smtClean="0"/>
              <a:t>Von Sarajevo zum Flächenbrand</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4536504"/>
          </a:xfrm>
          <a:prstGeom prst="rect">
            <a:avLst/>
          </a:prstGeom>
        </p:spPr>
        <p:txBody>
          <a:bodyPr/>
          <a:lstStyle/>
          <a:p>
            <a:pPr lvl="0" eaLnBrk="0" hangingPunct="0">
              <a:spcBef>
                <a:spcPts val="600"/>
              </a:spcBef>
              <a:buClr>
                <a:srgbClr val="A50021"/>
              </a:buClr>
            </a:pPr>
            <a:r>
              <a:rPr lang="de-AT" sz="2400" b="1" dirty="0" smtClean="0">
                <a:solidFill>
                  <a:srgbClr val="A50021"/>
                </a:solidFill>
              </a:rPr>
              <a:t>Der Zauber der Montur – Militarismus </a:t>
            </a:r>
          </a:p>
          <a:p>
            <a:endParaRPr lang="de-AT" sz="2000" dirty="0" smtClean="0"/>
          </a:p>
          <a:p>
            <a:r>
              <a:rPr lang="de-AT" sz="2000" dirty="0" smtClean="0"/>
              <a:t>In den Jahrzehnten vor dem Ersten Weltkrieg lagen die großen europäischen Mächte im Rüstungswettstreit. Das Militär gewann an Einfluss. Herrscher zeigten sich gerne in Uniform und Militärparaden waren Feste für das ganze Volk. </a:t>
            </a:r>
          </a:p>
          <a:p>
            <a:endParaRPr lang="de-AT" sz="2000" dirty="0" smtClean="0"/>
          </a:p>
          <a:p>
            <a:r>
              <a:rPr lang="de-AT" sz="2000" dirty="0" smtClean="0"/>
              <a:t>                                   	Viele glaubten an das Recht des Stärkeren und 				hielten einen Krieg für unvermeidbar. </a:t>
            </a:r>
            <a:br>
              <a:rPr lang="de-AT" sz="2000" dirty="0" smtClean="0"/>
            </a:br>
            <a:r>
              <a:rPr lang="de-AT" sz="2000" dirty="0" smtClean="0"/>
              <a:t>                                   	Sogar im Kinderzimmer lebte der „Zauber der</a:t>
            </a:r>
            <a:br>
              <a:rPr lang="de-AT" sz="2000" dirty="0" smtClean="0"/>
            </a:br>
            <a:r>
              <a:rPr lang="de-AT" sz="2000" dirty="0" smtClean="0"/>
              <a:t>                                   	Montur“ und Kriegsspielzeug war ein beliebtes</a:t>
            </a:r>
            <a:br>
              <a:rPr lang="de-AT" sz="2000" dirty="0" smtClean="0"/>
            </a:br>
            <a:r>
              <a:rPr lang="de-AT" sz="2000" dirty="0" smtClean="0"/>
              <a:t>                                   	Geschenk.                  </a:t>
            </a:r>
          </a:p>
          <a:p>
            <a:pPr marL="342900" marR="0" lvl="0" indent="-342900" algn="l" defTabSz="914400" rtl="0" eaLnBrk="0" fontAlgn="base" latinLnBrk="0" hangingPunct="0">
              <a:lnSpc>
                <a:spcPct val="100000"/>
              </a:lnSpc>
              <a:spcBef>
                <a:spcPts val="600"/>
              </a:spcBef>
              <a:spcAft>
                <a:spcPct val="0"/>
              </a:spcAft>
              <a:buClr>
                <a:srgbClr val="A50021"/>
              </a:buClr>
              <a:buSzTx/>
              <a:tabLst/>
              <a:defRPr/>
            </a:pPr>
            <a:endParaRPr kumimoji="0" lang="de-DE"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Rectangle 1"/>
          <p:cNvSpPr>
            <a:spLocks noChangeArrowheads="1"/>
          </p:cNvSpPr>
          <p:nvPr/>
        </p:nvSpPr>
        <p:spPr bwMode="auto">
          <a:xfrm>
            <a:off x="2987824" y="6237312"/>
            <a:ext cx="1920719"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lang="de-AT" sz="800" dirty="0" smtClean="0"/>
              <a:t>Gruß vom </a:t>
            </a:r>
            <a:r>
              <a:rPr lang="de-AT" sz="800" dirty="0" err="1" smtClean="0"/>
              <a:t>Osterhas</a:t>
            </a:r>
            <a:r>
              <a:rPr lang="de-AT" sz="800" dirty="0" smtClean="0"/>
              <a:t>! © </a:t>
            </a:r>
            <a:r>
              <a:rPr lang="de-AT" sz="800" dirty="0" err="1" smtClean="0"/>
              <a:t>Wienbibliothek</a:t>
            </a:r>
            <a:endParaRPr kumimoji="0" lang="de-A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2" name="Picture 2" descr="http://www.demokratiewebstatt.at/typo3temp/pics/3c3afebb5e.png"/>
          <p:cNvPicPr>
            <a:picLocks noChangeAspect="1" noChangeArrowheads="1"/>
          </p:cNvPicPr>
          <p:nvPr/>
        </p:nvPicPr>
        <p:blipFill>
          <a:blip r:embed="rId3" cstate="screen"/>
          <a:srcRect/>
          <a:stretch>
            <a:fillRect/>
          </a:stretch>
        </p:blipFill>
        <p:spPr bwMode="auto">
          <a:xfrm>
            <a:off x="539552" y="3212976"/>
            <a:ext cx="2457450" cy="3276601"/>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6147" name="Rectangle 3"/>
          <p:cNvSpPr>
            <a:spLocks noGrp="1" noChangeArrowheads="1"/>
          </p:cNvSpPr>
          <p:nvPr>
            <p:ph type="title" idx="4294967295"/>
          </p:nvPr>
        </p:nvSpPr>
        <p:spPr>
          <a:xfrm>
            <a:off x="468313" y="260350"/>
            <a:ext cx="8207375" cy="1152525"/>
          </a:xfrm>
        </p:spPr>
        <p:txBody>
          <a:bodyPr/>
          <a:lstStyle/>
          <a:p>
            <a:pPr eaLnBrk="1" hangingPunct="1"/>
            <a:r>
              <a:rPr lang="de-AT" sz="3200" dirty="0" smtClean="0"/>
              <a:t>Von Sarajevo zum Flächenbrand</a:t>
            </a:r>
          </a:p>
        </p:txBody>
      </p:sp>
      <p:sp>
        <p:nvSpPr>
          <p:cNvPr id="7" name="Rectangle 4"/>
          <p:cNvSpPr txBox="1">
            <a:spLocks noChangeArrowheads="1"/>
          </p:cNvSpPr>
          <p:nvPr/>
        </p:nvSpPr>
        <p:spPr bwMode="auto">
          <a:xfrm>
            <a:off x="446088" y="1484313"/>
            <a:ext cx="8229600" cy="3457575"/>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defRPr/>
            </a:pPr>
            <a:endParaRPr lang="de-DE" sz="2600" kern="0" dirty="0">
              <a:latin typeface="+mn-lt"/>
            </a:endParaRPr>
          </a:p>
        </p:txBody>
      </p:sp>
      <p:sp>
        <p:nvSpPr>
          <p:cNvPr id="39" name="Inhaltsplatzhalter 4"/>
          <p:cNvSpPr txBox="1">
            <a:spLocks/>
          </p:cNvSpPr>
          <p:nvPr/>
        </p:nvSpPr>
        <p:spPr>
          <a:xfrm>
            <a:off x="467544" y="1196752"/>
            <a:ext cx="8424936" cy="4176464"/>
          </a:xfrm>
          <a:prstGeom prst="rect">
            <a:avLst/>
          </a:prstGeom>
        </p:spPr>
        <p:txBody>
          <a:bodyPr/>
          <a:lstStyle/>
          <a:p>
            <a:pPr lvl="0" eaLnBrk="0" hangingPunct="0">
              <a:spcBef>
                <a:spcPts val="600"/>
              </a:spcBef>
              <a:buClr>
                <a:srgbClr val="A50021"/>
              </a:buClr>
            </a:pPr>
            <a:r>
              <a:rPr lang="de-AT" sz="2400" b="1" dirty="0" smtClean="0">
                <a:solidFill>
                  <a:srgbClr val="A50021"/>
                </a:solidFill>
              </a:rPr>
              <a:t>Die Liebe zum Vaterland – Patriotismus</a:t>
            </a:r>
          </a:p>
          <a:p>
            <a:endParaRPr lang="de-AT" sz="2000" dirty="0" smtClean="0"/>
          </a:p>
          <a:p>
            <a:r>
              <a:rPr lang="de-AT" sz="2000" dirty="0" smtClean="0"/>
              <a:t>Stolz </a:t>
            </a:r>
            <a:r>
              <a:rPr lang="de-AT" sz="2000" dirty="0"/>
              <a:t>auf militärische Stärke, wirtschaftliche Leistungen und technische Errungenschaften einte Menschen aus unterschiedlichen gesellschaftlichen Gruppen eines </a:t>
            </a:r>
            <a:r>
              <a:rPr lang="de-AT" sz="2000" dirty="0" smtClean="0"/>
              <a:t>Landes.</a:t>
            </a:r>
          </a:p>
          <a:p>
            <a:endParaRPr lang="de-AT" sz="2000" dirty="0"/>
          </a:p>
          <a:p>
            <a:r>
              <a:rPr lang="de-AT" sz="2000" dirty="0" smtClean="0"/>
              <a:t>Oft </a:t>
            </a:r>
            <a:r>
              <a:rPr lang="de-AT" sz="2000" dirty="0"/>
              <a:t>ging dieses Gefühl der Zusammengehörigkeit </a:t>
            </a:r>
            <a:r>
              <a:rPr lang="de-AT" sz="2000" dirty="0" smtClean="0"/>
              <a:t>mit der </a:t>
            </a:r>
            <a:r>
              <a:rPr lang="de-AT" sz="2000" dirty="0"/>
              <a:t>Abwertung anderer Staaten einher, denen man sich überlegen fühlte. </a:t>
            </a:r>
          </a:p>
          <a:p>
            <a:endParaRPr lang="de-AT" sz="2000" dirty="0"/>
          </a:p>
          <a:p>
            <a:r>
              <a:rPr lang="de-AT" sz="2000" dirty="0"/>
              <a:t>Es entstand die Überzeugung, eigene Interessen mit kriegerischen Mitteln durchzusetzen. Die „Verteidigung des Vaterlandes“ stellten viele über gesellschaftliche und politische Konflikte im eigenen Land („Kriegspatriotismus</a:t>
            </a:r>
            <a:r>
              <a:rPr lang="de-AT" sz="2000" dirty="0" smtClean="0"/>
              <a:t>“).</a:t>
            </a:r>
            <a:endParaRPr lang="de-AT" sz="2000" dirty="0"/>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547688"/>
            <a:ext cx="8207375" cy="1152525"/>
          </a:xfrm>
        </p:spPr>
        <p:txBody>
          <a:bodyPr/>
          <a:lstStyle/>
          <a:p>
            <a:r>
              <a:rPr lang="de-AT" sz="3200" dirty="0" smtClean="0"/>
              <a:t>Von Sarajevo zum Flächenbrand</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628800"/>
            <a:ext cx="8136904" cy="4608512"/>
          </a:xfrm>
        </p:spPr>
        <p:txBody>
          <a:bodyPr/>
          <a:lstStyle/>
          <a:p>
            <a:pPr lvl="0">
              <a:spcBef>
                <a:spcPts val="600"/>
              </a:spcBef>
              <a:buNone/>
            </a:pPr>
            <a:r>
              <a:rPr lang="de-AT" sz="2800" b="1" dirty="0" smtClean="0">
                <a:solidFill>
                  <a:srgbClr val="A50021"/>
                </a:solidFill>
              </a:rPr>
              <a:t>Miteinander gegeneinander! </a:t>
            </a:r>
          </a:p>
          <a:p>
            <a:pPr>
              <a:buNone/>
            </a:pPr>
            <a:r>
              <a:rPr lang="de-AT" sz="2000" dirty="0" smtClean="0"/>
              <a:t>Die Lage in Europa war um 1914 angespannt:</a:t>
            </a:r>
          </a:p>
          <a:p>
            <a:r>
              <a:rPr lang="de-AT" sz="2000" dirty="0" smtClean="0"/>
              <a:t>Österreich-Ungarn und Russland wetteiferten um den Einfluss in den Balkanstaaten. </a:t>
            </a:r>
          </a:p>
          <a:p>
            <a:r>
              <a:rPr lang="de-AT" sz="2000" dirty="0" smtClean="0"/>
              <a:t>Deutschland konkurrierte mit Frankreich und Großbritannien um Märkte außerhalb </a:t>
            </a:r>
            <a:r>
              <a:rPr lang="de-AT" sz="2000" dirty="0" smtClean="0"/>
              <a:t>Europas. </a:t>
            </a:r>
            <a:endParaRPr lang="de-AT" sz="2000" dirty="0" smtClean="0"/>
          </a:p>
          <a:p>
            <a:r>
              <a:rPr lang="de-AT" sz="2000" dirty="0" smtClean="0"/>
              <a:t>Große </a:t>
            </a:r>
            <a:r>
              <a:rPr lang="de-AT" sz="2000" b="1" dirty="0" smtClean="0"/>
              <a:t>Militärbündnisse</a:t>
            </a:r>
            <a:r>
              <a:rPr lang="de-AT" sz="2000" dirty="0" smtClean="0"/>
              <a:t> entstanden: </a:t>
            </a:r>
            <a:br>
              <a:rPr lang="de-AT" sz="2000" dirty="0" smtClean="0"/>
            </a:br>
            <a:r>
              <a:rPr lang="de-AT" sz="2000" b="1" i="1" dirty="0" smtClean="0"/>
              <a:t>Triple Entente</a:t>
            </a:r>
            <a:r>
              <a:rPr lang="de-AT" sz="2000" dirty="0" smtClean="0"/>
              <a:t>: Frankreich, Großbritannien und Russland </a:t>
            </a:r>
            <a:br>
              <a:rPr lang="de-AT" sz="2000" dirty="0" smtClean="0"/>
            </a:br>
            <a:r>
              <a:rPr lang="de-AT" sz="2000" b="1" i="1" dirty="0" smtClean="0"/>
              <a:t>Mittelmächte</a:t>
            </a:r>
            <a:r>
              <a:rPr lang="de-AT" sz="2000" dirty="0" smtClean="0"/>
              <a:t>: Österreich-Ungarn und das Deutsche Reich </a:t>
            </a:r>
          </a:p>
          <a:p>
            <a:pPr indent="19050">
              <a:buNone/>
            </a:pPr>
            <a:r>
              <a:rPr lang="de-AT" sz="2000" i="1" dirty="0" smtClean="0"/>
              <a:t>Italien</a:t>
            </a:r>
            <a:r>
              <a:rPr lang="de-AT" sz="2000" dirty="0" smtClean="0"/>
              <a:t> war zunächst Bündnispartner der Mittelmächte, verhielt sich zu Kriegsbeginn neutral, wechselte 1915 auf die Seite der Entente. </a:t>
            </a:r>
          </a:p>
          <a:p>
            <a:pPr>
              <a:spcBef>
                <a:spcPts val="600"/>
              </a:spcBef>
              <a:buNone/>
            </a:pPr>
            <a:endParaRPr lang="de-DE" sz="2600" dirty="0" smtClean="0"/>
          </a:p>
          <a:p>
            <a:pPr>
              <a:buFont typeface="Wingdings" pitchFamily="2" charset="2"/>
              <a:buNone/>
            </a:pPr>
            <a:endParaRPr lang="de-DE" sz="2600" dirty="0" smtClean="0"/>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547688"/>
            <a:ext cx="8207375" cy="1152525"/>
          </a:xfrm>
        </p:spPr>
        <p:txBody>
          <a:bodyPr/>
          <a:lstStyle/>
          <a:p>
            <a:r>
              <a:rPr lang="de-AT" sz="3200" dirty="0" smtClean="0"/>
              <a:t>Von Sarajevo zum Flächenbrand</a:t>
            </a:r>
            <a:endParaRPr lang="de-DE" sz="3200" dirty="0" smtClean="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1628800"/>
            <a:ext cx="8136904" cy="4608512"/>
          </a:xfrm>
        </p:spPr>
        <p:txBody>
          <a:bodyPr/>
          <a:lstStyle/>
          <a:p>
            <a:pPr lvl="0">
              <a:spcBef>
                <a:spcPts val="600"/>
              </a:spcBef>
              <a:buNone/>
            </a:pPr>
            <a:r>
              <a:rPr lang="de-AT" sz="2800" b="1" dirty="0" smtClean="0">
                <a:solidFill>
                  <a:srgbClr val="A50021"/>
                </a:solidFill>
              </a:rPr>
              <a:t>Miteinander gegeneinander! </a:t>
            </a:r>
          </a:p>
          <a:p>
            <a:pPr>
              <a:buNone/>
            </a:pPr>
            <a:r>
              <a:rPr lang="de-AT" sz="2000" dirty="0" smtClean="0"/>
              <a:t>Die Lage in Europa war um 1914 angespannt:</a:t>
            </a:r>
          </a:p>
          <a:p>
            <a:r>
              <a:rPr lang="de-AT" sz="2000" dirty="0" smtClean="0"/>
              <a:t>Militärische Aufrüstung und wirtschaftliche Ausbreitung des Deutschen Reiches beunruhigten die Entente-Staaten.</a:t>
            </a:r>
          </a:p>
          <a:p>
            <a:r>
              <a:rPr lang="de-AT" sz="2000" dirty="0" smtClean="0"/>
              <a:t>Zunehmende Stärke der Verbindungen </a:t>
            </a:r>
            <a:r>
              <a:rPr lang="de-AT" sz="2000" dirty="0" smtClean="0"/>
              <a:t>des Entente-Bündnisses </a:t>
            </a:r>
            <a:r>
              <a:rPr lang="de-AT" sz="2000" dirty="0" smtClean="0"/>
              <a:t>ließ in Deutschland den Ruf nach einem „Präventivkrieg“ gegen die </a:t>
            </a:r>
            <a:r>
              <a:rPr lang="de-AT" sz="2000" dirty="0" smtClean="0"/>
              <a:t>„feindliche </a:t>
            </a:r>
            <a:r>
              <a:rPr lang="de-AT" sz="2000" dirty="0"/>
              <a:t>Einkreisung</a:t>
            </a:r>
            <a:r>
              <a:rPr lang="de-AT" sz="2000" dirty="0" smtClean="0"/>
              <a:t>“ immer lauter werden. </a:t>
            </a:r>
          </a:p>
          <a:p>
            <a:r>
              <a:rPr lang="de-AT" sz="2000" dirty="0" smtClean="0"/>
              <a:t>Der Vielvölkerstaat Österreich-Ungarn kämpfte mit wachsenden nationalen Unabhängigkeitsbestrebungen in den Kronländern. </a:t>
            </a:r>
            <a:endParaRPr lang="de-DE" sz="2600" dirty="0" smtClean="0"/>
          </a:p>
          <a:p>
            <a:pPr>
              <a:buFont typeface="Wingdings" pitchFamily="2" charset="2"/>
              <a:buNone/>
            </a:pPr>
            <a:endParaRPr lang="de-DE" sz="2600" dirty="0" smtClean="0"/>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1_Wasserzeichen">
  <a:themeElements>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1_Wasserzeich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1_Wasserzeiche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1_Wasserzeiche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1_Wasserzeiche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1_Wasserzeiche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1_Wasserzeiche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1_Wasserzeiche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1_Wasserzeiche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1_Wasserzeiche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1056</Words>
  <Application>Microsoft Office PowerPoint</Application>
  <PresentationFormat>Bildschirmpräsentation (4:3)</PresentationFormat>
  <Paragraphs>278</Paragraphs>
  <Slides>45</Slides>
  <Notes>1</Notes>
  <HiddenSlides>0</HiddenSlides>
  <MMClips>0</MMClips>
  <ScaleCrop>false</ScaleCrop>
  <HeadingPairs>
    <vt:vector size="4" baseType="variant">
      <vt:variant>
        <vt:lpstr>Design</vt:lpstr>
      </vt:variant>
      <vt:variant>
        <vt:i4>1</vt:i4>
      </vt:variant>
      <vt:variant>
        <vt:lpstr>Folientitel</vt:lpstr>
      </vt:variant>
      <vt:variant>
        <vt:i4>45</vt:i4>
      </vt:variant>
    </vt:vector>
  </HeadingPairs>
  <TitlesOfParts>
    <vt:vector size="46" baseType="lpstr">
      <vt:lpstr>1_Wasserzeichen</vt:lpstr>
      <vt:lpstr> Hundert Jahre  Erster Weltkrieg</vt:lpstr>
      <vt:lpstr>Mehr Information auf: www.demokratiewebstatt.at </vt:lpstr>
      <vt:lpstr>Vor 100 Jahren …  1914 begann in Europa der Erste Weltkrieg.  Es war ein entsetzlich grausamer Krieg, bei dem über 14 Millionen Menschen starben. Am Ende des Kriegs lag Europa in Schutt und Asche.  HistorikerInnen sprechen auch von der Urkatastrophe des  20. Jahrhunderts.</vt:lpstr>
      <vt:lpstr> Von Sarajevo zum Flächenbrand </vt:lpstr>
      <vt:lpstr>Von Sarajevo zum Flächenbrand</vt:lpstr>
      <vt:lpstr>Von Sarajevo zum Flächenbrand</vt:lpstr>
      <vt:lpstr>Von Sarajevo zum Flächenbrand</vt:lpstr>
      <vt:lpstr>Von Sarajevo zum Flächenbrand</vt:lpstr>
      <vt:lpstr>Von Sarajevo zum Flächenbrand</vt:lpstr>
      <vt:lpstr>Von Sarajevo zum Flächenbrand</vt:lpstr>
      <vt:lpstr>Von Sarajevo zum Flächenbrand</vt:lpstr>
      <vt:lpstr>Übung: Überlege! </vt:lpstr>
      <vt:lpstr> Im Kriegsverlauf Kalendarium des Ersten Weltkriegs</vt:lpstr>
      <vt:lpstr>Kriegsverlauf – wichtige Ereignisse</vt:lpstr>
      <vt:lpstr>PowerPoint-Präsentation</vt:lpstr>
      <vt:lpstr>Kriegsverlauf – wichtige Ereignisse</vt:lpstr>
      <vt:lpstr>PowerPoint-Präsentation</vt:lpstr>
      <vt:lpstr>Kriegsverlauf – wichtige Ereignisse</vt:lpstr>
      <vt:lpstr>PowerPoint-Präsentation</vt:lpstr>
      <vt:lpstr>Kriegsverlauf – wichtige Ereignisse</vt:lpstr>
      <vt:lpstr>PowerPoint-Präsentation</vt:lpstr>
      <vt:lpstr>Kriegsverlauf – wichtige Ereignisse</vt:lpstr>
      <vt:lpstr>PowerPoint-Präsentation</vt:lpstr>
      <vt:lpstr>PowerPoint-Präsentation</vt:lpstr>
      <vt:lpstr> Überleben im Krieg  Daheim und an der Front</vt:lpstr>
      <vt:lpstr>Leben an der Front – Im Schützengraben</vt:lpstr>
      <vt:lpstr>Leben an der Front</vt:lpstr>
      <vt:lpstr>Leben an der Front</vt:lpstr>
      <vt:lpstr>Alltag daheim – Folgen für die Zivilbevölkerung</vt:lpstr>
      <vt:lpstr>Alltag daheim – Folgen für die Zivilbevölkerung</vt:lpstr>
      <vt:lpstr>Alltag daheim – Folgen für die Zivilbevölkerung</vt:lpstr>
      <vt:lpstr>Alltag daheim – Folgen für die Zivilbevölkerung</vt:lpstr>
      <vt:lpstr>Ein Krieg wie nie zuvor – neue Technologien</vt:lpstr>
      <vt:lpstr>Ein Krieg wie nie zuvor – neue Technologien</vt:lpstr>
      <vt:lpstr>Ein Krieg wie nie zuvor – neue Technologien</vt:lpstr>
      <vt:lpstr>Medien und der Krieg – Propaganda</vt:lpstr>
      <vt:lpstr>Folgen des  Ersten Weltkriegs</vt:lpstr>
      <vt:lpstr>Endlich Frieden in Europa!</vt:lpstr>
      <vt:lpstr>„Endlich Frieden in Europa!“</vt:lpstr>
      <vt:lpstr>Ein neues Europa auf wackeligen Beinen</vt:lpstr>
      <vt:lpstr>Friede – aber die Not hat kein Ende</vt:lpstr>
      <vt:lpstr>Friede – aber die Not hat kein Ende</vt:lpstr>
      <vt:lpstr>Das Kriegstrauma verarbeiten</vt:lpstr>
      <vt:lpstr>Das Grauen beschreiben</vt:lpstr>
      <vt:lpstr>Trauer und Erinnerung in Stein</vt:lpstr>
    </vt:vector>
  </TitlesOfParts>
  <Company>machessa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Vlatka Nikolic-Onea</dc:creator>
  <cp:lastModifiedBy>%user2%</cp:lastModifiedBy>
  <cp:revision>959</cp:revision>
  <cp:lastPrinted>2014-09-30T09:59:00Z</cp:lastPrinted>
  <dcterms:created xsi:type="dcterms:W3CDTF">2009-03-03T21:28:50Z</dcterms:created>
  <dcterms:modified xsi:type="dcterms:W3CDTF">2014-10-01T14:10:48Z</dcterms:modified>
</cp:coreProperties>
</file>