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258" r:id="rId3"/>
    <p:sldId id="276" r:id="rId4"/>
    <p:sldId id="273" r:id="rId5"/>
    <p:sldId id="311" r:id="rId6"/>
    <p:sldId id="339" r:id="rId7"/>
    <p:sldId id="309" r:id="rId8"/>
    <p:sldId id="316" r:id="rId9"/>
    <p:sldId id="340" r:id="rId10"/>
    <p:sldId id="341" r:id="rId11"/>
    <p:sldId id="342" r:id="rId12"/>
    <p:sldId id="324" r:id="rId13"/>
    <p:sldId id="329" r:id="rId14"/>
    <p:sldId id="297" r:id="rId15"/>
    <p:sldId id="338" r:id="rId16"/>
    <p:sldId id="278" r:id="rId17"/>
    <p:sldId id="343" r:id="rId18"/>
    <p:sldId id="344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>
        <p:scale>
          <a:sx n="200" d="100"/>
          <a:sy n="200" d="100"/>
        </p:scale>
        <p:origin x="924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14.04.2022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14.04.2022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7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23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1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rtschaft/wir-machen-uns-die-welt-wie-es-der-wirtschaft-gefaellt/wirtschaftswachstum-und-wirtschaftskris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jpg"/><Relationship Id="rId4" Type="http://schemas.openxmlformats.org/officeDocument/2006/relationships/hyperlink" Target="https://www.demokratiewebstatt.at/thema/lebensbereiche/thema-wirtschaft/was-die-wirtschaft-alles-schaff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rtschaft/was-die-wirtschaft-alles-schaff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lebensbereiche/thema-wirtschaft/wirtschaft-und-oekologi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rtschaft/wirtschaft-und-oekolog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rawutzi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shoepping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lebensbereiche/thema-wirtschaft/wirtschaft-geht-uns-alle-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rtschaft/wir-machen-uns-die-welt-wie-es-der-wirtschaft-gefaell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2190AB"/>
                </a:solidFill>
                <a:cs typeface="Arial" panose="020B0604020202020204" pitchFamily="34" charset="0"/>
              </a:rPr>
              <a:t>Wirtschaft</a:t>
            </a:r>
            <a:endParaRPr lang="de-DE" sz="28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</a:rPr>
              <a:t>Chancen und Grenzen eines riesigen Kreislaufes </a:t>
            </a:r>
            <a:r>
              <a:rPr lang="de-AT" sz="2000" dirty="0" smtClean="0">
                <a:solidFill>
                  <a:srgbClr val="2190AB"/>
                </a:solidFill>
              </a:rPr>
              <a:t> 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3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Wirtschaftsordnungen und Wirtschaftsleistungen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AT" sz="1600" dirty="0" smtClean="0"/>
              <a:t>Wirtschaftlicher Messwert, um </a:t>
            </a:r>
            <a:r>
              <a:rPr lang="de-AT" sz="1600" dirty="0"/>
              <a:t>Länder miteinander zu </a:t>
            </a:r>
            <a:r>
              <a:rPr lang="de-AT" sz="1600" dirty="0" smtClean="0"/>
              <a:t>vergleichen: </a:t>
            </a:r>
            <a:r>
              <a:rPr lang="de-AT" sz="1600" b="1" dirty="0" smtClean="0"/>
              <a:t>Bruttoinlandsprodukt.</a:t>
            </a:r>
            <a:endParaRPr lang="de-AT" sz="1600" dirty="0" smtClean="0"/>
          </a:p>
          <a:p>
            <a:r>
              <a:rPr lang="de-AT" sz="1600" dirty="0" smtClean="0"/>
              <a:t>Bruttoinlandsprodukt (BIP) = Gesamtsumme </a:t>
            </a:r>
            <a:r>
              <a:rPr lang="de-AT" sz="1600" dirty="0"/>
              <a:t>aller Güter und Dienstleitungen eines Landes, die während eines Jahres erwirtschaftet </a:t>
            </a:r>
            <a:r>
              <a:rPr lang="de-AT" sz="1600" dirty="0" smtClean="0"/>
              <a:t>werden.</a:t>
            </a:r>
            <a:endParaRPr lang="de-AT" sz="1600" dirty="0" smtClean="0"/>
          </a:p>
          <a:p>
            <a:r>
              <a:rPr lang="de-DE" sz="1600" dirty="0" smtClean="0"/>
              <a:t>Österreich ist bezogen auf das „BIP pro Kopf“ auf </a:t>
            </a:r>
            <a:r>
              <a:rPr lang="de-DE" sz="1600" dirty="0"/>
              <a:t>Platz 20 der reichsten Länder </a:t>
            </a:r>
            <a:r>
              <a:rPr lang="de-DE" sz="1600" dirty="0" smtClean="0"/>
              <a:t>der </a:t>
            </a:r>
            <a:r>
              <a:rPr lang="de-DE" sz="1600" dirty="0"/>
              <a:t>Welt.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4114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Wirtschaftsräume und Handelsabkommen 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80000"/>
            <a:ext cx="7920000" cy="3240000"/>
          </a:xfrm>
        </p:spPr>
        <p:txBody>
          <a:bodyPr/>
          <a:lstStyle/>
          <a:p>
            <a:r>
              <a:rPr lang="de-DE" sz="1600" dirty="0" smtClean="0"/>
              <a:t>Für </a:t>
            </a:r>
            <a:r>
              <a:rPr lang="de-DE" sz="1600" dirty="0"/>
              <a:t>länderübergreifende Wirtschaftsbeziehungen </a:t>
            </a:r>
            <a:r>
              <a:rPr lang="de-DE" sz="1600" dirty="0" smtClean="0"/>
              <a:t>(Import/Export) braucht </a:t>
            </a:r>
            <a:r>
              <a:rPr lang="de-DE" sz="1600" dirty="0"/>
              <a:t>es zuvor vereinbarte </a:t>
            </a:r>
            <a:r>
              <a:rPr lang="de-DE" sz="1600" dirty="0" smtClean="0"/>
              <a:t>Regelungen, sogenannte </a:t>
            </a:r>
            <a:r>
              <a:rPr lang="de-DE" sz="1600" b="1" dirty="0" smtClean="0"/>
              <a:t>Handelsabkommen</a:t>
            </a:r>
            <a:r>
              <a:rPr lang="de-DE" sz="1600" dirty="0" smtClean="0"/>
              <a:t>.</a:t>
            </a:r>
            <a:endParaRPr lang="de-AT" sz="1600" dirty="0"/>
          </a:p>
          <a:p>
            <a:r>
              <a:rPr lang="de-AT" sz="1600" dirty="0" smtClean="0"/>
              <a:t>Der </a:t>
            </a:r>
            <a:r>
              <a:rPr lang="de-AT" sz="1600" dirty="0" smtClean="0"/>
              <a:t>Europäische </a:t>
            </a:r>
            <a:r>
              <a:rPr lang="de-AT" sz="1600" dirty="0" smtClean="0"/>
              <a:t>Wirtschaftsraum (EWR) hat das Ziel, dass der </a:t>
            </a:r>
            <a:r>
              <a:rPr lang="de-DE" sz="1600" dirty="0" smtClean="0"/>
              <a:t>Verkehr </a:t>
            </a:r>
            <a:r>
              <a:rPr lang="de-DE" sz="1600" dirty="0"/>
              <a:t>von </a:t>
            </a:r>
            <a:r>
              <a:rPr lang="de-DE" sz="1600" dirty="0" smtClean="0"/>
              <a:t>Waren, Dienstleistungen</a:t>
            </a:r>
            <a:r>
              <a:rPr lang="de-DE" sz="1600" dirty="0"/>
              <a:t>, </a:t>
            </a:r>
            <a:r>
              <a:rPr lang="de-DE" sz="1600" dirty="0" smtClean="0"/>
              <a:t>Geld </a:t>
            </a:r>
            <a:r>
              <a:rPr lang="de-DE" sz="1600" dirty="0"/>
              <a:t>und Personen </a:t>
            </a:r>
            <a:r>
              <a:rPr lang="de-DE" sz="1600" dirty="0" smtClean="0"/>
              <a:t>nicht </a:t>
            </a:r>
            <a:r>
              <a:rPr lang="de-DE" sz="1600" dirty="0"/>
              <a:t>durch Gesetze oder </a:t>
            </a:r>
            <a:r>
              <a:rPr lang="de-DE" sz="1600" dirty="0" smtClean="0"/>
              <a:t>Zölle </a:t>
            </a:r>
            <a:r>
              <a:rPr lang="de-DE" sz="1600" dirty="0"/>
              <a:t>eingeschränkt </a:t>
            </a:r>
            <a:r>
              <a:rPr lang="de-DE" sz="1600" dirty="0" smtClean="0"/>
              <a:t>wird.</a:t>
            </a:r>
          </a:p>
          <a:p>
            <a:r>
              <a:rPr lang="de-DE" sz="1600" dirty="0" smtClean="0"/>
              <a:t>Der EWR ist der größte </a:t>
            </a:r>
            <a:r>
              <a:rPr lang="de-DE" sz="1600" dirty="0"/>
              <a:t>Wirtschaftsmarkt der </a:t>
            </a:r>
            <a:r>
              <a:rPr lang="de-DE" sz="1600" dirty="0" smtClean="0"/>
              <a:t>Welt, dort </a:t>
            </a:r>
            <a:r>
              <a:rPr lang="de-DE" sz="1600" dirty="0"/>
              <a:t>findet fast die </a:t>
            </a:r>
            <a:r>
              <a:rPr lang="de-DE" sz="1600" dirty="0" smtClean="0"/>
              <a:t>Hälfte</a:t>
            </a:r>
            <a:br>
              <a:rPr lang="de-DE" sz="1600" dirty="0" smtClean="0"/>
            </a:br>
            <a:r>
              <a:rPr lang="de-DE" sz="1600" dirty="0" smtClean="0"/>
              <a:t>des </a:t>
            </a:r>
            <a:r>
              <a:rPr lang="de-DE" sz="1600" dirty="0"/>
              <a:t>gesamten Welthandels statt.</a:t>
            </a:r>
            <a:endParaRPr lang="de-AT" sz="1600" dirty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5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Wirtschaftsräume und Handelsabkommen </a:t>
            </a:r>
            <a:r>
              <a:rPr lang="de-DE" sz="2000" dirty="0" smtClean="0">
                <a:solidFill>
                  <a:srgbClr val="2190AB"/>
                </a:solidFill>
              </a:rPr>
              <a:t>(2)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80000"/>
            <a:ext cx="7920000" cy="324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EWR-Mitglieder: Alle EU-Mitgliedstaaten sowie </a:t>
            </a:r>
            <a:r>
              <a:rPr lang="de-DE" sz="1600" dirty="0"/>
              <a:t>Island, Liechtenstein und Norwegen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Die </a:t>
            </a:r>
            <a:r>
              <a:rPr lang="de-DE" sz="1600" dirty="0"/>
              <a:t>Regeln für den Handel von </a:t>
            </a:r>
            <a:r>
              <a:rPr lang="de-DE" sz="1600" dirty="0" smtClean="0"/>
              <a:t>Rohstoffen, Produkten </a:t>
            </a:r>
            <a:r>
              <a:rPr lang="de-DE" sz="1600" dirty="0"/>
              <a:t>und Dienstleistungen </a:t>
            </a:r>
            <a:r>
              <a:rPr lang="de-DE" sz="1600" dirty="0" smtClean="0"/>
              <a:t>werden </a:t>
            </a:r>
            <a:r>
              <a:rPr lang="de-DE" sz="1600" dirty="0"/>
              <a:t>vor allem von der </a:t>
            </a:r>
            <a:r>
              <a:rPr lang="de-DE" sz="1600" b="1" dirty="0"/>
              <a:t>WTO, der World Trade </a:t>
            </a:r>
            <a:r>
              <a:rPr lang="de-DE" sz="1600" b="1" dirty="0" err="1"/>
              <a:t>Organization</a:t>
            </a:r>
            <a:r>
              <a:rPr lang="de-DE" sz="1600" dirty="0"/>
              <a:t>, </a:t>
            </a:r>
            <a:r>
              <a:rPr lang="de-DE" sz="1600" dirty="0" smtClean="0"/>
              <a:t>überwacht</a:t>
            </a:r>
            <a:r>
              <a:rPr lang="de-DE" sz="1600" dirty="0"/>
              <a:t>. </a:t>
            </a:r>
          </a:p>
          <a:p>
            <a:r>
              <a:rPr lang="de-DE" sz="1600" dirty="0"/>
              <a:t>Die WTO hat das Ziel, die weltweite wirtschaftliche Zusammenarbeit zu regeln und zu </a:t>
            </a:r>
            <a:r>
              <a:rPr lang="de-DE" sz="1600" dirty="0" smtClean="0"/>
              <a:t>erleichtern</a:t>
            </a:r>
            <a:r>
              <a:rPr lang="de-DE" sz="1600" dirty="0"/>
              <a:t> </a:t>
            </a:r>
            <a:r>
              <a:rPr lang="de-DE" sz="1600" dirty="0" smtClean="0"/>
              <a:t>und trifft Entscheidungen in Streitfällen </a:t>
            </a:r>
            <a:r>
              <a:rPr lang="de-DE" sz="1600" dirty="0"/>
              <a:t>zwischen </a:t>
            </a:r>
            <a:r>
              <a:rPr lang="de-DE" sz="1600" dirty="0" smtClean="0"/>
              <a:t>Staaten, wenn es um Handelsfragen geht.</a:t>
            </a:r>
          </a:p>
          <a:p>
            <a:endParaRPr lang="de-AT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33257" cy="612000"/>
          </a:xfrm>
        </p:spPr>
        <p:txBody>
          <a:bodyPr/>
          <a:lstStyle/>
          <a:p>
            <a:pPr lvl="0" hangingPunct="0"/>
            <a:r>
              <a:rPr lang="de-DE" sz="2000" dirty="0" smtClean="0">
                <a:solidFill>
                  <a:srgbClr val="2190AB"/>
                </a:solidFill>
              </a:rPr>
              <a:t>Wirtschaftswachstum und Wirtschaftskrisen 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80000"/>
            <a:ext cx="7920000" cy="3240000"/>
          </a:xfrm>
        </p:spPr>
        <p:txBody>
          <a:bodyPr/>
          <a:lstStyle/>
          <a:p>
            <a:r>
              <a:rPr lang="de-DE" sz="1600" dirty="0" smtClean="0"/>
              <a:t>Immer </a:t>
            </a:r>
            <a:r>
              <a:rPr lang="de-DE" sz="1600" dirty="0"/>
              <a:t>mehr Waren, immer mehr Arbeit und immer mehr Geld, um die Waren zu </a:t>
            </a:r>
            <a:r>
              <a:rPr lang="de-DE" sz="1600" dirty="0" smtClean="0"/>
              <a:t>kaufen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Idee des </a:t>
            </a:r>
            <a:r>
              <a:rPr lang="de-DE" sz="1600" dirty="0" smtClean="0"/>
              <a:t>Wirtschaftswachstums. </a:t>
            </a:r>
          </a:p>
          <a:p>
            <a:r>
              <a:rPr lang="de-DE" sz="1600" dirty="0" smtClean="0"/>
              <a:t>Weniger verkaufte Waren, weniger Arbeit und Geld, um die Waren zu kaufen -&gt; Folge: </a:t>
            </a:r>
            <a:r>
              <a:rPr lang="de-DE" sz="1600" b="1" dirty="0" smtClean="0"/>
              <a:t>Rezession</a:t>
            </a:r>
            <a:r>
              <a:rPr lang="de-DE" sz="1600" dirty="0"/>
              <a:t>, </a:t>
            </a:r>
            <a:r>
              <a:rPr lang="de-DE" sz="1600" dirty="0" smtClean="0"/>
              <a:t>ein Rückgang </a:t>
            </a:r>
            <a:r>
              <a:rPr lang="de-DE" sz="1600" dirty="0"/>
              <a:t>des </a:t>
            </a:r>
            <a:r>
              <a:rPr lang="de-DE" sz="1600" dirty="0" smtClean="0"/>
              <a:t>Wirtschaftswachstums oder eine Wirtschaftskrise.</a:t>
            </a:r>
          </a:p>
          <a:p>
            <a:r>
              <a:rPr lang="de-DE" sz="1600" dirty="0" smtClean="0"/>
              <a:t>Wege aus der Krise: Steuersenkung -&gt; Menschen haben wieder mehr Geld zum Einkaufen und Firmen können wieder mehr produzieren. 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Eine Timeline der Weltwirtschaftskrisen findest du auf der </a:t>
            </a:r>
            <a:r>
              <a:rPr lang="de-DE" sz="1600" dirty="0" err="1" smtClean="0">
                <a:hlinkClick r:id="rId3"/>
              </a:rPr>
              <a:t>DemokratieWEBstatt</a:t>
            </a:r>
            <a:r>
              <a:rPr lang="de-DE" sz="1600" dirty="0" smtClean="0"/>
              <a:t>.</a:t>
            </a:r>
            <a:endParaRPr lang="de-DE" sz="1600" dirty="0" smtClean="0"/>
          </a:p>
          <a:p>
            <a:endParaRPr lang="de-AT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 smtClean="0">
                <a:solidFill>
                  <a:srgbClr val="2190AB"/>
                </a:solidFill>
              </a:rPr>
              <a:t>Was die Wirtschaft alles schafft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69896" y="3467085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 </a:t>
            </a:r>
            <a:r>
              <a:rPr lang="de-DE" sz="1050" dirty="0" smtClean="0"/>
              <a:t>istock.com </a:t>
            </a:r>
            <a:r>
              <a:rPr lang="de-DE" sz="1050" dirty="0"/>
              <a:t>/ </a:t>
            </a:r>
            <a:r>
              <a:rPr lang="de-AT" sz="1050" dirty="0" err="1"/>
              <a:t>leszekglasner</a:t>
            </a:r>
            <a:endParaRPr lang="de-AT" sz="10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655095" cy="19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 smtClean="0">
                <a:solidFill>
                  <a:srgbClr val="2190AB"/>
                </a:solidFill>
              </a:rPr>
              <a:t>Wirtschaftssektoren und Unternehmen 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lvl="1"/>
            <a:r>
              <a:rPr lang="de-DE" sz="1600" b="1" dirty="0" smtClean="0"/>
              <a:t>Primärer Sektor </a:t>
            </a:r>
            <a:r>
              <a:rPr lang="de-DE" sz="1600" dirty="0" smtClean="0"/>
              <a:t>(</a:t>
            </a:r>
            <a:r>
              <a:rPr lang="de-DE" sz="1600" dirty="0"/>
              <a:t>Abbau und </a:t>
            </a:r>
            <a:r>
              <a:rPr lang="de-DE" sz="1600" dirty="0" smtClean="0"/>
              <a:t>Gewinnung </a:t>
            </a:r>
            <a:r>
              <a:rPr lang="de-DE" sz="1600" dirty="0"/>
              <a:t>von </a:t>
            </a:r>
            <a:r>
              <a:rPr lang="de-DE" sz="1600" dirty="0" smtClean="0"/>
              <a:t>Rohstoffen, z.B. Holz)</a:t>
            </a:r>
            <a:endParaRPr lang="de-DE" sz="1600" dirty="0"/>
          </a:p>
          <a:p>
            <a:pPr lvl="1"/>
            <a:r>
              <a:rPr lang="de-DE" sz="1600" b="1" dirty="0" smtClean="0"/>
              <a:t>Sekundärer</a:t>
            </a:r>
            <a:r>
              <a:rPr lang="de-DE" sz="1600" dirty="0" smtClean="0"/>
              <a:t> </a:t>
            </a:r>
            <a:r>
              <a:rPr lang="de-DE" sz="1600" b="1" dirty="0"/>
              <a:t>Sektor</a:t>
            </a:r>
            <a:r>
              <a:rPr lang="de-DE" sz="1600" dirty="0"/>
              <a:t> </a:t>
            </a:r>
            <a:r>
              <a:rPr lang="de-DE" sz="1600" dirty="0" smtClean="0"/>
              <a:t>(Weiterverarbeitung von Rohstoffen, z.B. Industrie, Handwerk)</a:t>
            </a:r>
          </a:p>
          <a:p>
            <a:pPr lvl="1"/>
            <a:r>
              <a:rPr lang="de-DE" sz="1600" b="1" dirty="0" smtClean="0"/>
              <a:t>Tertiärer</a:t>
            </a:r>
            <a:r>
              <a:rPr lang="de-DE" sz="1600" dirty="0" smtClean="0"/>
              <a:t> </a:t>
            </a:r>
            <a:r>
              <a:rPr lang="de-DE" sz="1600" b="1" dirty="0" smtClean="0"/>
              <a:t>Sektor </a:t>
            </a:r>
            <a:r>
              <a:rPr lang="de-DE" sz="1600" dirty="0" smtClean="0"/>
              <a:t>(Verkauf von Produkten und Dienstleistungen, z.B. Handel, Friseur)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Der Online-Handel boomt, hat aber auch negative Seiten, z.B. die </a:t>
            </a:r>
            <a:r>
              <a:rPr lang="de-DE" sz="1600" dirty="0"/>
              <a:t>hohe </a:t>
            </a:r>
            <a:r>
              <a:rPr lang="de-DE" sz="1600" dirty="0" smtClean="0"/>
              <a:t>Umweltbelastung.</a:t>
            </a:r>
          </a:p>
          <a:p>
            <a:r>
              <a:rPr lang="de-DE" sz="1600" dirty="0" smtClean="0"/>
              <a:t>Tipps für </a:t>
            </a:r>
            <a:r>
              <a:rPr lang="de-DE" sz="1600" dirty="0"/>
              <a:t>weniger Umweltbelastung beim Online-Einkauf </a:t>
            </a:r>
            <a:r>
              <a:rPr lang="de-DE" sz="1600" dirty="0" smtClean="0"/>
              <a:t>findest du auf der </a:t>
            </a:r>
            <a:br>
              <a:rPr lang="de-DE" sz="1600" dirty="0" smtClean="0"/>
            </a:br>
            <a:r>
              <a:rPr lang="de-DE" sz="1600" dirty="0" smtClean="0">
                <a:hlinkClick r:id="rId3"/>
              </a:rPr>
              <a:t>DemokratieWEBstatt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sz="2600" b="1" dirty="0" smtClean="0">
                <a:solidFill>
                  <a:srgbClr val="2190AB"/>
                </a:solidFill>
              </a:rPr>
              <a:t>Wirtschaft und Ökologie</a:t>
            </a:r>
            <a:endParaRPr lang="de-DE" sz="2600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78166" y="3457685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 </a:t>
            </a:r>
            <a:r>
              <a:rPr lang="de-DE" sz="1050" dirty="0" smtClean="0"/>
              <a:t>Clipdealer </a:t>
            </a:r>
            <a:r>
              <a:rPr lang="de-DE" sz="1050" dirty="0"/>
              <a:t>/ </a:t>
            </a:r>
            <a:r>
              <a:rPr lang="de-DE" sz="1050" dirty="0" err="1" smtClean="0"/>
              <a:t>wajan</a:t>
            </a:r>
            <a:endParaRPr lang="de-AT" sz="105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729933" cy="18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„Fast Fashion“ als Schreckgespenst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dirty="0"/>
              <a:t>„Fast </a:t>
            </a:r>
            <a:r>
              <a:rPr lang="de-DE" sz="1600" dirty="0" smtClean="0"/>
              <a:t>Fashion“:</a:t>
            </a:r>
            <a:r>
              <a:rPr lang="de-DE" sz="1600" dirty="0"/>
              <a:t> </a:t>
            </a:r>
            <a:r>
              <a:rPr lang="de-DE" sz="1600" dirty="0" smtClean="0"/>
              <a:t>Riesige </a:t>
            </a:r>
            <a:r>
              <a:rPr lang="de-DE" sz="1600" dirty="0"/>
              <a:t>Konzerne </a:t>
            </a:r>
            <a:r>
              <a:rPr lang="de-DE" sz="1600" dirty="0" smtClean="0"/>
              <a:t>produzieren und verkaufen </a:t>
            </a:r>
            <a:r>
              <a:rPr lang="de-DE" sz="1600" dirty="0"/>
              <a:t>Kleidung billigst, damit </a:t>
            </a:r>
            <a:r>
              <a:rPr lang="de-DE" sz="1600" dirty="0" smtClean="0"/>
              <a:t>sie maximalen Profit erwirtschaften.</a:t>
            </a:r>
          </a:p>
          <a:p>
            <a:r>
              <a:rPr lang="de-DE" sz="1600" dirty="0" smtClean="0"/>
              <a:t>Folge: Menschen müssen unter </a:t>
            </a:r>
            <a:r>
              <a:rPr lang="de-DE" sz="1600" dirty="0"/>
              <a:t>extrem schlechten </a:t>
            </a:r>
            <a:r>
              <a:rPr lang="de-DE" sz="1600" dirty="0" smtClean="0"/>
              <a:t>Bedingungen arbeiten, die </a:t>
            </a:r>
            <a:r>
              <a:rPr lang="de-DE" sz="1600" dirty="0"/>
              <a:t>Herstellung und der Transport </a:t>
            </a:r>
            <a:r>
              <a:rPr lang="de-DE" sz="1600" dirty="0" smtClean="0"/>
              <a:t>schaden unserer Umwelt.</a:t>
            </a:r>
          </a:p>
          <a:p>
            <a:r>
              <a:rPr lang="de-DE" sz="1600" dirty="0" err="1" smtClean="0"/>
              <a:t>JedeR</a:t>
            </a:r>
            <a:r>
              <a:rPr lang="de-DE" sz="1600" dirty="0" smtClean="0"/>
              <a:t> von uns kann weniger </a:t>
            </a:r>
            <a:r>
              <a:rPr lang="de-DE" sz="1600" dirty="0"/>
              <a:t>konsumieren, Kleidung gebraucht </a:t>
            </a:r>
            <a:r>
              <a:rPr lang="de-DE" sz="1600" dirty="0" smtClean="0"/>
              <a:t>kaufen und darauf </a:t>
            </a:r>
            <a:r>
              <a:rPr lang="de-DE" sz="1600" dirty="0"/>
              <a:t>achten, wo sie herkommt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Was die Politik tun kann: z.B. eine „Ökosteuer“ einführen. Mehr Infos darüber findest du auf</a:t>
            </a:r>
            <a:br>
              <a:rPr lang="de-DE" sz="1600" dirty="0" smtClean="0"/>
            </a:br>
            <a:r>
              <a:rPr lang="de-DE" sz="1600" dirty="0" smtClean="0"/>
              <a:t>der </a:t>
            </a:r>
            <a:r>
              <a:rPr lang="de-DE" sz="1600" dirty="0" smtClean="0">
                <a:hlinkClick r:id="rId3"/>
              </a:rPr>
              <a:t>DemokratieWEBstatt</a:t>
            </a:r>
            <a:r>
              <a:rPr lang="de-DE" sz="1600" dirty="0" smtClean="0"/>
              <a:t>. </a:t>
            </a:r>
            <a:endParaRPr lang="de-DE" sz="1600" dirty="0"/>
          </a:p>
          <a:p>
            <a:endParaRPr lang="de-DE" sz="1600" dirty="0" smtClean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Nachhaltige Wirtschaft als langfristiges Ziel</a:t>
            </a:r>
          </a:p>
        </p:txBody>
      </p:sp>
      <p:sp useBgFill="1"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3700" y="1116440"/>
            <a:ext cx="7920000" cy="3240000"/>
          </a:xfrm>
        </p:spPr>
        <p:txBody>
          <a:bodyPr/>
          <a:lstStyle/>
          <a:p>
            <a:r>
              <a:rPr lang="de-DE" sz="1600" b="1" dirty="0"/>
              <a:t>„Green Economy</a:t>
            </a:r>
            <a:r>
              <a:rPr lang="de-DE" sz="1600" b="1" dirty="0" smtClean="0"/>
              <a:t>“</a:t>
            </a:r>
            <a:r>
              <a:rPr lang="de-DE" sz="1600" dirty="0" smtClean="0"/>
              <a:t>: Unternehmen wirtschaften nachhaltig und orientieren sich an </a:t>
            </a:r>
            <a:r>
              <a:rPr lang="de-DE" sz="1600" dirty="0"/>
              <a:t>den </a:t>
            </a:r>
            <a:r>
              <a:rPr lang="de-DE" sz="1600" dirty="0" err="1"/>
              <a:t>Sustainable</a:t>
            </a:r>
            <a:r>
              <a:rPr lang="de-DE" sz="1600" dirty="0"/>
              <a:t> </a:t>
            </a:r>
            <a:r>
              <a:rPr lang="de-DE" sz="1600" dirty="0" smtClean="0"/>
              <a:t>Development </a:t>
            </a:r>
            <a:r>
              <a:rPr lang="de-DE" sz="1600" dirty="0"/>
              <a:t>Goals (SDGs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Gleichgewicht zwischen </a:t>
            </a:r>
            <a:r>
              <a:rPr lang="de-DE" sz="1600" dirty="0"/>
              <a:t>ökologischer, sozialer und ökonomischer </a:t>
            </a:r>
            <a:r>
              <a:rPr lang="de-DE" sz="1600" dirty="0" smtClean="0"/>
              <a:t>Nachhaltigkeit</a:t>
            </a:r>
          </a:p>
          <a:p>
            <a:pPr lvl="1"/>
            <a:r>
              <a:rPr lang="de-AT" sz="1600" b="1" dirty="0"/>
              <a:t>Ökologische </a:t>
            </a:r>
            <a:r>
              <a:rPr lang="de-AT" sz="1600" b="1" dirty="0" smtClean="0"/>
              <a:t>Nachhaltigkeit </a:t>
            </a:r>
            <a:r>
              <a:rPr lang="de-AT" sz="1600" dirty="0" smtClean="0"/>
              <a:t>(z.B. Nutzung erneuerbarer Energien)</a:t>
            </a:r>
            <a:endParaRPr lang="de-DE" sz="1600" dirty="0"/>
          </a:p>
          <a:p>
            <a:pPr lvl="1"/>
            <a:r>
              <a:rPr lang="de-AT" sz="1600" b="1" dirty="0"/>
              <a:t>Soziale</a:t>
            </a:r>
            <a:r>
              <a:rPr lang="de-AT" sz="1600" dirty="0"/>
              <a:t> </a:t>
            </a:r>
            <a:r>
              <a:rPr lang="de-AT" sz="1600" b="1" dirty="0"/>
              <a:t>Nachhaltigkeit</a:t>
            </a:r>
            <a:r>
              <a:rPr lang="de-AT" sz="1600" dirty="0" smtClean="0"/>
              <a:t> (z.B. Gleichberechtigung von Männern und Frauen)</a:t>
            </a:r>
            <a:endParaRPr lang="de-DE" sz="1600" dirty="0"/>
          </a:p>
          <a:p>
            <a:pPr lvl="1"/>
            <a:r>
              <a:rPr lang="de-AT" sz="1600" b="1" dirty="0"/>
              <a:t>Ökonomische</a:t>
            </a:r>
            <a:r>
              <a:rPr lang="de-AT" sz="1600" dirty="0"/>
              <a:t> </a:t>
            </a:r>
            <a:r>
              <a:rPr lang="de-AT" sz="1600" b="1" dirty="0"/>
              <a:t>Nachhaltigkeit</a:t>
            </a:r>
            <a:r>
              <a:rPr lang="de-AT" sz="1600" dirty="0" smtClean="0"/>
              <a:t> (z.B. </a:t>
            </a:r>
            <a:r>
              <a:rPr lang="de-AT" sz="1600" dirty="0" err="1" smtClean="0"/>
              <a:t>KundInnenbindung</a:t>
            </a:r>
            <a:r>
              <a:rPr lang="de-AT" sz="1600" dirty="0" smtClean="0"/>
              <a:t> durch Fokus auf Nachhaltigkeit)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494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Diskussionsfragen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r>
              <a:rPr lang="de-AT" sz="1400" dirty="0" smtClean="0">
                <a:solidFill>
                  <a:srgbClr val="2190AB"/>
                </a:solidFill>
              </a:rPr>
              <a:t>Der Online-Handel boomt </a:t>
            </a:r>
            <a:r>
              <a:rPr lang="de-AT" sz="1400" dirty="0" smtClean="0">
                <a:solidFill>
                  <a:srgbClr val="2190AB"/>
                </a:solidFill>
              </a:rPr>
              <a:t>– die lokale </a:t>
            </a:r>
            <a:r>
              <a:rPr lang="de-AT" sz="1400" dirty="0" smtClean="0">
                <a:solidFill>
                  <a:srgbClr val="2190AB"/>
                </a:solidFill>
              </a:rPr>
              <a:t>Wirtschaft leidet</a:t>
            </a:r>
          </a:p>
          <a:p>
            <a:pPr lvl="1"/>
            <a:r>
              <a:rPr lang="de-AT" sz="1400" dirty="0" smtClean="0"/>
              <a:t>Kaufst du Produkte online? Wenn ja, welche Produkte sind das und wie oft machst du das? </a:t>
            </a:r>
          </a:p>
          <a:p>
            <a:pPr lvl="1"/>
            <a:r>
              <a:rPr lang="de-AT" sz="1400" dirty="0" smtClean="0"/>
              <a:t>Auf welchen Plattformen kaufst du Produkte ein? Achtest du auf die Herkunft des Produkts?</a:t>
            </a:r>
            <a:br>
              <a:rPr lang="de-AT" sz="1400" dirty="0" smtClean="0"/>
            </a:br>
            <a:r>
              <a:rPr lang="de-AT" sz="1400" i="1" dirty="0" smtClean="0"/>
              <a:t>Tipp</a:t>
            </a:r>
            <a:r>
              <a:rPr lang="de-AT" sz="1400" dirty="0" smtClean="0"/>
              <a:t>: Probiere die Suchmaschinen </a:t>
            </a:r>
            <a:r>
              <a:rPr lang="de-AT" sz="1400" dirty="0" smtClean="0">
                <a:hlinkClick r:id="rId3"/>
              </a:rPr>
              <a:t>„</a:t>
            </a:r>
            <a:r>
              <a:rPr lang="de-AT" sz="1400" dirty="0" err="1" smtClean="0">
                <a:hlinkClick r:id="rId3"/>
              </a:rPr>
              <a:t>Krawutzi</a:t>
            </a:r>
            <a:r>
              <a:rPr lang="de-AT" sz="1400" dirty="0" smtClean="0">
                <a:hlinkClick r:id="rId3"/>
              </a:rPr>
              <a:t>“</a:t>
            </a:r>
            <a:r>
              <a:rPr lang="de-AT" sz="1400" dirty="0" smtClean="0"/>
              <a:t> oder „</a:t>
            </a:r>
            <a:r>
              <a:rPr lang="de-AT" sz="1400" dirty="0" smtClean="0">
                <a:hlinkClick r:id="rId4"/>
              </a:rPr>
              <a:t>shöpping</a:t>
            </a:r>
            <a:r>
              <a:rPr lang="de-AT" sz="1400" dirty="0" smtClean="0"/>
              <a:t>“ aus, wo du überwiegend bei Online-Shops aus Österreich bestellen kannst. </a:t>
            </a:r>
          </a:p>
          <a:p>
            <a:pPr lvl="1"/>
            <a:r>
              <a:rPr lang="de-AT" sz="1400" dirty="0"/>
              <a:t>Was sind </a:t>
            </a:r>
            <a:r>
              <a:rPr lang="de-AT" sz="1400" dirty="0" smtClean="0"/>
              <a:t>für dich die </a:t>
            </a:r>
            <a:r>
              <a:rPr lang="de-AT" sz="1400" dirty="0"/>
              <a:t>Vorteile des Online-Handels? Welche Nachteile gibt es?</a:t>
            </a:r>
          </a:p>
          <a:p>
            <a:pPr lvl="1"/>
            <a:r>
              <a:rPr lang="de-AT" sz="1400" dirty="0" smtClean="0"/>
              <a:t>Recherchierst du vor dem Kauf, ob du das Produkt auch </a:t>
            </a:r>
            <a:r>
              <a:rPr lang="de-AT" sz="1400" dirty="0"/>
              <a:t>vor Ort </a:t>
            </a:r>
            <a:r>
              <a:rPr lang="de-AT" sz="1400" dirty="0" smtClean="0"/>
              <a:t>in </a:t>
            </a:r>
            <a:r>
              <a:rPr lang="de-AT" sz="1400" dirty="0"/>
              <a:t>einem Geschäft kaufen </a:t>
            </a:r>
            <a:r>
              <a:rPr lang="de-AT" sz="1400" dirty="0" smtClean="0"/>
              <a:t>könntest?</a:t>
            </a:r>
          </a:p>
          <a:p>
            <a:pPr lvl="1"/>
            <a:r>
              <a:rPr lang="de-AT" sz="1400" dirty="0" smtClean="0"/>
              <a:t>Hast du schon einmal den Lieferweg deiner Paketsendung „nachverfolgt“ und</a:t>
            </a:r>
            <a:br>
              <a:rPr lang="de-AT" sz="1400" dirty="0" smtClean="0"/>
            </a:br>
            <a:r>
              <a:rPr lang="de-AT" sz="1400" dirty="0" smtClean="0"/>
              <a:t>geschaut</a:t>
            </a:r>
            <a:r>
              <a:rPr lang="de-AT" sz="1400" dirty="0" smtClean="0"/>
              <a:t>, welche Reise dein Paket zurückgelegt hat, bevor es zu dir kommt?  </a:t>
            </a:r>
          </a:p>
          <a:p>
            <a:pPr lvl="1"/>
            <a:endParaRPr lang="de-AT" sz="1600" dirty="0"/>
          </a:p>
          <a:p>
            <a:pPr lvl="1">
              <a:lnSpc>
                <a:spcPts val="1800"/>
              </a:lnSpc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26726" t="12695" r="39881" b="32621"/>
          <a:stretch/>
        </p:blipFill>
        <p:spPr>
          <a:xfrm>
            <a:off x="1971720" y="239133"/>
            <a:ext cx="4480560" cy="40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 smtClean="0"/>
              <a:t>„Wirtschaft“ </a:t>
            </a:r>
            <a:r>
              <a:rPr lang="de-DE" sz="1400" dirty="0"/>
              <a:t>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 smtClean="0"/>
              <a:t>Verlinkungen</a:t>
            </a:r>
            <a:r>
              <a:rPr lang="de-DE" sz="1400" dirty="0" smtClean="0"/>
              <a:t> </a:t>
            </a:r>
            <a:r>
              <a:rPr lang="de-DE" sz="1400" dirty="0" smtClean="0"/>
              <a:t>(z.B. in den Überschriften</a:t>
            </a:r>
            <a:r>
              <a:rPr lang="de-DE" sz="1400" dirty="0" smtClean="0"/>
              <a:t>).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Wirtschaft geht uns alle an!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69278" y="3260748"/>
            <a:ext cx="17004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smtClean="0"/>
              <a:t>© Clipdealer / </a:t>
            </a:r>
            <a:r>
              <a:rPr lang="de-AT" sz="1050" dirty="0" err="1" smtClean="0"/>
              <a:t>rainerplendl</a:t>
            </a:r>
            <a:endParaRPr lang="de-AT" sz="5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53747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Wirtschaften und Haushalten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 smtClean="0"/>
              <a:t>Die </a:t>
            </a:r>
            <a:r>
              <a:rPr lang="de-DE" sz="1600" dirty="0"/>
              <a:t>Herstellung, den Verkauf, die Verteilung und den Verbrauch von </a:t>
            </a:r>
            <a:r>
              <a:rPr lang="de-DE" sz="1600" dirty="0" smtClean="0"/>
              <a:t>Gütern bezeichnet </a:t>
            </a:r>
            <a:r>
              <a:rPr lang="de-DE" sz="1600" dirty="0"/>
              <a:t>man als „</a:t>
            </a:r>
            <a:r>
              <a:rPr lang="de-DE" sz="1600" b="1" dirty="0"/>
              <a:t>Wirtschaft</a:t>
            </a:r>
            <a:r>
              <a:rPr lang="de-DE" sz="1600" dirty="0" smtClean="0"/>
              <a:t>“ („</a:t>
            </a:r>
            <a:r>
              <a:rPr lang="de-DE" sz="1600" b="1" dirty="0" smtClean="0"/>
              <a:t>Ökonomie</a:t>
            </a:r>
            <a:r>
              <a:rPr lang="de-DE" sz="1600" dirty="0" smtClean="0"/>
              <a:t>“).</a:t>
            </a:r>
          </a:p>
          <a:p>
            <a:r>
              <a:rPr lang="de-DE" sz="1600" dirty="0" smtClean="0"/>
              <a:t>Auch „</a:t>
            </a:r>
            <a:r>
              <a:rPr lang="de-DE" sz="1600" b="1" dirty="0" smtClean="0"/>
              <a:t>Dienstleistungen</a:t>
            </a:r>
            <a:r>
              <a:rPr lang="de-DE" sz="1600" dirty="0"/>
              <a:t>“ </a:t>
            </a:r>
            <a:r>
              <a:rPr lang="de-DE" sz="1600" dirty="0" smtClean="0"/>
              <a:t>gehören zur Wirtschaft, das </a:t>
            </a:r>
            <a:r>
              <a:rPr lang="de-DE" sz="1600" dirty="0"/>
              <a:t>sind Tätigkeiten, die jemand für jemand anderen </a:t>
            </a:r>
            <a:r>
              <a:rPr lang="de-DE" sz="1600" dirty="0" smtClean="0"/>
              <a:t>leistet (z.B. Friseur)</a:t>
            </a:r>
          </a:p>
          <a:p>
            <a:r>
              <a:rPr lang="de-DE" sz="1600" dirty="0"/>
              <a:t>Jede und jeder von uns wirtschaftet jeden </a:t>
            </a:r>
            <a:r>
              <a:rPr lang="de-DE" sz="1600" dirty="0" smtClean="0"/>
              <a:t>Tag: Wir haben Ressourcen (Geld, Zeit, Fähigkeiten), mit denen wir „</a:t>
            </a:r>
            <a:r>
              <a:rPr lang="de-DE" sz="1600" b="1" dirty="0" smtClean="0"/>
              <a:t>haushalten</a:t>
            </a:r>
            <a:r>
              <a:rPr lang="de-DE" sz="1600" dirty="0" smtClean="0"/>
              <a:t>“ müssen; wir können „</a:t>
            </a:r>
            <a:r>
              <a:rPr lang="de-DE" sz="1600" b="1" dirty="0" smtClean="0"/>
              <a:t>sparen</a:t>
            </a:r>
            <a:r>
              <a:rPr lang="de-DE" sz="1600" dirty="0" smtClean="0"/>
              <a:t>“ und „</a:t>
            </a:r>
            <a:r>
              <a:rPr lang="de-DE" sz="1600" b="1" dirty="0" smtClean="0"/>
              <a:t>ausgeben</a:t>
            </a:r>
            <a:r>
              <a:rPr lang="de-DE" sz="1600" dirty="0" smtClean="0"/>
              <a:t>“.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Arbeitsteilung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 smtClean="0"/>
              <a:t>In modernen </a:t>
            </a:r>
            <a:r>
              <a:rPr lang="de-DE" sz="1600" dirty="0"/>
              <a:t>Fabriken und </a:t>
            </a:r>
            <a:r>
              <a:rPr lang="de-DE" sz="1600" dirty="0" smtClean="0"/>
              <a:t>durch Arbeitsteilung können Produkte rasch und in großer </a:t>
            </a:r>
            <a:r>
              <a:rPr lang="de-DE" sz="1600" dirty="0"/>
              <a:t>Menge </a:t>
            </a:r>
            <a:r>
              <a:rPr lang="de-DE" sz="1600" dirty="0" smtClean="0"/>
              <a:t>produziert werden.</a:t>
            </a:r>
          </a:p>
          <a:p>
            <a:r>
              <a:rPr lang="de-DE" sz="1600" dirty="0" smtClean="0"/>
              <a:t>Von </a:t>
            </a:r>
            <a:r>
              <a:rPr lang="de-DE" sz="1600" dirty="0"/>
              <a:t>dem Geld, das Unternehmen verdienen, müssen sie </a:t>
            </a:r>
            <a:r>
              <a:rPr lang="de-DE" sz="1600" dirty="0" smtClean="0"/>
              <a:t>Lohn bezahlen, Investitionen tätigen und Abgaben </a:t>
            </a:r>
            <a:r>
              <a:rPr lang="de-DE" sz="1600" dirty="0"/>
              <a:t>an den Staat </a:t>
            </a:r>
            <a:r>
              <a:rPr lang="de-DE" sz="1600" dirty="0" smtClean="0"/>
              <a:t>leisten (</a:t>
            </a:r>
            <a:r>
              <a:rPr lang="de-DE" sz="1600" b="1" dirty="0" smtClean="0"/>
              <a:t>Steuern</a:t>
            </a:r>
            <a:r>
              <a:rPr lang="de-DE" sz="1600" dirty="0" smtClean="0"/>
              <a:t>).</a:t>
            </a:r>
          </a:p>
          <a:p>
            <a:r>
              <a:rPr lang="de-DE" sz="1600" dirty="0"/>
              <a:t>Wenn die Firma gut wirtschaftet, </a:t>
            </a:r>
            <a:r>
              <a:rPr lang="de-DE" sz="1600" dirty="0" smtClean="0"/>
              <a:t>bleibt am </a:t>
            </a:r>
            <a:r>
              <a:rPr lang="de-DE" sz="1600" dirty="0"/>
              <a:t>Ende </a:t>
            </a:r>
            <a:r>
              <a:rPr lang="de-DE" sz="1600" dirty="0" smtClean="0"/>
              <a:t>Geld übrig: </a:t>
            </a:r>
            <a:r>
              <a:rPr lang="de-DE" sz="1600" dirty="0"/>
              <a:t>Das ist der </a:t>
            </a:r>
            <a:r>
              <a:rPr lang="de-DE" sz="1600" b="1" dirty="0"/>
              <a:t>Gewinn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Für die Firmen ist es wichtig, dass die Leute </a:t>
            </a:r>
            <a:r>
              <a:rPr lang="de-DE" sz="1600" dirty="0" smtClean="0"/>
              <a:t>konsumieren</a:t>
            </a:r>
            <a:r>
              <a:rPr lang="de-DE" sz="1600" dirty="0"/>
              <a:t>;</a:t>
            </a:r>
            <a:r>
              <a:rPr lang="de-DE" sz="1600" dirty="0" smtClean="0"/>
              <a:t> Folge: Erhöhte Produktion, Wirtschaftskreislauf bleibt „in </a:t>
            </a:r>
            <a:r>
              <a:rPr lang="de-DE" sz="1600" dirty="0"/>
              <a:t>Schwung“.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Angebot und Nachfrage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89" y="1011581"/>
            <a:ext cx="7920000" cy="324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Je mehr Menschen eine Ware haben wollen, desto mehr wird davon hergestellt: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Die </a:t>
            </a:r>
            <a:r>
              <a:rPr lang="de-DE" sz="1600" dirty="0"/>
              <a:t>Nachfrage bestimmt das Angebot</a:t>
            </a:r>
            <a:r>
              <a:rPr lang="de-DE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Das wirkt </a:t>
            </a:r>
            <a:r>
              <a:rPr lang="de-DE" sz="1600" dirty="0"/>
              <a:t>sich natürlich auch auf die Preise für die Produkte </a:t>
            </a:r>
            <a:r>
              <a:rPr lang="de-DE" sz="1600" dirty="0" smtClean="0"/>
              <a:t>aus: Hohe Nachfrage und wenig Angebot führt zu höheren Preisen; wenig Nachfrage und viel Angebot zu niedrigeren Preisen.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800" dirty="0" smtClean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0355" y="3398304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©</a:t>
            </a:r>
            <a:r>
              <a:rPr lang="de-AT" sz="1050" dirty="0"/>
              <a:t> istock.com / </a:t>
            </a:r>
            <a:r>
              <a:rPr lang="de-AT" sz="1050" dirty="0" err="1"/>
              <a:t>pixinoo</a:t>
            </a:r>
            <a:endParaRPr lang="de-AT" sz="1050" dirty="0"/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</a:rPr>
              <a:t>Wir machen uns die Welt, </a:t>
            </a:r>
            <a:r>
              <a:rPr lang="de-DE" b="1" dirty="0" smtClean="0">
                <a:solidFill>
                  <a:srgbClr val="2190AB"/>
                </a:solidFill>
              </a:rPr>
              <a:t/>
            </a:r>
            <a:br>
              <a:rPr lang="de-DE" b="1" dirty="0" smtClean="0">
                <a:solidFill>
                  <a:srgbClr val="2190AB"/>
                </a:solidFill>
              </a:rPr>
            </a:br>
            <a:r>
              <a:rPr lang="de-DE" b="1" dirty="0" smtClean="0">
                <a:solidFill>
                  <a:srgbClr val="2190AB"/>
                </a:solidFill>
              </a:rPr>
              <a:t>wie </a:t>
            </a:r>
            <a:r>
              <a:rPr lang="de-DE" b="1" dirty="0">
                <a:solidFill>
                  <a:srgbClr val="2190AB"/>
                </a:solidFill>
              </a:rPr>
              <a:t>es der Wirtschaft gefällt?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2296001" cy="17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Wirtschaftssysteme im Vergleich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920000" cy="3240000"/>
          </a:xfrm>
        </p:spPr>
        <p:txBody>
          <a:bodyPr/>
          <a:lstStyle/>
          <a:p>
            <a:r>
              <a:rPr lang="de-DE" sz="1600" dirty="0" smtClean="0"/>
              <a:t>Unsere </a:t>
            </a:r>
            <a:r>
              <a:rPr lang="de-DE" sz="1600" dirty="0"/>
              <a:t>Gesellschaft und unser Alltag </a:t>
            </a:r>
            <a:r>
              <a:rPr lang="de-DE" sz="1600" dirty="0" smtClean="0"/>
              <a:t>sind davon geprägt, wie unsere Wirtschaft </a:t>
            </a:r>
            <a:r>
              <a:rPr lang="de-DE" sz="1600" dirty="0" smtClean="0"/>
              <a:t>funktioniert. </a:t>
            </a:r>
            <a:r>
              <a:rPr lang="de-DE" sz="1600" dirty="0" smtClean="0"/>
              <a:t>&lt;-&gt;</a:t>
            </a:r>
            <a:r>
              <a:rPr lang="de-DE" sz="1600" dirty="0"/>
              <a:t> </a:t>
            </a:r>
            <a:r>
              <a:rPr lang="de-DE" sz="1600" dirty="0" smtClean="0"/>
              <a:t>Die </a:t>
            </a:r>
            <a:r>
              <a:rPr lang="de-DE" sz="1600" dirty="0"/>
              <a:t>Formen des Wirtschaftens </a:t>
            </a:r>
            <a:r>
              <a:rPr lang="de-DE" sz="1600" dirty="0" smtClean="0"/>
              <a:t>sind von </a:t>
            </a:r>
            <a:r>
              <a:rPr lang="de-DE" sz="1600" dirty="0"/>
              <a:t>gesellschaftlichen und politischen </a:t>
            </a:r>
            <a:r>
              <a:rPr lang="de-DE" sz="1600" dirty="0" smtClean="0"/>
              <a:t>Entwicklungen </a:t>
            </a:r>
            <a:r>
              <a:rPr lang="de-DE" sz="1600" dirty="0"/>
              <a:t>abhängig</a:t>
            </a:r>
            <a:r>
              <a:rPr lang="de-DE" sz="1600" dirty="0" smtClean="0"/>
              <a:t>.</a:t>
            </a:r>
            <a:endParaRPr lang="de-DE" sz="700" dirty="0" smtClean="0"/>
          </a:p>
          <a:p>
            <a:r>
              <a:rPr lang="de-AT" sz="1600" dirty="0" smtClean="0"/>
              <a:t>Grobe Unterteilung zwischen zwei verschiedenen Wirtschaftssystemen:</a:t>
            </a:r>
          </a:p>
          <a:p>
            <a:pPr marL="512100" lvl="1" indent="0">
              <a:buNone/>
            </a:pPr>
            <a:r>
              <a:rPr lang="de-DE" sz="1600" dirty="0" smtClean="0"/>
              <a:t>•</a:t>
            </a:r>
            <a:r>
              <a:rPr lang="de-DE" sz="1600" dirty="0"/>
              <a:t> </a:t>
            </a:r>
            <a:r>
              <a:rPr lang="de-DE" sz="1600" b="1" dirty="0" smtClean="0"/>
              <a:t>Marktwirtschaft</a:t>
            </a:r>
            <a:r>
              <a:rPr lang="de-DE" sz="1600" dirty="0"/>
              <a:t>: </a:t>
            </a:r>
            <a:r>
              <a:rPr lang="de-DE" sz="1600" dirty="0" smtClean="0"/>
              <a:t>Prinzip </a:t>
            </a:r>
            <a:r>
              <a:rPr lang="de-DE" sz="1600" dirty="0"/>
              <a:t>von Angebot und Nachfrage. </a:t>
            </a:r>
            <a:r>
              <a:rPr lang="de-DE" sz="1600" dirty="0" smtClean="0"/>
              <a:t>Der Staat greift nicht ein.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 • </a:t>
            </a:r>
            <a:r>
              <a:rPr lang="de-DE" sz="1600" b="1" dirty="0" smtClean="0"/>
              <a:t>Planwirtschaft</a:t>
            </a:r>
            <a:r>
              <a:rPr lang="de-DE" sz="1600" dirty="0" smtClean="0"/>
              <a:t>: Alle Waren, Preise </a:t>
            </a:r>
            <a:r>
              <a:rPr lang="de-DE" sz="1600" dirty="0"/>
              <a:t>und Löhne </a:t>
            </a:r>
            <a:r>
              <a:rPr lang="de-DE" sz="1600" dirty="0" smtClean="0"/>
              <a:t>werden </a:t>
            </a:r>
            <a:r>
              <a:rPr lang="de-DE" sz="1600" dirty="0"/>
              <a:t>vom Staat geplant </a:t>
            </a:r>
            <a:r>
              <a:rPr lang="de-DE" sz="1600" dirty="0" smtClean="0"/>
              <a:t>und</a:t>
            </a:r>
            <a:br>
              <a:rPr lang="de-DE" sz="1600" dirty="0" smtClean="0"/>
            </a:br>
            <a:r>
              <a:rPr lang="de-DE" sz="1600" dirty="0" smtClean="0"/>
              <a:t>				  zentral festgelegt</a:t>
            </a:r>
            <a:r>
              <a:rPr lang="de-DE" sz="1600" dirty="0"/>
              <a:t>.</a:t>
            </a:r>
          </a:p>
          <a:p>
            <a:endParaRPr lang="de-AT" sz="14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1153</Words>
  <Application>Microsoft Office PowerPoint</Application>
  <PresentationFormat>Bildschirmpräsentation (16:9)</PresentationFormat>
  <Paragraphs>122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Wirtschaften und Haushalten</vt:lpstr>
      <vt:lpstr>Arbeitsteilung </vt:lpstr>
      <vt:lpstr>Angebot und Nachfrage</vt:lpstr>
      <vt:lpstr>PowerPoint-Präsentation</vt:lpstr>
      <vt:lpstr>Wirtschaftssysteme im Vergleich </vt:lpstr>
      <vt:lpstr>Wirtschaftsordnungen und Wirtschaftsleistungen</vt:lpstr>
      <vt:lpstr>Wirtschaftsräume und Handelsabkommen </vt:lpstr>
      <vt:lpstr>Wirtschaftsräume und Handelsabkommen (2)</vt:lpstr>
      <vt:lpstr>Wirtschaftswachstum und Wirtschaftskrisen </vt:lpstr>
      <vt:lpstr>Was die Wirtschaft alles schafft</vt:lpstr>
      <vt:lpstr>Wirtschaftssektoren und Unternehmen </vt:lpstr>
      <vt:lpstr>PowerPoint-Präsentation</vt:lpstr>
      <vt:lpstr>„Fast Fashion“ als Schreckgespenst</vt:lpstr>
      <vt:lpstr>Nachhaltige Wirtschaft als langfristiges Ziel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Brunner Harald, MSc</cp:lastModifiedBy>
  <cp:revision>517</cp:revision>
  <dcterms:created xsi:type="dcterms:W3CDTF">2019-11-13T13:23:08Z</dcterms:created>
  <dcterms:modified xsi:type="dcterms:W3CDTF">2022-04-14T12:35:02Z</dcterms:modified>
</cp:coreProperties>
</file>