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4" r:id="rId2"/>
    <p:sldId id="258" r:id="rId3"/>
    <p:sldId id="276" r:id="rId4"/>
    <p:sldId id="273" r:id="rId5"/>
    <p:sldId id="311" r:id="rId6"/>
    <p:sldId id="339" r:id="rId7"/>
    <p:sldId id="316" r:id="rId8"/>
    <p:sldId id="340" r:id="rId9"/>
    <p:sldId id="297" r:id="rId10"/>
    <p:sldId id="338" r:id="rId11"/>
    <p:sldId id="345" r:id="rId12"/>
    <p:sldId id="346" r:id="rId13"/>
    <p:sldId id="347" r:id="rId14"/>
    <p:sldId id="278" r:id="rId15"/>
    <p:sldId id="343" r:id="rId16"/>
    <p:sldId id="348" r:id="rId17"/>
    <p:sldId id="344" r:id="rId18"/>
    <p:sldId id="349" r:id="rId19"/>
    <p:sldId id="292" r:id="rId20"/>
  </p:sldIdLst>
  <p:sldSz cx="9144000" cy="5143500" type="screen16x9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a Kamelger" initials="KK" lastIdx="3" clrIdx="0"/>
  <p:cmAuthor id="2" name="Kira" initials="K" lastIdx="1" clrIdx="1">
    <p:extLst>
      <p:ext uri="{19B8F6BF-5375-455C-9EA6-DF929625EA0E}">
        <p15:presenceInfo xmlns:p15="http://schemas.microsoft.com/office/powerpoint/2012/main" userId="Ki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0AB"/>
    <a:srgbClr val="4A828F"/>
    <a:srgbClr val="0091B2"/>
    <a:srgbClr val="3F8493"/>
    <a:srgbClr val="0A94B3"/>
    <a:srgbClr val="19C3C3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2" autoAdjust="0"/>
    <p:restoredTop sz="94720" autoAdjust="0"/>
  </p:normalViewPr>
  <p:slideViewPr>
    <p:cSldViewPr snapToGrid="0" snapToObjects="1">
      <p:cViewPr varScale="1">
        <p:scale>
          <a:sx n="154" d="100"/>
          <a:sy n="154" d="100"/>
        </p:scale>
        <p:origin x="588" y="132"/>
      </p:cViewPr>
      <p:guideLst>
        <p:guide orient="horz" pos="164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4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0B6B79-8AEE-6D4B-BAF2-A3E2557ED5FB}" type="datetimeFigureOut">
              <a:rPr lang="de-DE" smtClean="0"/>
              <a:pPr/>
              <a:t>11.05.2022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30AC73-18F7-9644-9595-28FC9FCB06A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67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985D2-3BEB-444C-BCD2-07EEBCCA7FBB}" type="datetimeFigureOut">
              <a:rPr lang="de-DE" smtClean="0"/>
              <a:pPr/>
              <a:t>11.05.2022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62EE26-8F8E-0241-BA93-EBDD1D2309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18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255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539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779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887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07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81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827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28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560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27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117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44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90B3F4-8C57-2A4A-96A6-A3A84C642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336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822BB6-6A6F-6644-9FF9-868E8EB3D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1CF1D1D-0E9A-F245-9A9A-3210B720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74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29F0F61-BBE8-554B-BC5B-170156AAC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9C7ABB9-48A9-CC43-88C3-738024B9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8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7416AA2-BB5B-2541-A983-7F1970AF2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8027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llgemei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A37BD9C-EE7A-554E-9D1C-ABF8A875E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 marL="800100" indent="-342900">
              <a:buClr>
                <a:schemeClr val="tx1"/>
              </a:buClr>
              <a:buFont typeface="Lucida Grande"/>
              <a:buChar char="›"/>
              <a:defRPr sz="2200"/>
            </a:lvl2pPr>
            <a:lvl3pPr>
              <a:defRPr sz="2200"/>
            </a:lvl3pPr>
            <a:lvl4pPr marL="1371600" indent="0">
              <a:buNone/>
              <a:defRPr sz="2200"/>
            </a:lvl4pPr>
            <a:lvl5pPr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545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3FF3794-2EB3-164E-B1E3-EA2575C39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5472000" cy="295200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600"/>
              </a:spcBef>
              <a:buFontTx/>
              <a:buNone/>
              <a:defRPr lang="de-DE" sz="2200" b="1" i="0" u="none" strike="noStrike" baseline="0" smtClean="0"/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246000" y="1638000"/>
            <a:ext cx="2682000" cy="2880000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400" b="1" i="1"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„Text...“</a:t>
            </a:r>
          </a:p>
          <a:p>
            <a:pPr marL="126000" indent="-126000">
              <a:buClr>
                <a:schemeClr val="tx1"/>
              </a:buClr>
              <a:buFont typeface="Symbol" charset="2"/>
              <a:buChar char="-"/>
            </a:pPr>
            <a:r>
              <a:rPr lang="de-DE" b="0" i="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BB168FF-726D-7443-93E7-C33C6CCD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5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76976AC-8A0A-284E-8E59-689551320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6192000" cy="2952000"/>
          </a:xfrm>
        </p:spPr>
        <p:txBody>
          <a:bodyPr/>
          <a:lstStyle>
            <a:lvl1pPr marL="288000" indent="-288000">
              <a:lnSpc>
                <a:spcPts val="2800"/>
              </a:lnSpc>
              <a:spcBef>
                <a:spcPts val="1000"/>
              </a:spcBef>
              <a:buFont typeface="Arial"/>
              <a:buChar char="•"/>
              <a:defRPr lang="de-DE" sz="2600" b="1" i="0" smtClean="0">
                <a:solidFill>
                  <a:srgbClr val="00A3DB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966000" y="1620000"/>
            <a:ext cx="1710000" cy="129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966000" y="3096000"/>
            <a:ext cx="1710000" cy="129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371AACC-C8CB-0E42-9BEA-8E8BB7B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7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F97CFA-0AFE-D642-8C92-1049BCE9C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716000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E1A890-988B-A64B-A225-1F8D2993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97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1B5345-82FF-9147-97EC-D993A1E92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47999" y="1620000"/>
            <a:ext cx="4428000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5166000" y="1620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5166000" y="3096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D152646-C646-C244-BA6D-4CEE0153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0A583D1-BBB5-974B-9A49-8CB63EF7A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2862000" y="1620000"/>
            <a:ext cx="4428000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48000" y="1620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48000" y="3096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479F9A6-2EA0-E141-8AC1-25A60F4F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07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5FEC6E7-42ED-DF4A-8073-27F8FEBE6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746049"/>
            <a:ext cx="7848000" cy="1440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0" i="1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648000" y="3520800"/>
            <a:ext cx="7848000" cy="504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200" b="1" i="0" smtClean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00" y="3420000"/>
            <a:ext cx="7721600" cy="508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600" y="4068000"/>
            <a:ext cx="7721600" cy="50800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00F7413-78DD-9E48-903C-38FACD14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90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1548000"/>
            <a:ext cx="7848000" cy="29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54000" y="4446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 i="0">
                <a:solidFill>
                  <a:schemeClr val="tx2"/>
                </a:solidFill>
              </a:defRPr>
            </a:lvl1pPr>
          </a:lstStyle>
          <a:p>
            <a:r>
              <a:rPr lang="de-DE"/>
              <a:t>http://kinderbuero-uniwien.at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52" r:id="rId7"/>
    <p:sldLayoutId id="2147483658" r:id="rId8"/>
    <p:sldLayoutId id="2147483661" r:id="rId9"/>
    <p:sldLayoutId id="2147483655" r:id="rId10"/>
    <p:sldLayoutId id="2147483662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ts val="2600"/>
        </a:lnSpc>
        <a:spcBef>
          <a:spcPts val="50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ts val="2400"/>
        </a:lnSpc>
        <a:spcBef>
          <a:spcPts val="500"/>
        </a:spcBef>
        <a:buClr>
          <a:schemeClr val="tx1"/>
        </a:buClr>
        <a:buSzPct val="100000"/>
        <a:buFont typeface="Lucida Grande"/>
        <a:buChar char="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tiewebstatt.a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mokratiewebstatt.at/" TargetMode="External"/><Relationship Id="rId3" Type="http://schemas.openxmlformats.org/officeDocument/2006/relationships/hyperlink" Target="https://www.wko.at/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emokratiewebstatt.at/thema/thema-politisches-handeln/wer-sind-die-politischen-akteurinnen" TargetMode="External"/><Relationship Id="rId5" Type="http://schemas.openxmlformats.org/officeDocument/2006/relationships/hyperlink" Target="https://www.oegb.at/" TargetMode="External"/><Relationship Id="rId4" Type="http://schemas.openxmlformats.org/officeDocument/2006/relationships/hyperlink" Target="https://www.iv.a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beiterkammer.at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lebensbereiche/thema-arbeit-und-beschaeftigung/arbeit-und-rech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0.png"/><Relationship Id="rId4" Type="http://schemas.openxmlformats.org/officeDocument/2006/relationships/hyperlink" Target="https://www.demokratiewebstatt.at/thema/lebensbereiche/thema-arbeit-und-beschaeftigung/was-soll-ich-werde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bildung-und-ausbildung/schul-und-ausbildungssystem-in-oesterreic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wissen/linktipps/bildung-und-ausbildu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arbeit-und-beschaeftigung/was-soll-ich-werd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4" Type="http://schemas.openxmlformats.org/officeDocument/2006/relationships/hyperlink" Target="http://www.demokratiewebstatt.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hyperlink" Target="http://www.demokratiewebstatt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jpg"/><Relationship Id="rId4" Type="http://schemas.openxmlformats.org/officeDocument/2006/relationships/hyperlink" Target="https://www.demokratiewebstatt.at/thema/lebensbereiche/thema-arbeit-und-beschaeftigung/warum-muessen-wir-arbeiten-geh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hyperlink" Target="https://www.demokratiewebstatt.at/thema/lebensbereiche/thema-ernaehrung/was-wir-essen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mokratiewebstatt.at/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demokratiewebstatt.at/thema/lebensbereiche/thema-ernaehrung/was-wir-essen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.jpeg"/><Relationship Id="rId5" Type="http://schemas.openxmlformats.org/officeDocument/2006/relationships/hyperlink" Target="https://www.demokratiewebstatt.at/themakinderrechte" TargetMode="External"/><Relationship Id="rId4" Type="http://schemas.openxmlformats.org/officeDocument/2006/relationships/hyperlink" Target="https://www.demokratiewebstatt.at/thema/thema-kinderrechte/e-book/arbeitspaket-fuer-den-unterrich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arbeit-und-beschaeftigung/arbeitswelten-heute-und-morge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lebensbereiche/thema-arbeit-und-beschaeftigung/arbeitswelten-heute-und-morg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9.jpg"/><Relationship Id="rId4" Type="http://schemas.openxmlformats.org/officeDocument/2006/relationships/hyperlink" Target="https://www.demokratiewebstatt.at/thema/lebensbereiche/thema-arbeit-und-beschaeftigung/arbeit-und-rech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7759" y="1019572"/>
            <a:ext cx="6618240" cy="540000"/>
          </a:xfrm>
        </p:spPr>
        <p:txBody>
          <a:bodyPr/>
          <a:lstStyle/>
          <a:p>
            <a:pPr algn="ctr"/>
            <a:r>
              <a:rPr lang="de-DE" sz="3200" dirty="0" smtClean="0">
                <a:solidFill>
                  <a:srgbClr val="2190AB"/>
                </a:solidFill>
                <a:cs typeface="Arial" panose="020B0604020202020204" pitchFamily="34" charset="0"/>
              </a:rPr>
              <a:t>Arbeit und Beschäftigung</a:t>
            </a:r>
            <a:endParaRPr lang="de-DE" sz="2800" dirty="0">
              <a:solidFill>
                <a:srgbClr val="2190A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506" y="3602514"/>
            <a:ext cx="2137108" cy="126451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48000" y="855447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de-DE" sz="4800" b="1" i="0" u="none" strike="noStrike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er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157760" y="1809447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Font typeface="Arial"/>
              <a:buNone/>
              <a:defRPr lang="de-DE" sz="24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 smtClean="0">
                <a:solidFill>
                  <a:srgbClr val="2190AB"/>
                </a:solidFill>
              </a:rPr>
              <a:t>Von alten Berufen und neuen Arbeitswelten  </a:t>
            </a:r>
            <a:endParaRPr lang="de-DE" sz="1400" dirty="0">
              <a:solidFill>
                <a:srgbClr val="2190AB"/>
              </a:solidFill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86000" y="2710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/>
              <a:t>Materialien zur Politischen Bildung von Kindern und Jugendlichen</a:t>
            </a:r>
            <a:endParaRPr lang="de-AT" sz="1600" dirty="0"/>
          </a:p>
        </p:txBody>
      </p:sp>
      <p:sp>
        <p:nvSpPr>
          <p:cNvPr id="9" name="Rechteck 8"/>
          <p:cNvSpPr/>
          <p:nvPr/>
        </p:nvSpPr>
        <p:spPr>
          <a:xfrm>
            <a:off x="3035334" y="3971961"/>
            <a:ext cx="286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A3DB"/>
                </a:solidFill>
                <a:hlinkClick r:id="rId3"/>
              </a:rPr>
              <a:t>www.demokratiewebstatt.at</a:t>
            </a:r>
            <a:endParaRPr lang="de-DE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pPr lvl="0" hangingPunct="0"/>
            <a:r>
              <a:rPr lang="de-DE" sz="2000" dirty="0" smtClean="0">
                <a:solidFill>
                  <a:srgbClr val="2190AB"/>
                </a:solidFill>
              </a:rPr>
              <a:t>Interessenvertretungen von </a:t>
            </a:r>
            <a:r>
              <a:rPr lang="de-DE" sz="2000" dirty="0" err="1" smtClean="0">
                <a:solidFill>
                  <a:srgbClr val="2190AB"/>
                </a:solidFill>
              </a:rPr>
              <a:t>ArbeitgeberInnen</a:t>
            </a:r>
            <a:r>
              <a:rPr lang="de-DE" sz="2000" dirty="0" smtClean="0">
                <a:solidFill>
                  <a:srgbClr val="2190AB"/>
                </a:solidFill>
              </a:rPr>
              <a:t> und </a:t>
            </a:r>
            <a:r>
              <a:rPr lang="de-DE" sz="2000" dirty="0">
                <a:solidFill>
                  <a:srgbClr val="2190AB"/>
                </a:solidFill>
              </a:rPr>
              <a:t>-</a:t>
            </a:r>
            <a:r>
              <a:rPr lang="de-DE" sz="2000" dirty="0" err="1" smtClean="0">
                <a:solidFill>
                  <a:srgbClr val="2190AB"/>
                </a:solidFill>
              </a:rPr>
              <a:t>nehmerInnen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r>
              <a:rPr lang="de-AT" sz="1600" dirty="0" err="1" smtClean="0"/>
              <a:t>ArbeitgeberInnen</a:t>
            </a:r>
            <a:r>
              <a:rPr lang="de-AT" sz="1600" dirty="0" smtClean="0"/>
              <a:t> und </a:t>
            </a:r>
            <a:r>
              <a:rPr lang="de-AT" sz="1600" dirty="0" err="1" smtClean="0"/>
              <a:t>ArbeitnehmerInnen</a:t>
            </a:r>
            <a:r>
              <a:rPr lang="de-AT" sz="1600" dirty="0" smtClean="0"/>
              <a:t> sind in Verbänden bzw. Gewerkschaften organisiert, die dafür sorgen sollen, dass auf dem Arbeitsmarkt ihre Interessen berücksichtigt werden:</a:t>
            </a:r>
          </a:p>
          <a:p>
            <a:r>
              <a:rPr lang="de-AT" sz="1600" dirty="0" err="1" smtClean="0"/>
              <a:t>ArbeitgeberInnen</a:t>
            </a:r>
            <a:r>
              <a:rPr lang="de-AT" sz="1600" dirty="0" smtClean="0"/>
              <a:t>:</a:t>
            </a:r>
          </a:p>
          <a:p>
            <a:pPr lvl="1"/>
            <a:r>
              <a:rPr lang="de-AT" sz="1600" dirty="0" smtClean="0">
                <a:hlinkClick r:id="rId3"/>
              </a:rPr>
              <a:t>Wirtschaftskammer</a:t>
            </a:r>
            <a:endParaRPr lang="de-AT" sz="1600" dirty="0"/>
          </a:p>
          <a:p>
            <a:pPr lvl="1"/>
            <a:r>
              <a:rPr lang="de-AT" sz="1600" dirty="0" smtClean="0">
                <a:hlinkClick r:id="rId4"/>
              </a:rPr>
              <a:t>Industriellenvereinigung</a:t>
            </a:r>
            <a:endParaRPr lang="de-AT" sz="1600" dirty="0"/>
          </a:p>
          <a:p>
            <a:r>
              <a:rPr lang="de-AT" sz="1600" dirty="0" err="1" smtClean="0"/>
              <a:t>ArbeitnehmerInnen</a:t>
            </a:r>
            <a:r>
              <a:rPr lang="de-AT" sz="1600" dirty="0" smtClean="0"/>
              <a:t>:</a:t>
            </a:r>
          </a:p>
          <a:p>
            <a:pPr lvl="1"/>
            <a:r>
              <a:rPr lang="de-AT" sz="1600" dirty="0" smtClean="0">
                <a:hlinkClick r:id="rId5"/>
              </a:rPr>
              <a:t>Österreichischer </a:t>
            </a:r>
            <a:r>
              <a:rPr lang="de-AT" sz="1600" dirty="0" smtClean="0">
                <a:hlinkClick r:id="rId5"/>
              </a:rPr>
              <a:t>Gewerkschaftsbund</a:t>
            </a:r>
            <a:endParaRPr lang="de-AT" sz="1600" dirty="0" smtClean="0"/>
          </a:p>
          <a:p>
            <a:pPr marL="0" lvl="1" indent="0">
              <a:buNone/>
            </a:pPr>
            <a:r>
              <a:rPr lang="de-AT" sz="1600" dirty="0" smtClean="0"/>
              <a:t> &gt; </a:t>
            </a:r>
            <a:r>
              <a:rPr lang="de-AT" sz="1600" i="1" dirty="0" smtClean="0"/>
              <a:t>Mehr </a:t>
            </a:r>
            <a:r>
              <a:rPr lang="de-AT" sz="1600" i="1" dirty="0"/>
              <a:t>zu den Interessenvertretungen </a:t>
            </a:r>
            <a:r>
              <a:rPr lang="de-AT" sz="1600" i="1" dirty="0" smtClean="0"/>
              <a:t>im </a:t>
            </a:r>
            <a:r>
              <a:rPr lang="de-AT" sz="1600" i="1" dirty="0" smtClean="0">
                <a:hlinkClick r:id="rId6"/>
              </a:rPr>
              <a:t>Thema </a:t>
            </a:r>
            <a:r>
              <a:rPr lang="de-AT" sz="1600" i="1" dirty="0">
                <a:hlinkClick r:id="rId6"/>
              </a:rPr>
              <a:t>„Politisches Handeln</a:t>
            </a:r>
            <a:r>
              <a:rPr lang="de-AT" sz="1600" i="1" dirty="0" smtClean="0">
                <a:hlinkClick r:id="rId6"/>
              </a:rPr>
              <a:t>“</a:t>
            </a:r>
            <a:endParaRPr lang="de-DE" sz="1600" i="1" dirty="0"/>
          </a:p>
          <a:p>
            <a:pPr lvl="1"/>
            <a:endParaRPr lang="de-AT" sz="1600" i="1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8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1904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pPr lvl="0" hangingPunct="0"/>
            <a:r>
              <a:rPr lang="de-AT" sz="2000" dirty="0" smtClean="0">
                <a:solidFill>
                  <a:srgbClr val="2190AB"/>
                </a:solidFill>
              </a:rPr>
              <a:t>Wie sind </a:t>
            </a:r>
            <a:r>
              <a:rPr lang="de-AT" sz="2000" dirty="0">
                <a:solidFill>
                  <a:srgbClr val="2190AB"/>
                </a:solidFill>
              </a:rPr>
              <a:t>Gewerkschaften eigentlich entstanden?</a:t>
            </a:r>
            <a:br>
              <a:rPr lang="de-AT" sz="2000" dirty="0">
                <a:solidFill>
                  <a:srgbClr val="2190AB"/>
                </a:solidFill>
              </a:rPr>
            </a:b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r>
              <a:rPr lang="de-AT" sz="1600" dirty="0" smtClean="0"/>
              <a:t>Entstanden </a:t>
            </a:r>
            <a:r>
              <a:rPr lang="de-AT" sz="1600" dirty="0"/>
              <a:t>ist die Idee der Gewerkschaft mit dem Beginn der </a:t>
            </a:r>
            <a:r>
              <a:rPr lang="de-AT" sz="1600" b="1" dirty="0"/>
              <a:t>Industrialisierung</a:t>
            </a:r>
            <a:r>
              <a:rPr lang="de-AT" sz="1600" dirty="0"/>
              <a:t> Anfang des 19. Jahrhunderts. In den ersten Fabriken mussten die Menschen – Männer, Frauen und Kinder – unter schrecklichen Bedingungen schuften. Am Ende reichte das Geld oft trotzdem kaum zum Leben. Sie wurden krank und starben früh. Also taten sich die </a:t>
            </a:r>
            <a:r>
              <a:rPr lang="de-AT" sz="1600" dirty="0" err="1"/>
              <a:t>ArbeiterInnen</a:t>
            </a:r>
            <a:r>
              <a:rPr lang="de-AT" sz="1600" dirty="0"/>
              <a:t> zusammen und kämpften gemeinsam für menschenwürdige Arbeitsbedingungen und einen gerechten Lohn. Auch die Kinderarbeit sollte abgeschafft werden.</a:t>
            </a:r>
          </a:p>
          <a:p>
            <a:r>
              <a:rPr lang="de-AT" sz="1600" dirty="0" smtClean="0"/>
              <a:t>Im </a:t>
            </a:r>
            <a:r>
              <a:rPr lang="de-AT" sz="1600" dirty="0"/>
              <a:t>gemeinsamen Kampf entstanden die ersten </a:t>
            </a:r>
            <a:r>
              <a:rPr lang="de-AT" sz="1600" b="1" dirty="0"/>
              <a:t>Gewerkschaften</a:t>
            </a:r>
            <a:r>
              <a:rPr lang="de-AT" sz="1600" dirty="0"/>
              <a:t>, die im Laufe der Zeit viel erreicht </a:t>
            </a:r>
            <a:r>
              <a:rPr lang="de-AT" sz="1600" dirty="0" smtClean="0"/>
              <a:t>haben: faire </a:t>
            </a:r>
            <a:r>
              <a:rPr lang="de-AT" sz="1600" dirty="0"/>
              <a:t>Bezahlung, Jahresurlaub, der Acht-Stunden-Tag, die Fünf-Tage-Woche mit freiem Wochenende, die Lohnfortzahlung im </a:t>
            </a:r>
            <a:r>
              <a:rPr lang="de-AT" sz="1600" dirty="0" smtClean="0"/>
              <a:t>Krankheitsfall, </a:t>
            </a:r>
            <a:r>
              <a:rPr lang="de-AT" sz="1600" dirty="0"/>
              <a:t>... </a:t>
            </a:r>
            <a:endParaRPr lang="de-AT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610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pPr lvl="0" hangingPunct="0"/>
            <a:r>
              <a:rPr lang="de-AT" sz="2000" dirty="0" smtClean="0">
                <a:solidFill>
                  <a:srgbClr val="2190AB"/>
                </a:solidFill>
              </a:rPr>
              <a:t>Geregeltes Arbeitsleben</a:t>
            </a:r>
            <a:r>
              <a:rPr lang="de-AT" sz="2000" dirty="0">
                <a:solidFill>
                  <a:srgbClr val="2190AB"/>
                </a:solidFill>
              </a:rPr>
              <a:t/>
            </a:r>
            <a:br>
              <a:rPr lang="de-AT" sz="2000" dirty="0">
                <a:solidFill>
                  <a:srgbClr val="2190AB"/>
                </a:solidFill>
              </a:rPr>
            </a:b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41614" y="1079999"/>
            <a:ext cx="7920000" cy="3240000"/>
          </a:xfrm>
        </p:spPr>
        <p:txBody>
          <a:bodyPr/>
          <a:lstStyle/>
          <a:p>
            <a:r>
              <a:rPr lang="de-AT" sz="1600" dirty="0" err="1"/>
              <a:t>ArbeitnehmerInnen</a:t>
            </a:r>
            <a:r>
              <a:rPr lang="de-AT" sz="1600" dirty="0"/>
              <a:t> haben Rechte, die auch gesetzlich geregelt </a:t>
            </a:r>
            <a:r>
              <a:rPr lang="de-AT" sz="1600" dirty="0" smtClean="0"/>
              <a:t>sind, z.B. hinsichtlich </a:t>
            </a:r>
          </a:p>
          <a:p>
            <a:pPr lvl="1"/>
            <a:r>
              <a:rPr lang="de-AT" sz="1600" dirty="0" smtClean="0"/>
              <a:t>Arbeitszeiten</a:t>
            </a:r>
          </a:p>
          <a:p>
            <a:pPr lvl="1"/>
            <a:r>
              <a:rPr lang="de-AT" sz="1600" dirty="0" smtClean="0"/>
              <a:t>Schutz </a:t>
            </a:r>
            <a:r>
              <a:rPr lang="de-AT" sz="1600" dirty="0"/>
              <a:t>und Sicherheit am </a:t>
            </a:r>
            <a:r>
              <a:rPr lang="de-AT" sz="1600" dirty="0" smtClean="0"/>
              <a:t>Arbeitsplatz</a:t>
            </a:r>
          </a:p>
          <a:p>
            <a:pPr lvl="1"/>
            <a:r>
              <a:rPr lang="de-AT" sz="1600" dirty="0" smtClean="0"/>
              <a:t>Arbeitsvertrag</a:t>
            </a:r>
          </a:p>
          <a:p>
            <a:pPr lvl="1"/>
            <a:r>
              <a:rPr lang="de-AT" sz="1600" dirty="0" smtClean="0"/>
              <a:t>Sozialversicherung</a:t>
            </a:r>
          </a:p>
          <a:p>
            <a:pPr lvl="1"/>
            <a:r>
              <a:rPr lang="de-AT" sz="1600" dirty="0" smtClean="0"/>
              <a:t>Beenden </a:t>
            </a:r>
            <a:r>
              <a:rPr lang="de-AT" sz="1600" dirty="0"/>
              <a:t>des Arbeitsverhältnisses</a:t>
            </a:r>
          </a:p>
          <a:p>
            <a:pPr marL="0" indent="0">
              <a:buNone/>
            </a:pPr>
            <a:r>
              <a:rPr lang="de-AT" sz="1600" dirty="0" smtClean="0"/>
              <a:t>  &gt; </a:t>
            </a:r>
            <a:r>
              <a:rPr lang="de-AT" sz="1600" i="1" dirty="0" smtClean="0"/>
              <a:t>Rat </a:t>
            </a:r>
            <a:r>
              <a:rPr lang="de-AT" sz="1600" i="1" dirty="0"/>
              <a:t>und Hilfe bei allen Fragen rund ums </a:t>
            </a:r>
            <a:r>
              <a:rPr lang="de-AT" sz="1600" i="1" dirty="0" smtClean="0"/>
              <a:t>Arbeitsleben </a:t>
            </a:r>
            <a:r>
              <a:rPr lang="de-AT" sz="1600" i="1" dirty="0"/>
              <a:t>bekommt man bei </a:t>
            </a:r>
            <a:r>
              <a:rPr lang="de-AT" sz="1600" i="1" dirty="0" smtClean="0"/>
              <a:t>der </a:t>
            </a:r>
            <a:r>
              <a:rPr lang="de-AT" sz="1600" i="1" dirty="0" smtClean="0">
                <a:hlinkClick r:id="rId3"/>
              </a:rPr>
              <a:t>Arbeiterkammer</a:t>
            </a:r>
            <a:r>
              <a:rPr lang="de-AT" sz="1600" dirty="0" smtClean="0"/>
              <a:t>.</a:t>
            </a:r>
          </a:p>
          <a:p>
            <a:pPr marL="0" indent="0">
              <a:buNone/>
            </a:pPr>
            <a:r>
              <a:rPr lang="de-AT" sz="1600" dirty="0" smtClean="0"/>
              <a:t> &gt; </a:t>
            </a:r>
            <a:r>
              <a:rPr lang="de-AT" sz="1600" i="1" dirty="0" smtClean="0"/>
              <a:t>Mehr zu den Regelungen findest du im </a:t>
            </a:r>
            <a:r>
              <a:rPr lang="de-AT" sz="1600" i="1" dirty="0" smtClean="0">
                <a:hlinkClick r:id="rId4"/>
              </a:rPr>
              <a:t>Kapitel „Arbeit und Recht</a:t>
            </a:r>
            <a:r>
              <a:rPr lang="de-AT" sz="1600" i="1" dirty="0" smtClean="0">
                <a:hlinkClick r:id="rId4"/>
              </a:rPr>
              <a:t>“</a:t>
            </a:r>
            <a:r>
              <a:rPr lang="de-AT" sz="1600" dirty="0"/>
              <a:t>.</a:t>
            </a:r>
            <a:endParaRPr lang="de-AT" sz="1600" i="1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652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pPr lvl="0" hangingPunct="0"/>
            <a:r>
              <a:rPr lang="de-AT" sz="2000" dirty="0" smtClean="0">
                <a:solidFill>
                  <a:srgbClr val="2190AB"/>
                </a:solidFill>
              </a:rPr>
              <a:t>Was </a:t>
            </a:r>
            <a:r>
              <a:rPr lang="de-AT" sz="2000" dirty="0">
                <a:solidFill>
                  <a:srgbClr val="2190AB"/>
                </a:solidFill>
              </a:rPr>
              <a:t>ist Arbeitsmarktpolitik?</a:t>
            </a:r>
            <a:br>
              <a:rPr lang="de-AT" sz="2000" dirty="0">
                <a:solidFill>
                  <a:srgbClr val="2190AB"/>
                </a:solidFill>
              </a:rPr>
            </a:br>
            <a:r>
              <a:rPr lang="de-AT" sz="2000" dirty="0">
                <a:solidFill>
                  <a:srgbClr val="2190AB"/>
                </a:solidFill>
              </a:rPr>
              <a:t/>
            </a:r>
            <a:br>
              <a:rPr lang="de-AT" sz="2000" dirty="0">
                <a:solidFill>
                  <a:srgbClr val="2190AB"/>
                </a:solidFill>
              </a:rPr>
            </a:b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41614" y="1079999"/>
            <a:ext cx="7920000" cy="3240000"/>
          </a:xfrm>
        </p:spPr>
        <p:txBody>
          <a:bodyPr/>
          <a:lstStyle/>
          <a:p>
            <a:r>
              <a:rPr lang="de-AT" sz="1600" dirty="0" smtClean="0"/>
              <a:t>Arbeitsmarktpolitik soll </a:t>
            </a:r>
            <a:r>
              <a:rPr lang="de-AT" sz="1600" dirty="0"/>
              <a:t>ein Gleichgewicht zwischen dem Angebot und der Nachfrage an Arbeitskraft auf dem Arbeitsmarkt herstellen und einen Ausgleich zwischen den Interessen der </a:t>
            </a:r>
            <a:r>
              <a:rPr lang="de-AT" sz="1600" dirty="0" err="1"/>
              <a:t>ArbeitgeberInnen</a:t>
            </a:r>
            <a:r>
              <a:rPr lang="de-AT" sz="1600" dirty="0"/>
              <a:t> und der </a:t>
            </a:r>
            <a:r>
              <a:rPr lang="de-AT" sz="1600" dirty="0" err="1"/>
              <a:t>ArbeitnehmerInnen</a:t>
            </a:r>
            <a:r>
              <a:rPr lang="de-AT" sz="1600" dirty="0"/>
              <a:t> herbeiführen. </a:t>
            </a:r>
            <a:r>
              <a:rPr lang="de-AT" sz="1600" dirty="0" smtClean="0"/>
              <a:t>So </a:t>
            </a:r>
            <a:r>
              <a:rPr lang="de-AT" sz="1600" dirty="0"/>
              <a:t>soll verhindert werden, dass Arbeitslosigkeit entsteht oder dass es zu wenig Arbeitskräfte gibt</a:t>
            </a:r>
            <a:r>
              <a:rPr lang="de-AT" sz="1600" dirty="0" smtClean="0"/>
              <a:t>.</a:t>
            </a:r>
          </a:p>
          <a:p>
            <a:r>
              <a:rPr lang="de-AT" sz="1600" dirty="0" smtClean="0"/>
              <a:t>Beispiele für Themen der Arbeitsmarktpolitik: </a:t>
            </a:r>
          </a:p>
          <a:p>
            <a:pPr lvl="1"/>
            <a:r>
              <a:rPr lang="de-AT" sz="1600" dirty="0" smtClean="0"/>
              <a:t>Schaffung neuer Arbeitsplätze</a:t>
            </a:r>
            <a:endParaRPr lang="de-AT" sz="1600" dirty="0"/>
          </a:p>
          <a:p>
            <a:pPr lvl="1"/>
            <a:r>
              <a:rPr lang="de-AT" sz="1600" dirty="0" smtClean="0"/>
              <a:t>Jobs der Zukunft</a:t>
            </a:r>
          </a:p>
          <a:p>
            <a:pPr lvl="1"/>
            <a:r>
              <a:rPr lang="de-AT" sz="1600" dirty="0" smtClean="0"/>
              <a:t>Maßnahmen gegen Arbeitslosigkeit </a:t>
            </a:r>
          </a:p>
          <a:p>
            <a:pPr lvl="1"/>
            <a:r>
              <a:rPr lang="de-AT" sz="1600" dirty="0" smtClean="0"/>
              <a:t>Gleichberechtigung von Frauen </a:t>
            </a:r>
            <a:r>
              <a:rPr lang="de-AT" sz="1600" dirty="0"/>
              <a:t>und </a:t>
            </a:r>
            <a:r>
              <a:rPr lang="de-AT" sz="1600" dirty="0" smtClean="0"/>
              <a:t>Männern in der Arbeitswelt</a:t>
            </a:r>
            <a:endParaRPr lang="de-AT" sz="1600" dirty="0"/>
          </a:p>
          <a:p>
            <a:endParaRPr lang="de-AT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060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2160000" y="720000"/>
            <a:ext cx="4320000" cy="7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hangingPunct="0">
              <a:buNone/>
            </a:pPr>
            <a:r>
              <a:rPr lang="de-DE" sz="2600" b="1" dirty="0" smtClean="0">
                <a:solidFill>
                  <a:srgbClr val="2190AB"/>
                </a:solidFill>
              </a:rPr>
              <a:t>Was soll ich werden?</a:t>
            </a:r>
            <a:endParaRPr lang="de-DE" sz="2600" dirty="0">
              <a:solidFill>
                <a:srgbClr val="2190AB"/>
              </a:solidFill>
            </a:endParaRPr>
          </a:p>
          <a:p>
            <a:pPr marL="0" indent="0" algn="ctr">
              <a:buNone/>
            </a:pPr>
            <a:endParaRPr lang="de-DE" sz="24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80000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178166" y="3457685"/>
            <a:ext cx="2133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dirty="0"/>
              <a:t>© </a:t>
            </a:r>
            <a:r>
              <a:rPr lang="de-DE" sz="1050" dirty="0" err="1" smtClean="0"/>
              <a:t>unsplash</a:t>
            </a:r>
            <a:r>
              <a:rPr lang="de-DE" sz="1050" dirty="0" smtClean="0"/>
              <a:t> / </a:t>
            </a:r>
            <a:r>
              <a:rPr lang="de-DE" sz="1050" dirty="0" err="1" smtClean="0"/>
              <a:t>rankandfiledostoevsky</a:t>
            </a:r>
            <a:endParaRPr lang="de-AT" sz="105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000" y="1440000"/>
            <a:ext cx="2537999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Was soll ich werden?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pPr marL="0" indent="0">
              <a:buNone/>
            </a:pPr>
            <a:r>
              <a:rPr lang="de-AT" sz="1600" dirty="0"/>
              <a:t>Die Entscheidung, </a:t>
            </a:r>
            <a:r>
              <a:rPr lang="de-AT" sz="1600" dirty="0" smtClean="0"/>
              <a:t>welchen </a:t>
            </a:r>
            <a:r>
              <a:rPr lang="de-AT" sz="1600" dirty="0"/>
              <a:t>beruflichen Weg </a:t>
            </a:r>
            <a:r>
              <a:rPr lang="de-AT" sz="1600" dirty="0" smtClean="0"/>
              <a:t>man einschlagen will, ist nicht leicht. Diese Fragen können bei der Orientierung helfen: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AT" sz="1600" dirty="0" smtClean="0"/>
              <a:t>1</a:t>
            </a:r>
            <a:r>
              <a:rPr lang="de-AT" sz="1600" dirty="0"/>
              <a:t>.	Was interessiert mich?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1600" dirty="0" smtClean="0"/>
              <a:t>	•</a:t>
            </a:r>
            <a:r>
              <a:rPr lang="de-AT" sz="1600" dirty="0"/>
              <a:t>	</a:t>
            </a:r>
            <a:r>
              <a:rPr lang="de-AT" sz="1600" dirty="0" smtClean="0"/>
              <a:t>Welche </a:t>
            </a:r>
            <a:r>
              <a:rPr lang="de-AT" sz="1600" dirty="0"/>
              <a:t>Talente habe ich?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1600" dirty="0" smtClean="0"/>
              <a:t>	•</a:t>
            </a:r>
            <a:r>
              <a:rPr lang="de-AT" sz="1600" dirty="0"/>
              <a:t>	Womit verbringe ich gerne meine Zeit?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1600" dirty="0" smtClean="0"/>
              <a:t>	•</a:t>
            </a:r>
            <a:r>
              <a:rPr lang="de-AT" sz="1600" dirty="0"/>
              <a:t>	Welche Fächer in der Schule machen mir am meisten Spaß?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1600" dirty="0" smtClean="0"/>
              <a:t>	•</a:t>
            </a:r>
            <a:r>
              <a:rPr lang="de-AT" sz="1600" dirty="0"/>
              <a:t>	Was schätzen meine </a:t>
            </a:r>
            <a:r>
              <a:rPr lang="de-AT" sz="1600" dirty="0" err="1" smtClean="0"/>
              <a:t>FreundInnen</a:t>
            </a:r>
            <a:r>
              <a:rPr lang="de-AT" sz="1600" dirty="0" smtClean="0"/>
              <a:t> </a:t>
            </a:r>
            <a:r>
              <a:rPr lang="de-AT" sz="1600" dirty="0"/>
              <a:t>und meine Familie an mir</a:t>
            </a:r>
            <a:r>
              <a:rPr lang="de-AT" sz="1600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AT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AT" sz="1600" dirty="0"/>
              <a:t>2.	Was ist mir wichtig?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1600" dirty="0" smtClean="0"/>
              <a:t>	•</a:t>
            </a:r>
            <a:r>
              <a:rPr lang="de-AT" sz="1600" dirty="0"/>
              <a:t>	Möchte ich mit Menschen arbeiten?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1600" dirty="0"/>
              <a:t>•	Wie wichtig ist eine gute Bezahlung?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1600" dirty="0"/>
              <a:t>•	Möchte ich Verantwortung übernehmen?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1600" dirty="0"/>
              <a:t>•	Möchte ich Karriere machen? </a:t>
            </a:r>
          </a:p>
          <a:p>
            <a:endParaRPr lang="de-DE" sz="1600" dirty="0" smtClean="0"/>
          </a:p>
          <a:p>
            <a:endParaRPr lang="de-DE" sz="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752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Was soll ich werden? (2)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AT" sz="1600" dirty="0"/>
              <a:t>3</a:t>
            </a:r>
            <a:r>
              <a:rPr lang="de-AT" sz="1600" dirty="0" smtClean="0"/>
              <a:t>.	Welche Möglichkeiten habe ich?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1600" dirty="0" smtClean="0"/>
              <a:t>	•	Welche Ausbildungsmöglichkeiten habe ich in meiner Nähe?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1600" dirty="0" smtClean="0"/>
              <a:t>•</a:t>
            </a:r>
            <a:r>
              <a:rPr lang="de-AT" sz="1600" dirty="0"/>
              <a:t>	</a:t>
            </a:r>
            <a:r>
              <a:rPr lang="de-AT" sz="1600" dirty="0" smtClean="0"/>
              <a:t>Kann </a:t>
            </a:r>
            <a:r>
              <a:rPr lang="de-AT" sz="1600" dirty="0"/>
              <a:t>ich mir vorstellen, woanders zu leben?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1600" dirty="0"/>
              <a:t>•	Kann ich noch einige Jahre eine Schule besuchen und dann ein Studium machen?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1600" dirty="0"/>
              <a:t>•	Oder will ich so bald wie möglich zu arbeiten beginnen und Geld verdienen?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de-AT" sz="16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de-AT" sz="1600" dirty="0" smtClean="0"/>
          </a:p>
          <a:p>
            <a:pPr marL="0" indent="0">
              <a:buNone/>
            </a:pPr>
            <a:r>
              <a:rPr lang="de-AT" sz="1600" dirty="0" smtClean="0"/>
              <a:t> &gt; </a:t>
            </a:r>
            <a:r>
              <a:rPr lang="de-AT" sz="1600" i="1" dirty="0" smtClean="0"/>
              <a:t>Mehr zum Thema </a:t>
            </a:r>
            <a:r>
              <a:rPr lang="de-AT" sz="1600" i="1" dirty="0" smtClean="0">
                <a:hlinkClick r:id="rId3"/>
              </a:rPr>
              <a:t>Schul- und Ausbildungssystem in Österreich</a:t>
            </a:r>
            <a:r>
              <a:rPr lang="de-AT" sz="1600" i="1" dirty="0" smtClean="0"/>
              <a:t> </a:t>
            </a:r>
          </a:p>
          <a:p>
            <a:pPr marL="0" indent="0">
              <a:buNone/>
            </a:pPr>
            <a:r>
              <a:rPr lang="de-AT" sz="1600" i="1" dirty="0" smtClean="0"/>
              <a:t> </a:t>
            </a:r>
            <a:r>
              <a:rPr lang="de-AT" sz="1600" dirty="0" smtClean="0"/>
              <a:t>&gt;</a:t>
            </a:r>
            <a:r>
              <a:rPr lang="de-AT" sz="1600" i="1" dirty="0" smtClean="0"/>
              <a:t> Zu </a:t>
            </a:r>
            <a:r>
              <a:rPr lang="de-AT" sz="1600" i="1" dirty="0"/>
              <a:t>den </a:t>
            </a:r>
            <a:r>
              <a:rPr lang="de-AT" sz="1600" i="1" dirty="0" smtClean="0"/>
              <a:t>Linktipps „</a:t>
            </a:r>
            <a:r>
              <a:rPr lang="de-AT" sz="1600" i="1" dirty="0" smtClean="0">
                <a:hlinkClick r:id="rId4"/>
              </a:rPr>
              <a:t>(Aus)Bildung </a:t>
            </a:r>
            <a:r>
              <a:rPr lang="de-AT" sz="1600" i="1" dirty="0">
                <a:hlinkClick r:id="rId4"/>
              </a:rPr>
              <a:t>und </a:t>
            </a:r>
            <a:r>
              <a:rPr lang="de-AT" sz="1600" i="1" dirty="0" smtClean="0">
                <a:hlinkClick r:id="rId4"/>
              </a:rPr>
              <a:t>Job</a:t>
            </a:r>
            <a:r>
              <a:rPr lang="de-AT" sz="1600" i="1" dirty="0" smtClean="0"/>
              <a:t>“ </a:t>
            </a:r>
            <a:endParaRPr lang="de-DE" sz="1600" i="1" dirty="0" smtClean="0"/>
          </a:p>
          <a:p>
            <a:endParaRPr lang="de-DE" sz="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2351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Typisch Mädchen </a:t>
            </a:r>
            <a:r>
              <a:rPr lang="de-DE" sz="2000" dirty="0" smtClean="0">
                <a:solidFill>
                  <a:srgbClr val="2190AB"/>
                </a:solidFill>
              </a:rPr>
              <a:t>– typisch Bub</a:t>
            </a:r>
            <a:r>
              <a:rPr lang="de-DE" sz="2000" dirty="0" smtClean="0">
                <a:solidFill>
                  <a:srgbClr val="2190AB"/>
                </a:solidFill>
              </a:rPr>
              <a:t>?</a:t>
            </a:r>
            <a:endParaRPr lang="de-DE" sz="2000" dirty="0">
              <a:solidFill>
                <a:srgbClr val="2190AB"/>
              </a:solidFill>
            </a:endParaRPr>
          </a:p>
        </p:txBody>
      </p:sp>
      <p:sp useBgFill="1"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33700" y="1116440"/>
            <a:ext cx="7920000" cy="3240000"/>
          </a:xfrm>
        </p:spPr>
        <p:txBody>
          <a:bodyPr/>
          <a:lstStyle/>
          <a:p>
            <a:pPr marL="0" indent="0">
              <a:lnSpc>
                <a:spcPts val="2000"/>
              </a:lnSpc>
              <a:buNone/>
            </a:pPr>
            <a:r>
              <a:rPr lang="de-AT" sz="1600" dirty="0" smtClean="0"/>
              <a:t>Welche </a:t>
            </a:r>
            <a:r>
              <a:rPr lang="de-AT" sz="1600" dirty="0"/>
              <a:t>Ausbildung und welcher Beruf für dich in Frage kommen, hat mit deinem Geschlecht nichts zu tun. Denn Buben und Mädchen sind sich in ihren Fähigkeiten, Talenten und Interessen sehr ähnlich. </a:t>
            </a:r>
          </a:p>
          <a:p>
            <a:r>
              <a:rPr lang="de-AT" sz="1600" dirty="0">
                <a:hlinkClick r:id="rId3"/>
              </a:rPr>
              <a:t>Schaut man jedoch, für welche Berufe Buben und Mädchen sich tatsächlich entscheiden</a:t>
            </a:r>
            <a:r>
              <a:rPr lang="de-AT" sz="1600" dirty="0"/>
              <a:t>, </a:t>
            </a:r>
            <a:r>
              <a:rPr lang="de-AT" sz="1600" dirty="0" smtClean="0"/>
              <a:t>scheint es immer noch „Männerberufe“ (z.B. </a:t>
            </a:r>
            <a:r>
              <a:rPr lang="de-AT" sz="1600" dirty="0"/>
              <a:t>Elektro- oder </a:t>
            </a:r>
            <a:r>
              <a:rPr lang="de-AT" sz="1600" dirty="0" smtClean="0"/>
              <a:t>KFZ-Technik) und „Frauenberufe“ (z.B. im Einzelhandel</a:t>
            </a:r>
            <a:r>
              <a:rPr lang="de-AT" sz="1600" dirty="0"/>
              <a:t>, </a:t>
            </a:r>
            <a:r>
              <a:rPr lang="de-AT" sz="1600" dirty="0" smtClean="0"/>
              <a:t>Bürokauffrau, Friseurin) zu geben.</a:t>
            </a:r>
          </a:p>
          <a:p>
            <a:r>
              <a:rPr lang="de-AT" sz="1600" dirty="0" smtClean="0"/>
              <a:t>Viele </a:t>
            </a:r>
            <a:r>
              <a:rPr lang="de-AT" sz="1600" dirty="0"/>
              <a:t>Berufe, in denen hauptsächlich Frauen arbeiten, sind mit niedrigerer Bezahlung und schlechteren Aufstiegschancen </a:t>
            </a:r>
            <a:r>
              <a:rPr lang="de-AT" sz="1600" dirty="0" smtClean="0"/>
              <a:t>verbunden.</a:t>
            </a:r>
          </a:p>
          <a:p>
            <a:r>
              <a:rPr lang="de-AT" sz="1600" dirty="0" smtClean="0"/>
              <a:t>Den durchschnittlichen Verdienstunterschied zwischen Männern und Frauen nennt man </a:t>
            </a:r>
            <a:r>
              <a:rPr lang="de-AT" sz="1600" b="1" dirty="0" smtClean="0"/>
              <a:t>Gender </a:t>
            </a:r>
            <a:r>
              <a:rPr lang="de-AT" sz="1600" b="1" dirty="0"/>
              <a:t>Pay Gap.</a:t>
            </a:r>
            <a:endParaRPr lang="de-DE" sz="16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3494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G</a:t>
            </a:r>
            <a:r>
              <a:rPr lang="de-AT" sz="2000" dirty="0" err="1" smtClean="0">
                <a:solidFill>
                  <a:srgbClr val="2190AB"/>
                </a:solidFill>
              </a:rPr>
              <a:t>estern</a:t>
            </a:r>
            <a:r>
              <a:rPr lang="de-AT" sz="2000" dirty="0">
                <a:solidFill>
                  <a:srgbClr val="2190AB"/>
                </a:solidFill>
              </a:rPr>
              <a:t>, heute, morgen: Die Arbeitswelt im Wandel</a:t>
            </a:r>
            <a:br>
              <a:rPr lang="de-AT" sz="2000" dirty="0">
                <a:solidFill>
                  <a:srgbClr val="2190AB"/>
                </a:solidFill>
              </a:rPr>
            </a:br>
            <a:endParaRPr lang="de-DE" sz="2000" dirty="0">
              <a:solidFill>
                <a:srgbClr val="2190AB"/>
              </a:solidFill>
            </a:endParaRPr>
          </a:p>
        </p:txBody>
      </p:sp>
      <p:sp useBgFill="1"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33700" y="1116440"/>
            <a:ext cx="7920000" cy="3240000"/>
          </a:xfrm>
        </p:spPr>
        <p:txBody>
          <a:bodyPr/>
          <a:lstStyle/>
          <a:p>
            <a:r>
              <a:rPr lang="de-AT" sz="1600" dirty="0" smtClean="0"/>
              <a:t>Die </a:t>
            </a:r>
            <a:r>
              <a:rPr lang="de-AT" sz="1600" dirty="0"/>
              <a:t>Berufswelt verändert sich </a:t>
            </a:r>
            <a:r>
              <a:rPr lang="de-AT" sz="1600" dirty="0" smtClean="0"/>
              <a:t>ständig: </a:t>
            </a:r>
            <a:r>
              <a:rPr lang="de-AT" sz="1600" dirty="0"/>
              <a:t>Viele Berufe, die es früher gab, sind heute nahezu ausgestorben</a:t>
            </a:r>
            <a:r>
              <a:rPr lang="de-AT" sz="1600" dirty="0" smtClean="0"/>
              <a:t>. Elektrizität</a:t>
            </a:r>
            <a:r>
              <a:rPr lang="de-AT" sz="1600" dirty="0"/>
              <a:t>, Fließband, Computer und Internet haben die meisten Arbeitsbereiche komplett auf den Kopf </a:t>
            </a:r>
            <a:r>
              <a:rPr lang="de-AT" sz="1600" dirty="0" smtClean="0"/>
              <a:t>gestellt. </a:t>
            </a:r>
          </a:p>
          <a:p>
            <a:r>
              <a:rPr lang="de-AT" sz="1600" b="1" dirty="0" smtClean="0"/>
              <a:t>Digitalisierung</a:t>
            </a:r>
            <a:r>
              <a:rPr lang="de-AT" sz="1600" dirty="0" smtClean="0"/>
              <a:t> </a:t>
            </a:r>
            <a:r>
              <a:rPr lang="de-AT" sz="1600" dirty="0"/>
              <a:t>und </a:t>
            </a:r>
            <a:r>
              <a:rPr lang="de-AT" sz="1600" b="1" dirty="0"/>
              <a:t>künstliche Intelligenz </a:t>
            </a:r>
            <a:r>
              <a:rPr lang="de-AT" sz="1600" dirty="0"/>
              <a:t>spielen schon heute eine große Rolle in unserem Leben </a:t>
            </a:r>
            <a:r>
              <a:rPr lang="de-AT" sz="1600" dirty="0" smtClean="0"/>
              <a:t>und werden in Zukunft </a:t>
            </a:r>
            <a:r>
              <a:rPr lang="de-AT" sz="1600" dirty="0"/>
              <a:t>unseren Alltag und unser Arbeitsleben noch </a:t>
            </a:r>
            <a:r>
              <a:rPr lang="de-AT" sz="1600" dirty="0" smtClean="0"/>
              <a:t>stärker </a:t>
            </a:r>
            <a:r>
              <a:rPr lang="de-AT" sz="1600" dirty="0" smtClean="0"/>
              <a:t>prägen.</a:t>
            </a:r>
            <a:endParaRPr lang="de-AT" sz="1600" dirty="0" smtClean="0"/>
          </a:p>
          <a:p>
            <a:r>
              <a:rPr lang="de-AT" sz="1600" dirty="0" smtClean="0"/>
              <a:t>Unter </a:t>
            </a:r>
            <a:r>
              <a:rPr lang="de-AT" sz="1600" dirty="0"/>
              <a:t>dem Begriff „</a:t>
            </a:r>
            <a:r>
              <a:rPr lang="de-AT" sz="1600" b="1" dirty="0"/>
              <a:t>New Work</a:t>
            </a:r>
            <a:r>
              <a:rPr lang="de-AT" sz="1600" dirty="0"/>
              <a:t>“ (neue Arbeit) werden Zukunftstrends zusammengefasst, die es den Menschen ermöglichen sollen, weniger, flexibler und selbstbestimmter zu arbeiten.</a:t>
            </a:r>
          </a:p>
          <a:p>
            <a:r>
              <a:rPr lang="de-AT" sz="1600" dirty="0" smtClean="0"/>
              <a:t>Im </a:t>
            </a:r>
            <a:r>
              <a:rPr lang="de-AT" sz="1600" dirty="0"/>
              <a:t>Bereich </a:t>
            </a:r>
            <a:r>
              <a:rPr lang="de-AT" sz="1600" b="1" dirty="0"/>
              <a:t>Klima- und Umweltschutz</a:t>
            </a:r>
            <a:r>
              <a:rPr lang="de-AT" sz="1600" dirty="0"/>
              <a:t> liegen viele neue Jobchancen.</a:t>
            </a: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1956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Diskussionsfragen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85477" y="1082884"/>
            <a:ext cx="7920000" cy="3240000"/>
          </a:xfrm>
        </p:spPr>
        <p:txBody>
          <a:bodyPr/>
          <a:lstStyle/>
          <a:p>
            <a:pPr lvl="1">
              <a:lnSpc>
                <a:spcPts val="2200"/>
              </a:lnSpc>
            </a:pPr>
            <a:r>
              <a:rPr lang="de-AT" sz="1400" dirty="0" smtClean="0"/>
              <a:t>Sollte die Schule die </a:t>
            </a:r>
            <a:r>
              <a:rPr lang="de-AT" sz="1400" dirty="0" err="1" smtClean="0"/>
              <a:t>SchülerInnen</a:t>
            </a:r>
            <a:r>
              <a:rPr lang="de-AT" sz="1400" dirty="0" smtClean="0"/>
              <a:t> besser auf die Arbeitswelt vorbereiten? Wie könnte das aussehen? Was wäre dabei wichtig?</a:t>
            </a:r>
          </a:p>
          <a:p>
            <a:pPr lvl="1">
              <a:lnSpc>
                <a:spcPts val="2200"/>
              </a:lnSpc>
            </a:pPr>
            <a:r>
              <a:rPr lang="de-AT" sz="1400" dirty="0" smtClean="0"/>
              <a:t>In einigen großen Unternehmen wie </a:t>
            </a:r>
            <a:r>
              <a:rPr lang="de-AT" sz="1400" dirty="0" err="1" smtClean="0"/>
              <a:t>Netflix</a:t>
            </a:r>
            <a:r>
              <a:rPr lang="de-AT" sz="1400" dirty="0" smtClean="0"/>
              <a:t> oder IBM dürfen Angestellte so </a:t>
            </a:r>
            <a:r>
              <a:rPr lang="de-AT" sz="1400" dirty="0"/>
              <a:t>viel Urlaub nehmen, wie sie </a:t>
            </a:r>
            <a:r>
              <a:rPr lang="de-AT" sz="1400" dirty="0" smtClean="0"/>
              <a:t>möchten, und </a:t>
            </a:r>
            <a:r>
              <a:rPr lang="de-AT" sz="1400" dirty="0"/>
              <a:t>wann sie möchten. </a:t>
            </a:r>
            <a:r>
              <a:rPr lang="de-AT" sz="1400" dirty="0" smtClean="0"/>
              <a:t>Es zählt nur, dass die Arbeiten rechtzeitig erledigt werden. </a:t>
            </a:r>
            <a:r>
              <a:rPr lang="de-AT" sz="1400" dirty="0" err="1" smtClean="0"/>
              <a:t>BefürworterInnen</a:t>
            </a:r>
            <a:r>
              <a:rPr lang="de-AT" sz="1400" dirty="0" smtClean="0"/>
              <a:t> loben die große Freiheit dieses Arbeitsmodells. </a:t>
            </a:r>
            <a:r>
              <a:rPr lang="de-AT" sz="1400" dirty="0" err="1" smtClean="0"/>
              <a:t>KritikerInnen</a:t>
            </a:r>
            <a:r>
              <a:rPr lang="de-AT" sz="1400" dirty="0" smtClean="0"/>
              <a:t> sagen, dass die Grenzen zwischen Arbeits- und Privatleben noch mehr verschwimmen, weil die </a:t>
            </a:r>
            <a:r>
              <a:rPr lang="de-AT" sz="1400" dirty="0" err="1" smtClean="0"/>
              <a:t>MitarbeiterInnen</a:t>
            </a:r>
            <a:r>
              <a:rPr lang="de-AT" sz="1400" dirty="0" smtClean="0"/>
              <a:t> auch in </a:t>
            </a:r>
            <a:r>
              <a:rPr lang="de-AT" sz="1400" dirty="0"/>
              <a:t>ihrer Freizeit </a:t>
            </a:r>
            <a:r>
              <a:rPr lang="de-AT" sz="1400" dirty="0" smtClean="0"/>
              <a:t>viel öfter </a:t>
            </a:r>
            <a:r>
              <a:rPr lang="de-AT" sz="1400" dirty="0"/>
              <a:t>ihre E-Mails und Mailbox </a:t>
            </a:r>
            <a:r>
              <a:rPr lang="de-AT" sz="1400" dirty="0" smtClean="0"/>
              <a:t>checken. </a:t>
            </a:r>
            <a:r>
              <a:rPr lang="de-AT" sz="1400" dirty="0"/>
              <a:t>Zudem </a:t>
            </a:r>
            <a:r>
              <a:rPr lang="de-AT" sz="1400" dirty="0" smtClean="0"/>
              <a:t>nähmen viele eher </a:t>
            </a:r>
            <a:r>
              <a:rPr lang="de-AT" sz="1400" dirty="0"/>
              <a:t>weniger Urlaubstage </a:t>
            </a:r>
            <a:r>
              <a:rPr lang="de-AT" sz="1400" dirty="0" smtClean="0"/>
              <a:t>als </a:t>
            </a:r>
            <a:r>
              <a:rPr lang="de-AT" sz="1400" dirty="0"/>
              <a:t>zuvor. </a:t>
            </a:r>
            <a:r>
              <a:rPr lang="de-AT" sz="1400" dirty="0" smtClean="0"/>
              <a:t>Was spricht deiner Meinung nach für und was gegen so eine Arbeitszeit-Regelung?</a:t>
            </a:r>
          </a:p>
          <a:p>
            <a:pPr lvl="1">
              <a:lnSpc>
                <a:spcPts val="2200"/>
              </a:lnSpc>
            </a:pPr>
            <a:r>
              <a:rPr lang="de-AT" sz="1400" dirty="0" smtClean="0"/>
              <a:t>Warum </a:t>
            </a:r>
            <a:r>
              <a:rPr lang="de-AT" sz="1400" dirty="0"/>
              <a:t>denkst du, entscheiden sich so viele Mädchen für „typische Frauenberufe“ und so viele Buben für „typische </a:t>
            </a:r>
            <a:r>
              <a:rPr lang="de-AT" sz="1400" dirty="0" smtClean="0"/>
              <a:t>Männerberufe“?</a:t>
            </a:r>
            <a:endParaRPr lang="de-AT" sz="1600" dirty="0"/>
          </a:p>
          <a:p>
            <a:pPr lvl="1">
              <a:lnSpc>
                <a:spcPts val="1800"/>
              </a:lnSpc>
            </a:pP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291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90033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5389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3" y="4420770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724" y="158044"/>
            <a:ext cx="4862604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94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7156" y="995490"/>
            <a:ext cx="7128000" cy="612000"/>
          </a:xfrm>
        </p:spPr>
        <p:txBody>
          <a:bodyPr/>
          <a:lstStyle/>
          <a:p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>Hinweis zur Nutzung der </a:t>
            </a:r>
            <a:r>
              <a:rPr lang="de-DE" sz="1800" b="0" i="1" dirty="0" err="1">
                <a:solidFill>
                  <a:srgbClr val="2190AB"/>
                </a:solidFill>
                <a:cs typeface="Arial" panose="020B0604020202020204" pitchFamily="34" charset="0"/>
              </a:rPr>
              <a:t>PowerPointPräsentation</a:t>
            </a:r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/>
            </a:r>
            <a:b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</a:br>
            <a:endParaRPr lang="de-DE" sz="105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848000" cy="3078866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/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/>
              <a:t>In dieser </a:t>
            </a:r>
            <a:r>
              <a:rPr lang="de-DE" sz="1400" dirty="0" err="1"/>
              <a:t>PowerPointPräsentation</a:t>
            </a:r>
            <a:r>
              <a:rPr lang="de-DE" sz="1400" dirty="0"/>
              <a:t> finden sich die wichtigsten Inhalte des Schwerpunktthemas </a:t>
            </a:r>
            <a:br>
              <a:rPr lang="de-DE" sz="1400" dirty="0"/>
            </a:br>
            <a:r>
              <a:rPr lang="de-DE" sz="1400" dirty="0" smtClean="0"/>
              <a:t>„Arbeit und Beschäftigung“ </a:t>
            </a:r>
            <a:r>
              <a:rPr lang="de-DE" sz="1400" dirty="0"/>
              <a:t>in stark gekürzter Form.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/>
              <a:t>Um zu den Hintergrundinformationen in den jeweiligen Kapiteln auf der DemokratieWEBstatt zu gelangen, nutzen Sie bitte die </a:t>
            </a:r>
            <a:r>
              <a:rPr lang="de-DE" sz="1400" u="sng" dirty="0" smtClean="0"/>
              <a:t>Verlinkungen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2925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080000" y="720000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600" b="1" dirty="0" smtClean="0">
                <a:solidFill>
                  <a:srgbClr val="2190AB"/>
                </a:solidFill>
                <a:latin typeface="+mj-lt"/>
              </a:rPr>
              <a:t>Warum müssen wir arbeiten gehen?</a:t>
            </a:r>
            <a:endParaRPr lang="de-DE" sz="2600" b="1" dirty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80000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160889" y="3260748"/>
            <a:ext cx="19088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 smtClean="0"/>
              <a:t>© Wikimedia / Grenzlandstern</a:t>
            </a:r>
            <a:endParaRPr lang="de-AT" sz="5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1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Bezahlte und unbezahlte Arbeit</a:t>
            </a:r>
            <a:endParaRPr lang="de-DE" sz="11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5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6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pPr marL="0" indent="0">
              <a:buNone/>
            </a:pPr>
            <a:r>
              <a:rPr lang="de-AT" sz="1600" dirty="0" smtClean="0"/>
              <a:t> Der Begriff </a:t>
            </a:r>
            <a:r>
              <a:rPr lang="de-AT" sz="1600" dirty="0"/>
              <a:t>„</a:t>
            </a:r>
            <a:r>
              <a:rPr lang="de-AT" sz="1600" dirty="0" smtClean="0"/>
              <a:t>Arbeit“ kommt vom mittelhochdeutschen </a:t>
            </a:r>
            <a:r>
              <a:rPr lang="de-AT" sz="1600" dirty="0"/>
              <a:t>Wort „</a:t>
            </a:r>
            <a:r>
              <a:rPr lang="de-AT" sz="1600" b="1" dirty="0" err="1" smtClean="0"/>
              <a:t>Arebeit</a:t>
            </a:r>
            <a:r>
              <a:rPr lang="de-AT" sz="1600" dirty="0" smtClean="0"/>
              <a:t>“: „</a:t>
            </a:r>
            <a:r>
              <a:rPr lang="de-AT" sz="1600" dirty="0"/>
              <a:t>Mühe“ oder „Not“ </a:t>
            </a:r>
            <a:endParaRPr lang="de-DE" sz="1600" dirty="0" smtClean="0"/>
          </a:p>
          <a:p>
            <a:r>
              <a:rPr lang="de-AT" sz="1600" b="1" dirty="0" smtClean="0"/>
              <a:t>Bezahlte Arbeit</a:t>
            </a:r>
            <a:r>
              <a:rPr lang="de-AT" sz="1600" dirty="0" smtClean="0"/>
              <a:t>, Erwerbsarbeit: </a:t>
            </a:r>
            <a:r>
              <a:rPr lang="de-AT" sz="1600" dirty="0"/>
              <a:t>Menschen arbeiten und erhalten dafür einen Lohn</a:t>
            </a:r>
            <a:r>
              <a:rPr lang="de-AT" sz="1600" dirty="0" smtClean="0"/>
              <a:t>.</a:t>
            </a:r>
          </a:p>
          <a:p>
            <a:pPr lvl="1"/>
            <a:r>
              <a:rPr lang="de-AT" sz="1600" dirty="0"/>
              <a:t>„</a:t>
            </a:r>
            <a:r>
              <a:rPr lang="de-AT" sz="1600" b="1" dirty="0"/>
              <a:t>Unselbständige Arbeit</a:t>
            </a:r>
            <a:r>
              <a:rPr lang="de-AT" sz="1600" dirty="0"/>
              <a:t>“: </a:t>
            </a:r>
            <a:r>
              <a:rPr lang="de-AT" sz="1600" dirty="0" err="1" smtClean="0"/>
              <a:t>ArbeitnehmerInnen</a:t>
            </a:r>
            <a:r>
              <a:rPr lang="de-AT" sz="1600" dirty="0" smtClean="0"/>
              <a:t>, </a:t>
            </a:r>
            <a:r>
              <a:rPr lang="de-AT" sz="1600" dirty="0"/>
              <a:t>die für einen Lohn arbeiten.</a:t>
            </a:r>
          </a:p>
          <a:p>
            <a:pPr lvl="1"/>
            <a:r>
              <a:rPr lang="de-AT" sz="1600" b="1" dirty="0"/>
              <a:t>„</a:t>
            </a:r>
            <a:r>
              <a:rPr lang="de-AT" sz="1600" b="1" dirty="0" smtClean="0"/>
              <a:t>Selbständige </a:t>
            </a:r>
            <a:r>
              <a:rPr lang="de-AT" sz="1600" b="1" dirty="0"/>
              <a:t>Arbeit“</a:t>
            </a:r>
            <a:r>
              <a:rPr lang="de-AT" sz="1600" dirty="0"/>
              <a:t>: Menschen, die ein Unternehmen gründen und damit ihr Geld </a:t>
            </a:r>
            <a:r>
              <a:rPr lang="de-AT" sz="1600" dirty="0" smtClean="0"/>
              <a:t>verdienen.</a:t>
            </a:r>
            <a:endParaRPr lang="de-AT" sz="1600" dirty="0"/>
          </a:p>
          <a:p>
            <a:r>
              <a:rPr lang="de-AT" sz="1600" b="1" dirty="0" smtClean="0"/>
              <a:t>Unbezahlte Arbeit</a:t>
            </a:r>
            <a:r>
              <a:rPr lang="de-AT" sz="1600" dirty="0" smtClean="0"/>
              <a:t>: Arbeiten, für die Menschen kein Geld erhalten.</a:t>
            </a:r>
          </a:p>
          <a:p>
            <a:pPr lvl="1"/>
            <a:r>
              <a:rPr lang="de-AT" sz="1600" dirty="0"/>
              <a:t>i</a:t>
            </a:r>
            <a:r>
              <a:rPr lang="de-AT" sz="1600" dirty="0" smtClean="0"/>
              <a:t>n der Familie: Kochen</a:t>
            </a:r>
            <a:r>
              <a:rPr lang="de-AT" sz="1600" dirty="0"/>
              <a:t>, Putzen, </a:t>
            </a:r>
            <a:r>
              <a:rPr lang="de-AT" sz="1600" dirty="0" smtClean="0"/>
              <a:t>Waschen, Pflege </a:t>
            </a:r>
            <a:r>
              <a:rPr lang="de-AT" sz="1600" dirty="0"/>
              <a:t>von </a:t>
            </a:r>
            <a:r>
              <a:rPr lang="de-AT" sz="1600" dirty="0" smtClean="0"/>
              <a:t>Angehörigen </a:t>
            </a:r>
            <a:r>
              <a:rPr lang="de-AT" sz="1600" dirty="0" smtClean="0"/>
              <a:t>etc. </a:t>
            </a:r>
            <a:r>
              <a:rPr lang="de-AT" sz="1600" dirty="0" smtClean="0"/>
              <a:t>Wird auch </a:t>
            </a:r>
            <a:r>
              <a:rPr lang="de-AT" sz="1600" dirty="0"/>
              <a:t>als „</a:t>
            </a:r>
            <a:r>
              <a:rPr lang="de-AT" sz="1600" b="1" dirty="0"/>
              <a:t>Care-Arbeit</a:t>
            </a:r>
            <a:r>
              <a:rPr lang="de-AT" sz="1600" dirty="0"/>
              <a:t>“ (engl. „</a:t>
            </a:r>
            <a:r>
              <a:rPr lang="de-AT" sz="1600" dirty="0" err="1"/>
              <a:t>to</a:t>
            </a:r>
            <a:r>
              <a:rPr lang="de-AT" sz="1600" dirty="0"/>
              <a:t> care“ = sich kümmern) </a:t>
            </a:r>
            <a:r>
              <a:rPr lang="de-AT" sz="1600" dirty="0" smtClean="0"/>
              <a:t>bezeichnet.</a:t>
            </a:r>
            <a:endParaRPr lang="de-AT" sz="1600" dirty="0"/>
          </a:p>
          <a:p>
            <a:pPr lvl="1"/>
            <a:r>
              <a:rPr lang="de-AT" sz="1600" dirty="0" smtClean="0"/>
              <a:t>in Vereinen: </a:t>
            </a:r>
            <a:r>
              <a:rPr lang="de-AT" sz="1600" dirty="0" smtClean="0"/>
              <a:t>ehrenamtliche </a:t>
            </a:r>
            <a:r>
              <a:rPr lang="de-AT" sz="1600" dirty="0" smtClean="0"/>
              <a:t>Tätigkeiten, z.B. Sportmannschaft trainieren</a:t>
            </a:r>
          </a:p>
          <a:p>
            <a:pPr marL="457200" lvl="1" indent="0">
              <a:buNone/>
            </a:pPr>
            <a:r>
              <a:rPr lang="de-DE" dirty="0"/>
              <a:t/>
            </a:r>
            <a:br>
              <a:rPr lang="de-DE" dirty="0"/>
            </a:b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158686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Kinderarbeit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r>
              <a:rPr lang="de-AT" sz="1600" dirty="0" smtClean="0"/>
              <a:t>Vor </a:t>
            </a:r>
            <a:r>
              <a:rPr lang="de-AT" sz="1600" dirty="0"/>
              <a:t>über 100 Jahren war es in Österreich noch „normal“, dass Kinder arbeiten. Heute darfst du erst im Alter von 15 </a:t>
            </a:r>
            <a:r>
              <a:rPr lang="de-AT" sz="1600" dirty="0" smtClean="0"/>
              <a:t>Jahren eine </a:t>
            </a:r>
            <a:r>
              <a:rPr lang="de-AT" sz="1600" dirty="0"/>
              <a:t>Arbeit </a:t>
            </a:r>
            <a:r>
              <a:rPr lang="de-AT" sz="1600" dirty="0" smtClean="0"/>
              <a:t>ausüben.</a:t>
            </a:r>
          </a:p>
          <a:p>
            <a:r>
              <a:rPr lang="de-AT" sz="1600" dirty="0" smtClean="0"/>
              <a:t>Mehr als </a:t>
            </a:r>
            <a:r>
              <a:rPr lang="de-AT" sz="1600" dirty="0"/>
              <a:t>160 </a:t>
            </a:r>
            <a:r>
              <a:rPr lang="de-AT" sz="1600" dirty="0" smtClean="0"/>
              <a:t>Millionen </a:t>
            </a:r>
            <a:r>
              <a:rPr lang="de-AT" sz="1600" dirty="0"/>
              <a:t>Kinder weltweit zwischen 5 und 17 Jahren </a:t>
            </a:r>
            <a:r>
              <a:rPr lang="de-AT" sz="1600" dirty="0" smtClean="0"/>
              <a:t>müssen arbeiten gehen (Stand</a:t>
            </a:r>
            <a:r>
              <a:rPr lang="de-AT" sz="1600" dirty="0"/>
              <a:t>: 2021)</a:t>
            </a:r>
            <a:endParaRPr lang="de-AT" sz="1600" dirty="0" smtClean="0"/>
          </a:p>
          <a:p>
            <a:r>
              <a:rPr lang="de-AT" sz="1600" dirty="0" smtClean="0"/>
              <a:t>Kinderarbeit widerspricht </a:t>
            </a:r>
            <a:r>
              <a:rPr lang="de-AT" sz="1600" dirty="0"/>
              <a:t>der </a:t>
            </a:r>
            <a:r>
              <a:rPr lang="de-AT" sz="1600" b="1" dirty="0" smtClean="0"/>
              <a:t>UN-Kinderrechtskonvention</a:t>
            </a:r>
            <a:r>
              <a:rPr lang="de-AT" sz="1600" dirty="0" smtClean="0"/>
              <a:t>: </a:t>
            </a:r>
            <a:r>
              <a:rPr lang="de-AT" sz="1600" dirty="0"/>
              <a:t>Jedes Kind hat das Recht, zur Schule zu </a:t>
            </a:r>
            <a:r>
              <a:rPr lang="de-AT" sz="1600" dirty="0" smtClean="0"/>
              <a:t>gehen, </a:t>
            </a:r>
            <a:r>
              <a:rPr lang="de-AT" sz="1600" dirty="0"/>
              <a:t>und darf keine Arbeit ausüben, die schlecht für seine Gesundheit ist. </a:t>
            </a:r>
          </a:p>
          <a:p>
            <a:r>
              <a:rPr lang="de-AT" sz="1600" dirty="0" smtClean="0">
                <a:hlinkClick r:id="rId4"/>
              </a:rPr>
              <a:t>Sonderfall  Bolivien</a:t>
            </a:r>
            <a:r>
              <a:rPr lang="de-AT" sz="1600" dirty="0" smtClean="0"/>
              <a:t>: </a:t>
            </a:r>
            <a:r>
              <a:rPr lang="de-AT" sz="1600" dirty="0"/>
              <a:t>Dort </a:t>
            </a:r>
            <a:r>
              <a:rPr lang="de-AT" sz="1600" dirty="0" smtClean="0"/>
              <a:t>haben die Kinder sich </a:t>
            </a:r>
            <a:r>
              <a:rPr lang="de-AT" sz="1600" dirty="0"/>
              <a:t>zu Gewerkschaften zusammengeschlossen und das </a:t>
            </a:r>
            <a:r>
              <a:rPr lang="de-AT" sz="1600" dirty="0" smtClean="0"/>
              <a:t>Recht eingefordert</a:t>
            </a:r>
            <a:r>
              <a:rPr lang="de-AT" sz="1600" dirty="0"/>
              <a:t>, arbeiten gehen zu dürfen! Das bolivianische Parlament hat 2014 deshalb beschlossen, dass es Kindern ab 10 Jahren erlaubt ist, zu arbeiten</a:t>
            </a:r>
            <a:r>
              <a:rPr lang="de-AT" sz="1600" dirty="0" smtClean="0"/>
              <a:t>.</a:t>
            </a:r>
            <a:br>
              <a:rPr lang="de-AT" sz="1600" dirty="0" smtClean="0"/>
            </a:br>
            <a:r>
              <a:rPr lang="de-AT" sz="1600" dirty="0" smtClean="0"/>
              <a:t>	&gt; </a:t>
            </a:r>
            <a:r>
              <a:rPr lang="de-AT" sz="1600" i="1" dirty="0" smtClean="0"/>
              <a:t>Mehr zum Thema  „</a:t>
            </a:r>
            <a:r>
              <a:rPr lang="de-AT" sz="1600" i="1" dirty="0" smtClean="0">
                <a:hlinkClick r:id="rId5"/>
              </a:rPr>
              <a:t>Kinderrechte</a:t>
            </a:r>
            <a:r>
              <a:rPr lang="de-AT" sz="1600" i="1" dirty="0" smtClean="0"/>
              <a:t>“ </a:t>
            </a:r>
            <a:endParaRPr lang="de-DE" sz="1600" i="1" dirty="0" smtClean="0"/>
          </a:p>
          <a:p>
            <a:endParaRPr lang="de-AT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7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8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250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043813" y="956161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800" b="1" dirty="0">
                <a:solidFill>
                  <a:srgbClr val="2190AB"/>
                </a:solidFill>
              </a:rPr>
              <a:t>  </a:t>
            </a:r>
            <a:endParaRPr lang="de-DE" sz="2600" b="1" dirty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20355" y="3398304"/>
            <a:ext cx="22152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dirty="0"/>
              <a:t>©</a:t>
            </a:r>
            <a:r>
              <a:rPr lang="de-AT" sz="1050" dirty="0"/>
              <a:t> </a:t>
            </a:r>
            <a:r>
              <a:rPr lang="de-AT" sz="1050" dirty="0" err="1" smtClean="0"/>
              <a:t>unsplash</a:t>
            </a:r>
            <a:r>
              <a:rPr lang="de-AT" sz="1050" dirty="0" smtClean="0"/>
              <a:t> </a:t>
            </a:r>
            <a:r>
              <a:rPr lang="de-AT" sz="1050" dirty="0"/>
              <a:t>/ </a:t>
            </a:r>
            <a:r>
              <a:rPr lang="de-AT" sz="1050" dirty="0" err="1" smtClean="0"/>
              <a:t>draufsicht</a:t>
            </a:r>
            <a:endParaRPr lang="de-AT" sz="1050" dirty="0"/>
          </a:p>
        </p:txBody>
      </p:sp>
      <p:sp>
        <p:nvSpPr>
          <p:cNvPr id="3" name="Textfeld 2"/>
          <p:cNvSpPr txBox="1"/>
          <p:nvPr/>
        </p:nvSpPr>
        <p:spPr>
          <a:xfrm>
            <a:off x="2880000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2190AB"/>
                </a:solidFill>
                <a:hlinkClick r:id="rId3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3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745153" y="720000"/>
            <a:ext cx="4565694" cy="97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 smtClean="0">
                <a:solidFill>
                  <a:srgbClr val="2190AB"/>
                </a:solidFill>
              </a:rPr>
              <a:t>Arbeitswelten heute und morgen</a:t>
            </a:r>
            <a:endParaRPr lang="de-DE" b="1" dirty="0">
              <a:solidFill>
                <a:srgbClr val="2190AB"/>
              </a:solidFill>
              <a:latin typeface="+mj-l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000" y="1439999"/>
            <a:ext cx="239548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Veränderungen in der Arbeitswelt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920000" cy="3240000"/>
          </a:xfrm>
        </p:spPr>
        <p:txBody>
          <a:bodyPr/>
          <a:lstStyle/>
          <a:p>
            <a:pPr marL="0" indent="0">
              <a:buNone/>
            </a:pPr>
            <a:r>
              <a:rPr lang="de-AT" sz="1600" dirty="0"/>
              <a:t> </a:t>
            </a:r>
            <a:r>
              <a:rPr lang="de-AT" sz="1600" dirty="0" smtClean="0"/>
              <a:t>Der </a:t>
            </a:r>
            <a:r>
              <a:rPr lang="de-AT" sz="1600" dirty="0"/>
              <a:t>Arbeitsalltag vieler Menschen in </a:t>
            </a:r>
            <a:r>
              <a:rPr lang="de-AT" sz="1600" dirty="0" smtClean="0"/>
              <a:t>Österreich hat sich in den letzten Jahren stark verändert.</a:t>
            </a:r>
          </a:p>
          <a:p>
            <a:r>
              <a:rPr lang="de-AT" sz="1600" dirty="0" smtClean="0"/>
              <a:t>Der Arbeitsort ist flexibler geworden (z.B. „Home-Office</a:t>
            </a:r>
            <a:r>
              <a:rPr lang="de-AT" sz="1600" dirty="0" smtClean="0"/>
              <a:t>“).</a:t>
            </a:r>
            <a:endParaRPr lang="de-AT" sz="1600" dirty="0" smtClean="0"/>
          </a:p>
          <a:p>
            <a:r>
              <a:rPr lang="de-DE" sz="1600" dirty="0" smtClean="0"/>
              <a:t>Die Arbeitszeiten sind flexibler geworden.</a:t>
            </a:r>
          </a:p>
          <a:p>
            <a:r>
              <a:rPr lang="de-DE" sz="1600" dirty="0" smtClean="0"/>
              <a:t>Neue Beschäftigungsverhältnisse:</a:t>
            </a:r>
          </a:p>
          <a:p>
            <a:pPr lvl="1"/>
            <a:r>
              <a:rPr lang="de-DE" sz="1600" dirty="0" smtClean="0"/>
              <a:t>„Freie </a:t>
            </a:r>
            <a:r>
              <a:rPr lang="de-DE" sz="1600" dirty="0" err="1" smtClean="0"/>
              <a:t>DienstnehmerInnen</a:t>
            </a:r>
            <a:r>
              <a:rPr lang="de-DE" sz="1600" dirty="0" smtClean="0"/>
              <a:t>“</a:t>
            </a:r>
          </a:p>
          <a:p>
            <a:pPr lvl="1"/>
            <a:r>
              <a:rPr lang="de-DE" sz="1600" dirty="0" smtClean="0"/>
              <a:t>„Neue Selbständige“</a:t>
            </a:r>
          </a:p>
          <a:p>
            <a:pPr marL="0" indent="0">
              <a:buNone/>
            </a:pPr>
            <a:r>
              <a:rPr lang="de-AT" sz="1400" dirty="0" smtClean="0"/>
              <a:t>&gt; </a:t>
            </a:r>
            <a:r>
              <a:rPr lang="de-AT" sz="1400" i="1" dirty="0" smtClean="0"/>
              <a:t>Beispiele und einen Überblick</a:t>
            </a:r>
            <a:r>
              <a:rPr lang="de-AT" sz="1400" i="1" dirty="0"/>
              <a:t>, welche Unterschiede es bezüglich Gehalt, Arbeitszeiten, </a:t>
            </a:r>
            <a:r>
              <a:rPr lang="de-AT" sz="1400" i="1" dirty="0" smtClean="0"/>
              <a:t>Arbeitsort und </a:t>
            </a:r>
            <a:r>
              <a:rPr lang="de-AT" sz="1400" i="1" dirty="0"/>
              <a:t>Steuern/Abgaben zwischen </a:t>
            </a:r>
            <a:r>
              <a:rPr lang="de-AT" sz="1400" i="1" dirty="0" err="1"/>
              <a:t>ArbeitnehmerInnen</a:t>
            </a:r>
            <a:r>
              <a:rPr lang="de-AT" sz="1400" i="1" dirty="0"/>
              <a:t>, Freien </a:t>
            </a:r>
            <a:r>
              <a:rPr lang="de-AT" sz="1400" i="1" dirty="0" err="1"/>
              <a:t>DienstnehmerInnen</a:t>
            </a:r>
            <a:r>
              <a:rPr lang="de-AT" sz="1400" i="1" dirty="0"/>
              <a:t> und Selbständigen </a:t>
            </a:r>
            <a:r>
              <a:rPr lang="de-AT" sz="1400" i="1" dirty="0" smtClean="0"/>
              <a:t>gibt, findest du im </a:t>
            </a:r>
            <a:r>
              <a:rPr lang="de-AT" sz="1400" i="1" dirty="0" smtClean="0">
                <a:hlinkClick r:id="rId4"/>
              </a:rPr>
              <a:t>Kapitel „Arbeitswelten heute und morgen“ auf der </a:t>
            </a:r>
            <a:r>
              <a:rPr lang="de-AT" sz="1400" i="1" dirty="0" err="1" smtClean="0">
                <a:hlinkClick r:id="rId4"/>
              </a:rPr>
              <a:t>DemokratieWEBstatt</a:t>
            </a:r>
            <a:r>
              <a:rPr lang="de-AT" sz="1400" i="1" dirty="0" smtClean="0"/>
              <a:t>.</a:t>
            </a:r>
            <a:endParaRPr lang="de-AT" sz="1400" i="1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782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4320000" cy="720000"/>
          </a:xfrm>
        </p:spPr>
        <p:txBody>
          <a:bodyPr/>
          <a:lstStyle/>
          <a:p>
            <a:pPr algn="ctr" hangingPunct="0"/>
            <a:r>
              <a:rPr lang="de-AT" sz="2600" dirty="0" smtClean="0">
                <a:solidFill>
                  <a:srgbClr val="2190AB"/>
                </a:solidFill>
              </a:rPr>
              <a:t>Arbeit und Recht</a:t>
            </a:r>
            <a:endParaRPr lang="de-DE" sz="2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880000" y="4320000"/>
            <a:ext cx="2749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069896" y="3467085"/>
            <a:ext cx="21006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dirty="0"/>
              <a:t>© </a:t>
            </a:r>
            <a:r>
              <a:rPr lang="de-DE" sz="1050" dirty="0" smtClean="0"/>
              <a:t>Wikimedia </a:t>
            </a:r>
            <a:r>
              <a:rPr lang="de-DE" sz="1050" dirty="0"/>
              <a:t>/ </a:t>
            </a:r>
            <a:r>
              <a:rPr lang="de-AT" sz="1050" dirty="0" smtClean="0"/>
              <a:t>Hans Gerber</a:t>
            </a:r>
            <a:endParaRPr lang="de-AT" sz="105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249600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5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DWS">
      <a:dk1>
        <a:srgbClr val="000000"/>
      </a:dk1>
      <a:lt1>
        <a:srgbClr val="FFFFFF"/>
      </a:lt1>
      <a:dk2>
        <a:srgbClr val="2190AB"/>
      </a:dk2>
      <a:lt2>
        <a:srgbClr val="FFFFFF"/>
      </a:lt2>
      <a:accent1>
        <a:srgbClr val="2190A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96"/>
      </a:accent5>
      <a:accent6>
        <a:srgbClr val="F79646"/>
      </a:accent6>
      <a:hlink>
        <a:srgbClr val="2190AB"/>
      </a:hlink>
      <a:folHlink>
        <a:srgbClr val="2190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 PP Präsentation DWS.potx" id="{FA728592-9E29-4A12-B353-AD28F10C613C}" vid="{F8B80CD7-E2CF-490E-9533-A9E7768BEF4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8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9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1443</Words>
  <Application>Microsoft Office PowerPoint</Application>
  <PresentationFormat>Bildschirmpräsentation (16:9)</PresentationFormat>
  <Paragraphs>146</Paragraphs>
  <Slides>19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Lucida Grande</vt:lpstr>
      <vt:lpstr>Symbol</vt:lpstr>
      <vt:lpstr>Office-Design</vt:lpstr>
      <vt:lpstr>PowerPoint-Präsentation</vt:lpstr>
      <vt:lpstr>PowerPoint-Präsentation</vt:lpstr>
      <vt:lpstr>Hinweis zur Nutzung der PowerPointPräsentation </vt:lpstr>
      <vt:lpstr>PowerPoint-Präsentation</vt:lpstr>
      <vt:lpstr>Bezahlte und unbezahlte Arbeit</vt:lpstr>
      <vt:lpstr>Kinderarbeit</vt:lpstr>
      <vt:lpstr>PowerPoint-Präsentation</vt:lpstr>
      <vt:lpstr>Veränderungen in der Arbeitswelt</vt:lpstr>
      <vt:lpstr>Arbeit und Recht</vt:lpstr>
      <vt:lpstr>Interessenvertretungen von ArbeitgeberInnen und -nehmerInnen</vt:lpstr>
      <vt:lpstr>Wie sind Gewerkschaften eigentlich entstanden? </vt:lpstr>
      <vt:lpstr>Geregeltes Arbeitsleben </vt:lpstr>
      <vt:lpstr>Was ist Arbeitsmarktpolitik?  </vt:lpstr>
      <vt:lpstr>PowerPoint-Präsentation</vt:lpstr>
      <vt:lpstr>Was soll ich werden?</vt:lpstr>
      <vt:lpstr>Was soll ich werden? (2)</vt:lpstr>
      <vt:lpstr>Typisch Mädchen – typisch Bub?</vt:lpstr>
      <vt:lpstr>Gestern, heute, morgen: Die Arbeitswelt im Wandel </vt:lpstr>
      <vt:lpstr>Diskussionsfragen</vt:lpstr>
    </vt:vector>
  </TitlesOfParts>
  <Company>Universitaet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creator>Harald Prosch</dc:creator>
  <cp:lastModifiedBy>Brunner Harald, MSc</cp:lastModifiedBy>
  <cp:revision>561</cp:revision>
  <dcterms:created xsi:type="dcterms:W3CDTF">2019-11-13T13:23:08Z</dcterms:created>
  <dcterms:modified xsi:type="dcterms:W3CDTF">2022-05-11T16:47:19Z</dcterms:modified>
</cp:coreProperties>
</file>