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6"/>
  </p:notesMasterIdLst>
  <p:handoutMasterIdLst>
    <p:handoutMasterId r:id="rId27"/>
  </p:handoutMasterIdLst>
  <p:sldIdLst>
    <p:sldId id="270" r:id="rId2"/>
    <p:sldId id="551" r:id="rId3"/>
    <p:sldId id="578" r:id="rId4"/>
    <p:sldId id="595" r:id="rId5"/>
    <p:sldId id="622" r:id="rId6"/>
    <p:sldId id="679" r:id="rId7"/>
    <p:sldId id="600" r:id="rId8"/>
    <p:sldId id="680" r:id="rId9"/>
    <p:sldId id="567" r:id="rId10"/>
    <p:sldId id="672" r:id="rId11"/>
    <p:sldId id="673" r:id="rId12"/>
    <p:sldId id="684" r:id="rId13"/>
    <p:sldId id="670" r:id="rId14"/>
    <p:sldId id="683" r:id="rId15"/>
    <p:sldId id="569" r:id="rId16"/>
    <p:sldId id="657" r:id="rId17"/>
    <p:sldId id="685" r:id="rId18"/>
    <p:sldId id="686" r:id="rId19"/>
    <p:sldId id="687" r:id="rId20"/>
    <p:sldId id="688" r:id="rId21"/>
    <p:sldId id="594" r:id="rId22"/>
    <p:sldId id="659" r:id="rId23"/>
    <p:sldId id="661" r:id="rId24"/>
    <p:sldId id="620" r:id="rId2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lber Ulrike, Dr. " initials="felber" lastIdx="70" clrIdx="0"/>
  <p:cmAuthor id="1" name="%user2%" initials="brunne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355"/>
    <a:srgbClr val="DC5456"/>
    <a:srgbClr val="FF5050"/>
    <a:srgbClr val="000000"/>
    <a:srgbClr val="33CC33"/>
    <a:srgbClr val="009999"/>
    <a:srgbClr val="FFDD4B"/>
    <a:srgbClr val="CCFF33"/>
    <a:srgbClr val="0066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5" autoAdjust="0"/>
    <p:restoredTop sz="99845" autoAdjust="0"/>
  </p:normalViewPr>
  <p:slideViewPr>
    <p:cSldViewPr>
      <p:cViewPr varScale="1">
        <p:scale>
          <a:sx n="112" d="100"/>
          <a:sy n="112" d="100"/>
        </p:scale>
        <p:origin x="102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192"/>
    </p:cViewPr>
  </p:sorterViewPr>
  <p:notesViewPr>
    <p:cSldViewPr showGuides="1">
      <p:cViewPr varScale="1">
        <p:scale>
          <a:sx n="60" d="100"/>
          <a:sy n="60" d="100"/>
        </p:scale>
        <p:origin x="3202" y="4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C57743C6-E815-44EA-81A1-E2159D02985A}" type="datetimeFigureOut">
              <a:rPr lang="de-DE"/>
              <a:pPr>
                <a:defRPr/>
              </a:pPr>
              <a:t>22.11.2017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3157027C-3D05-4975-BFFC-68DFCA4887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535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6" y="0"/>
            <a:ext cx="2945862" cy="497413"/>
          </a:xfrm>
          <a:prstGeom prst="rect">
            <a:avLst/>
          </a:prstGeom>
        </p:spPr>
        <p:txBody>
          <a:bodyPr vert="horz" lIns="91493" tIns="45745" rIns="91493" bIns="45745" rtlCol="0"/>
          <a:lstStyle>
            <a:lvl1pPr algn="r">
              <a:defRPr sz="1200"/>
            </a:lvl1pPr>
          </a:lstStyle>
          <a:p>
            <a:pPr>
              <a:defRPr/>
            </a:pPr>
            <a:fld id="{ACFE6062-7DDF-4DFC-89A4-6FDD3B3F780D}" type="datetimeFigureOut">
              <a:rPr lang="de-DE"/>
              <a:pPr>
                <a:defRPr/>
              </a:pPr>
              <a:t>22.11.2017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3" tIns="45745" rIns="91493" bIns="4574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5" y="4715407"/>
            <a:ext cx="5438748" cy="4465930"/>
          </a:xfrm>
          <a:prstGeom prst="rect">
            <a:avLst/>
          </a:prstGeom>
        </p:spPr>
        <p:txBody>
          <a:bodyPr vert="horz" lIns="91493" tIns="45745" rIns="91493" bIns="457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6" y="9429273"/>
            <a:ext cx="2945862" cy="497412"/>
          </a:xfrm>
          <a:prstGeom prst="rect">
            <a:avLst/>
          </a:prstGeom>
        </p:spPr>
        <p:txBody>
          <a:bodyPr vert="horz" lIns="91493" tIns="45745" rIns="91493" bIns="45745" rtlCol="0" anchor="b"/>
          <a:lstStyle>
            <a:lvl1pPr algn="r">
              <a:defRPr sz="1200"/>
            </a:lvl1pPr>
          </a:lstStyle>
          <a:p>
            <a:pPr>
              <a:defRPr/>
            </a:pPr>
            <a:fld id="{2AB57812-465C-463D-A8FA-D9934EC475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70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51BA-ACCE-4E47-BAF0-B4900F8B8034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99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G_TITEL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32700" cy="1884362"/>
          </a:xfrm>
        </p:spPr>
        <p:txBody>
          <a:bodyPr rIns="90000" anchor="b"/>
          <a:lstStyle>
            <a:lvl1pPr>
              <a:tabLst>
                <a:tab pos="8342313" algn="l"/>
              </a:tabLst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05200"/>
            <a:ext cx="676751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07950" y="115888"/>
            <a:ext cx="89281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33A3-A347-4423-A88D-8740C5C7C3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54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546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E6837-C7C9-47D3-B760-4997977DE3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F21B-4B24-45F0-BD0C-E6E28C1916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EF01-9E11-4CF0-B628-4AD45FEDB5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C9AB2-E1BF-4ADE-9102-C5FE8E0B4E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4B97-0421-4840-B428-FB54A14ADB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5AA2-D2E6-4D6F-90CC-913B7E8EED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83C4-C1C6-4A94-A024-B681E6A01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4C8FA-F72A-465B-9F18-8895B4ADF3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3EB1-04CB-43F5-857F-AB163E4314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BG_Arbeitsblatt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F87C4DB-26E2-46AD-8236-1A45ED6C61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ARBEITSBLATT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  <p:sldLayoutId id="2147484364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8607425" algn="l"/>
        </a:tabLst>
        <a:defRPr sz="3800">
          <a:solidFill>
            <a:srgbClr val="00B2D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verfassung-und-grundrechte/die-oesterreichische-bundesverfassung/die-entstehung-der-oesterreichischen-bundesverfassun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fgh.gv.at/verfassungsgerichtshof/rechtsgrundlagen/grundrechte.d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kratiewebstatt.a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kinderrechte/kinderrechte-in-oesterreich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verfassung-und-grundrechte/was-ist-eine-verfassung/ueberblick-ueber-verfassungen-in-europaeischen-laendern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5"/>
            <a:ext cx="9163050" cy="6872067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908721"/>
            <a:ext cx="6912768" cy="1409270"/>
          </a:xfrm>
        </p:spPr>
        <p:txBody>
          <a:bodyPr/>
          <a:lstStyle/>
          <a:p>
            <a:pPr algn="ctr" eaLnBrk="1" hangingPunct="1"/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/>
              <a:t/>
            </a:r>
            <a:br>
              <a:rPr lang="de-DE" sz="4000" dirty="0"/>
            </a:br>
            <a:r>
              <a:rPr lang="de-DE" sz="4000" dirty="0" smtClean="0"/>
              <a:t>„Verfassung und Grundrechte“</a:t>
            </a:r>
            <a:endParaRPr lang="de-DE" sz="4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823" y="3823494"/>
            <a:ext cx="6767513" cy="1405706"/>
          </a:xfrm>
        </p:spPr>
        <p:txBody>
          <a:bodyPr/>
          <a:lstStyle/>
          <a:p>
            <a:pPr eaLnBrk="1" hangingPunct="1"/>
            <a:r>
              <a:rPr lang="de-DE" dirty="0"/>
              <a:t>Materialien zur Politischen Bildung von Kindern und Jugendlichen</a:t>
            </a:r>
            <a:endParaRPr lang="de-AT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82278" y="539273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www.demokratiewebstatt.at</a:t>
            </a:r>
            <a:r>
              <a:rPr lang="de-DE" dirty="0"/>
              <a:t> </a:t>
            </a:r>
            <a:endParaRPr lang="de-A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74004" y="58309"/>
            <a:ext cx="8207375" cy="1152525"/>
          </a:xfrm>
        </p:spPr>
        <p:txBody>
          <a:bodyPr/>
          <a:lstStyle/>
          <a:p>
            <a:r>
              <a:rPr lang="de-DE" sz="2400" dirty="0"/>
              <a:t>Grundprinzipien der </a:t>
            </a:r>
            <a:r>
              <a:rPr lang="de-DE" sz="2400" dirty="0" smtClean="0"/>
              <a:t>Bundesverfassung III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1779" y="1210834"/>
            <a:ext cx="8229600" cy="4430712"/>
          </a:xfrm>
        </p:spPr>
        <p:txBody>
          <a:bodyPr/>
          <a:lstStyle/>
          <a:p>
            <a:pPr lvl="1"/>
            <a:r>
              <a:rPr lang="de-DE" sz="2000" b="1" dirty="0"/>
              <a:t>Bundesstaatliches </a:t>
            </a:r>
            <a:r>
              <a:rPr lang="de-DE" sz="2000" b="1" dirty="0" smtClean="0"/>
              <a:t>Prinzip</a:t>
            </a:r>
            <a:endParaRPr lang="de-DE" sz="2000" dirty="0" smtClean="0"/>
          </a:p>
          <a:p>
            <a:pPr lvl="1">
              <a:buFontTx/>
              <a:buChar char="-"/>
            </a:pPr>
            <a:r>
              <a:rPr lang="de-DE" sz="2000" dirty="0" smtClean="0"/>
              <a:t>Die </a:t>
            </a:r>
            <a:r>
              <a:rPr lang="de-DE" sz="2000" dirty="0"/>
              <a:t>politische Macht und die Zuständigkeiten werden zwischen Bund und Bundesländern </a:t>
            </a:r>
            <a:r>
              <a:rPr lang="de-DE" sz="2000" dirty="0" smtClean="0"/>
              <a:t>aufgeteilt: Die </a:t>
            </a:r>
            <a:r>
              <a:rPr lang="de-DE" sz="2000" dirty="0"/>
              <a:t>Bundesländer können eigene Gesetze beschließen und haben über den Bundesrat auch Mitspracherecht auf gesamtstaatlicher Ebene.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</a:p>
          <a:p>
            <a:pPr lvl="1"/>
            <a:r>
              <a:rPr lang="de-DE" sz="2000" b="1" dirty="0" smtClean="0"/>
              <a:t>Rechtstaatliches Prinzip</a:t>
            </a:r>
          </a:p>
          <a:p>
            <a:pPr lvl="1">
              <a:buFontTx/>
              <a:buChar char="-"/>
            </a:pPr>
            <a:r>
              <a:rPr lang="de-DE" sz="2000" dirty="0" smtClean="0"/>
              <a:t>Alle </a:t>
            </a:r>
            <a:r>
              <a:rPr lang="de-DE" sz="2000" dirty="0"/>
              <a:t>staatlichen Handlungen gegenüber </a:t>
            </a:r>
            <a:r>
              <a:rPr lang="de-DE" sz="2000" dirty="0" err="1"/>
              <a:t>BürgerInnen</a:t>
            </a:r>
            <a:r>
              <a:rPr lang="de-DE" sz="2000" dirty="0"/>
              <a:t> </a:t>
            </a:r>
            <a:r>
              <a:rPr lang="de-DE" sz="2000" dirty="0" smtClean="0"/>
              <a:t>müssen auf </a:t>
            </a:r>
            <a:r>
              <a:rPr lang="de-DE" sz="2000" dirty="0"/>
              <a:t>der Grundlage des Rechts und der Gesetze erfolgen. </a:t>
            </a:r>
            <a:endParaRPr lang="de-DE" sz="2000" dirty="0" smtClean="0"/>
          </a:p>
          <a:p>
            <a:pPr lvl="1">
              <a:buFontTx/>
              <a:buChar char="-"/>
            </a:pPr>
            <a:r>
              <a:rPr lang="de-DE" sz="2000" dirty="0"/>
              <a:t>Der Rechtsstaat begrenzt die Macht des </a:t>
            </a:r>
            <a:r>
              <a:rPr lang="de-DE" sz="2000" dirty="0" smtClean="0"/>
              <a:t>Staates, soll </a:t>
            </a:r>
            <a:r>
              <a:rPr lang="de-DE" sz="2000" dirty="0"/>
              <a:t>Machtmissbrauch </a:t>
            </a:r>
            <a:r>
              <a:rPr lang="de-DE" sz="2000" dirty="0" smtClean="0"/>
              <a:t>verhindern</a:t>
            </a:r>
            <a:r>
              <a:rPr lang="de-DE" sz="2000" dirty="0"/>
              <a:t> </a:t>
            </a:r>
            <a:r>
              <a:rPr lang="de-DE" sz="2000" dirty="0" smtClean="0"/>
              <a:t>und die Grund- </a:t>
            </a:r>
            <a:r>
              <a:rPr lang="de-DE" sz="2000" dirty="0"/>
              <a:t>und Freiheitsrechte der </a:t>
            </a:r>
            <a:r>
              <a:rPr lang="de-DE" sz="2000" dirty="0" err="1" smtClean="0"/>
              <a:t>BürgerInnen</a:t>
            </a:r>
            <a:r>
              <a:rPr lang="de-DE" sz="2000" dirty="0" smtClean="0"/>
              <a:t> schützen.</a:t>
            </a:r>
          </a:p>
          <a:p>
            <a:pPr lvl="1">
              <a:buFontTx/>
              <a:buChar char="-"/>
            </a:pPr>
            <a:r>
              <a:rPr lang="de-DE" sz="2000" dirty="0" smtClean="0"/>
              <a:t>Gewaltenteilung: Gesetzgebung (Legislative), Verwaltung (Exekutive) und Rechtsprechung (Judikative). </a:t>
            </a:r>
            <a:endParaRPr lang="de-AT" sz="2000" dirty="0" smtClean="0"/>
          </a:p>
          <a:p>
            <a:pPr lvl="1">
              <a:buFontTx/>
              <a:buChar char="-"/>
            </a:pPr>
            <a:endParaRPr lang="de-DE" sz="2000" dirty="0" smtClean="0"/>
          </a:p>
          <a:p>
            <a:pPr marL="457200" lvl="1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0255093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70234"/>
            <a:ext cx="8207375" cy="1152525"/>
          </a:xfrm>
        </p:spPr>
        <p:txBody>
          <a:bodyPr/>
          <a:lstStyle/>
          <a:p>
            <a:r>
              <a:rPr lang="de-DE" sz="2400" dirty="0" smtClean="0"/>
              <a:t>Änderungen der Verfassungsgrundprinzipien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47675" y="1340768"/>
            <a:ext cx="8229600" cy="4430712"/>
          </a:xfrm>
        </p:spPr>
        <p:txBody>
          <a:bodyPr/>
          <a:lstStyle/>
          <a:p>
            <a:r>
              <a:rPr lang="de-DE" sz="2000" dirty="0"/>
              <a:t>Diese Grundprinzipien bilden die Basis der österreichischen Bundesverfassung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Die Bundesverfassung besteht aus mehreren Gesetzen, von denen das wichtigste „Bundes-Verfassungsgesetz“ </a:t>
            </a:r>
            <a:r>
              <a:rPr lang="de-DE" sz="2000" dirty="0" smtClean="0"/>
              <a:t>heißt:</a:t>
            </a:r>
          </a:p>
          <a:p>
            <a:r>
              <a:rPr lang="de-DE" sz="2000" dirty="0"/>
              <a:t>Um die Verfassung zu ändern, braucht es die Zustimmung von </a:t>
            </a:r>
            <a:r>
              <a:rPr lang="de-DE" sz="2000" dirty="0" smtClean="0"/>
              <a:t>2/3 </a:t>
            </a:r>
            <a:r>
              <a:rPr lang="de-DE" sz="2000" dirty="0"/>
              <a:t>der Nationalratsabgeordneten. Wenn die Kompetenzen der Bundesländer verändert werden sollen, müssen auch </a:t>
            </a:r>
            <a:r>
              <a:rPr lang="de-DE" sz="2000" dirty="0" smtClean="0"/>
              <a:t>2/3 der </a:t>
            </a:r>
            <a:r>
              <a:rPr lang="de-DE" sz="2000" dirty="0"/>
              <a:t>Mitglieder des Bundesrats zustimmen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Wenn eines der Grundprinzipien der Verfassung abgeändert werden soll, muss </a:t>
            </a:r>
            <a:r>
              <a:rPr lang="de-DE" sz="2000" dirty="0" smtClean="0"/>
              <a:t>auch </a:t>
            </a:r>
            <a:r>
              <a:rPr lang="de-DE" sz="2000" dirty="0"/>
              <a:t>eine Mehrheit der </a:t>
            </a:r>
            <a:r>
              <a:rPr lang="de-DE" sz="2000" dirty="0" err="1"/>
              <a:t>BürgerInnen</a:t>
            </a:r>
            <a:r>
              <a:rPr lang="de-DE" sz="2000" dirty="0"/>
              <a:t> zustimmen.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Beispiel: Volksabstimmung </a:t>
            </a:r>
            <a:r>
              <a:rPr lang="de-DE" sz="2000" dirty="0"/>
              <a:t>anlässlich des Beitritts Österreichs zur Europäischen </a:t>
            </a:r>
            <a:r>
              <a:rPr lang="de-DE" sz="2000" dirty="0" smtClean="0"/>
              <a:t>Union.</a:t>
            </a:r>
          </a:p>
        </p:txBody>
      </p:sp>
    </p:spTree>
    <p:extLst>
      <p:ext uri="{BB962C8B-B14F-4D97-AF65-F5344CB8AC3E}">
        <p14:creationId xmlns:p14="http://schemas.microsoft.com/office/powerpoint/2010/main" val="23841906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70234"/>
            <a:ext cx="8207375" cy="1152525"/>
          </a:xfrm>
        </p:spPr>
        <p:txBody>
          <a:bodyPr/>
          <a:lstStyle/>
          <a:p>
            <a:r>
              <a:rPr lang="de-DE" sz="2400" dirty="0" smtClean="0"/>
              <a:t>Verfassungsgerichtshof als „Hüter der Verfassung“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47675" y="1340768"/>
            <a:ext cx="8229600" cy="4430712"/>
          </a:xfrm>
        </p:spPr>
        <p:txBody>
          <a:bodyPr/>
          <a:lstStyle/>
          <a:p>
            <a:r>
              <a:rPr lang="de-DE" sz="2000" dirty="0" smtClean="0"/>
              <a:t>In </a:t>
            </a:r>
            <a:r>
              <a:rPr lang="de-DE" sz="2000" dirty="0"/>
              <a:t>Österreich </a:t>
            </a:r>
            <a:r>
              <a:rPr lang="de-DE" sz="2000" dirty="0" smtClean="0"/>
              <a:t>kontrolliert der Verfassungsgerichtshof, ob </a:t>
            </a:r>
            <a:r>
              <a:rPr lang="de-DE" sz="2000" dirty="0"/>
              <a:t>die genannten Prinzipien der Verfassung </a:t>
            </a:r>
            <a:r>
              <a:rPr lang="de-DE" sz="2000" dirty="0" smtClean="0"/>
              <a:t>eingehalten werden. </a:t>
            </a:r>
          </a:p>
          <a:p>
            <a:r>
              <a:rPr lang="de-DE" sz="2000" dirty="0" smtClean="0"/>
              <a:t>Der Verfassungsgerichtshof </a:t>
            </a:r>
            <a:r>
              <a:rPr lang="de-DE" sz="2000" dirty="0"/>
              <a:t>prüft, ob Gesetze oder Handlungen von staatlichen Institutionen der Verfassung entsprechen oder sie verletzen</a:t>
            </a:r>
            <a:r>
              <a:rPr lang="de-DE" sz="2000" dirty="0" smtClean="0"/>
              <a:t>.</a:t>
            </a:r>
          </a:p>
          <a:p>
            <a:r>
              <a:rPr lang="de-DE" sz="2000" dirty="0"/>
              <a:t>Deshalb wird </a:t>
            </a:r>
            <a:r>
              <a:rPr lang="de-DE" sz="2000" dirty="0" smtClean="0"/>
              <a:t>er auch </a:t>
            </a:r>
            <a:r>
              <a:rPr lang="de-DE" sz="2000" dirty="0"/>
              <a:t>als „Hüter der Verfassung“ bezeichnet. 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Die Entwicklung der Bundesverfassung von der Mitte des </a:t>
            </a:r>
            <a:br>
              <a:rPr lang="de-DE" sz="2000" dirty="0" smtClean="0"/>
            </a:br>
            <a:r>
              <a:rPr lang="de-DE" sz="2000" dirty="0" smtClean="0"/>
              <a:t>19. Jahrhunderts bis heute kannst du in der </a:t>
            </a:r>
            <a:r>
              <a:rPr lang="de-DE" sz="2000" dirty="0" smtClean="0">
                <a:hlinkClick r:id="rId3"/>
              </a:rPr>
              <a:t>Timeline</a:t>
            </a:r>
            <a:r>
              <a:rPr lang="de-DE" sz="2000" dirty="0" smtClean="0"/>
              <a:t> nachverfolgen.</a:t>
            </a:r>
          </a:p>
        </p:txBody>
      </p:sp>
    </p:spTree>
    <p:extLst>
      <p:ext uri="{BB962C8B-B14F-4D97-AF65-F5344CB8AC3E}">
        <p14:creationId xmlns:p14="http://schemas.microsoft.com/office/powerpoint/2010/main" val="12750634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Übung 1: </a:t>
            </a:r>
            <a:r>
              <a:rPr lang="de-AT" sz="2800" dirty="0" smtClean="0"/>
              <a:t>Der Verfassungsgerichtshof</a:t>
            </a:r>
            <a:endParaRPr lang="de-DE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000" dirty="0" smtClean="0"/>
              <a:t>Der Verfassungsgerichtshof ist ein wichtiger Baustein und ein Symbol für die Gewaltentrennung zwischen Exekutive (Regierung) und Judikative (Justiz).</a:t>
            </a:r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Recherchiert dazu zur Situation in Österreich: </a:t>
            </a:r>
          </a:p>
          <a:p>
            <a:r>
              <a:rPr lang="de-AT" sz="2000" dirty="0" smtClean="0"/>
              <a:t>Wer bestimmt die Mitglieder des Verfassungsgerichtshofs?</a:t>
            </a:r>
          </a:p>
          <a:p>
            <a:r>
              <a:rPr lang="de-AT" sz="2000" dirty="0" smtClean="0"/>
              <a:t>Welche politischen Akteure haben dabei Mitspracherecht?</a:t>
            </a:r>
          </a:p>
          <a:p>
            <a:r>
              <a:rPr lang="de-AT" sz="2000" dirty="0" smtClean="0"/>
              <a:t>Welche Kompetenzen hat der Verfassungsgerichtshof?</a:t>
            </a:r>
            <a:endParaRPr lang="de-AT" sz="1500" dirty="0" smtClean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5980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3932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100" y="3933056"/>
            <a:ext cx="7777162" cy="936104"/>
          </a:xfrm>
        </p:spPr>
        <p:txBody>
          <a:bodyPr/>
          <a:lstStyle/>
          <a:p>
            <a:pPr lvl="0"/>
            <a:r>
              <a:rPr lang="de-DE" sz="3200" dirty="0" smtClean="0"/>
              <a:t>Rechte und Grundregeln</a:t>
            </a:r>
            <a:endParaRPr lang="de-AT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84428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2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Gesetze und Rechte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AT" sz="1800" dirty="0"/>
              <a:t>Gesetze sollen ein friedliches Zusammenleben in einer großen Gemeinschaft </a:t>
            </a:r>
            <a:r>
              <a:rPr lang="de-AT" sz="1800" dirty="0" smtClean="0"/>
              <a:t>regeln: Sie </a:t>
            </a:r>
            <a:r>
              <a:rPr lang="de-AT" sz="1800" dirty="0"/>
              <a:t>legen fest, was man tun muss, tun darf oder nicht tun </a:t>
            </a:r>
            <a:r>
              <a:rPr lang="de-AT" sz="1800" dirty="0" smtClean="0"/>
              <a:t>darf.</a:t>
            </a:r>
          </a:p>
          <a:p>
            <a:r>
              <a:rPr lang="de-AT" sz="1800" dirty="0"/>
              <a:t>Die Rechte in einem demokratischen Staat sollen ermöglichen, dass man – so weit als möglich </a:t>
            </a:r>
            <a:r>
              <a:rPr lang="de-AT" sz="1800" dirty="0" smtClean="0"/>
              <a:t>– selbst </a:t>
            </a:r>
            <a:r>
              <a:rPr lang="de-AT" sz="1800" dirty="0"/>
              <a:t>bestimmen kann, wie man leben möchte. </a:t>
            </a:r>
            <a:endParaRPr lang="de-AT" sz="1800" dirty="0" smtClean="0"/>
          </a:p>
          <a:p>
            <a:r>
              <a:rPr lang="de-AT" sz="1800" dirty="0"/>
              <a:t>Gesetze können natürlich nicht alles regeln</a:t>
            </a:r>
            <a:r>
              <a:rPr lang="de-AT" sz="1800" dirty="0" smtClean="0"/>
              <a:t>. </a:t>
            </a:r>
          </a:p>
          <a:p>
            <a:r>
              <a:rPr lang="de-AT" sz="1800" dirty="0"/>
              <a:t>Oft gibt es auch „</a:t>
            </a:r>
            <a:r>
              <a:rPr lang="de-AT" sz="1800" b="1" dirty="0"/>
              <a:t>ungeschriebene</a:t>
            </a:r>
            <a:r>
              <a:rPr lang="de-AT" sz="1800" dirty="0"/>
              <a:t> </a:t>
            </a:r>
            <a:r>
              <a:rPr lang="de-AT" sz="1800" b="1" dirty="0"/>
              <a:t>Gesetze</a:t>
            </a:r>
            <a:r>
              <a:rPr lang="de-AT" sz="1800" b="1" dirty="0" smtClean="0"/>
              <a:t>“</a:t>
            </a:r>
            <a:r>
              <a:rPr lang="de-AT" sz="1800" dirty="0" smtClean="0"/>
              <a:t>, zum Beispiel in einer Familie oder einer Schulklasse.</a:t>
            </a: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/>
          </a:p>
          <a:p>
            <a:r>
              <a:rPr lang="de-DE" sz="1800" dirty="0"/>
              <a:t>Die Rechte, die in Österreich gelten, sind in </a:t>
            </a:r>
            <a:r>
              <a:rPr lang="de-DE" sz="1800" b="1" dirty="0"/>
              <a:t>Gesetzen</a:t>
            </a:r>
            <a:r>
              <a:rPr lang="de-DE" sz="1800" dirty="0"/>
              <a:t> und Rechtsvorschriften festgelegt</a:t>
            </a:r>
            <a:r>
              <a:rPr lang="de-DE" sz="1800" dirty="0" smtClean="0"/>
              <a:t>.</a:t>
            </a:r>
          </a:p>
          <a:p>
            <a:r>
              <a:rPr lang="de-DE" sz="1800" dirty="0"/>
              <a:t>Das Recht ist </a:t>
            </a:r>
            <a:r>
              <a:rPr lang="de-DE" sz="1800" b="1" dirty="0"/>
              <a:t>verbindlich</a:t>
            </a:r>
            <a:r>
              <a:rPr lang="de-DE" sz="1800" dirty="0"/>
              <a:t>, das </a:t>
            </a:r>
            <a:r>
              <a:rPr lang="de-DE" sz="1800" dirty="0" smtClean="0"/>
              <a:t>heißt: </a:t>
            </a:r>
            <a:r>
              <a:rPr lang="de-DE" sz="1800" dirty="0"/>
              <a:t>Alle Menschen, die in Österreich leben, müssen sich an das österreichische Recht halten! </a:t>
            </a:r>
            <a:endParaRPr lang="de-DE" sz="1800" dirty="0" smtClean="0"/>
          </a:p>
          <a:p>
            <a:r>
              <a:rPr lang="de-DE" sz="1800" dirty="0"/>
              <a:t>Auch der Staat muss sich an das Recht halten. Dies ist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ein </a:t>
            </a:r>
            <a:r>
              <a:rPr lang="de-DE" sz="1800" dirty="0"/>
              <a:t>Kennzeichen eines </a:t>
            </a:r>
            <a:r>
              <a:rPr lang="de-DE" sz="1800" dirty="0" smtClean="0"/>
              <a:t>Rechtsstaates.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625" y="3501008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9pPr>
          </a:lstStyle>
          <a:p>
            <a:r>
              <a:rPr lang="de-DE" sz="2400" kern="0" dirty="0" smtClean="0"/>
              <a:t>Recht haben … 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4305783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… und Recht bekommen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DE" sz="1800" dirty="0"/>
              <a:t>Wenn </a:t>
            </a:r>
            <a:r>
              <a:rPr lang="de-DE" sz="1800" dirty="0" smtClean="0"/>
              <a:t>Unrecht geschieht, </a:t>
            </a:r>
            <a:r>
              <a:rPr lang="de-DE" sz="1800" dirty="0"/>
              <a:t>dann </a:t>
            </a:r>
            <a:r>
              <a:rPr lang="de-DE" sz="1800" dirty="0" smtClean="0"/>
              <a:t>kann jeder Mensch sein </a:t>
            </a:r>
            <a:r>
              <a:rPr lang="de-DE" sz="1800" b="1" dirty="0"/>
              <a:t>Recht einfordern</a:t>
            </a:r>
            <a:r>
              <a:rPr lang="de-DE" sz="1800" dirty="0"/>
              <a:t>, und zum Beispiel vor Gericht </a:t>
            </a:r>
            <a:r>
              <a:rPr lang="de-DE" sz="1800" dirty="0" smtClean="0"/>
              <a:t>gehen.</a:t>
            </a:r>
          </a:p>
          <a:p>
            <a:r>
              <a:rPr lang="de-DE" sz="1800" dirty="0" smtClean="0"/>
              <a:t>Das </a:t>
            </a:r>
            <a:r>
              <a:rPr lang="de-DE" sz="1800" dirty="0"/>
              <a:t>Gericht </a:t>
            </a:r>
            <a:r>
              <a:rPr lang="de-DE" sz="1800" dirty="0" smtClean="0"/>
              <a:t>entscheidet, </a:t>
            </a:r>
            <a:r>
              <a:rPr lang="de-DE" sz="1800" dirty="0"/>
              <a:t>ob </a:t>
            </a:r>
            <a:r>
              <a:rPr lang="de-DE" sz="1800" dirty="0" smtClean="0"/>
              <a:t>eine </a:t>
            </a:r>
            <a:r>
              <a:rPr lang="de-DE" sz="1800" dirty="0"/>
              <a:t>Forderung berechtigt </a:t>
            </a:r>
            <a:r>
              <a:rPr lang="de-DE" sz="1800" dirty="0" smtClean="0"/>
              <a:t>ist </a:t>
            </a:r>
            <a:r>
              <a:rPr lang="de-DE" sz="1800" dirty="0"/>
              <a:t>und </a:t>
            </a:r>
            <a:r>
              <a:rPr lang="de-DE" sz="1800" dirty="0" smtClean="0"/>
              <a:t>„spricht Recht“.</a:t>
            </a:r>
          </a:p>
          <a:p>
            <a:r>
              <a:rPr lang="de-DE" sz="1800" dirty="0"/>
              <a:t>Die Rechte können also mit Hilfe von </a:t>
            </a:r>
            <a:r>
              <a:rPr lang="de-DE" sz="1800" dirty="0" smtClean="0"/>
              <a:t>staatlichen Behörden </a:t>
            </a:r>
            <a:r>
              <a:rPr lang="de-DE" sz="1800" dirty="0"/>
              <a:t>wie Gemeinde, Magistrat, Polizei, Finanzamt oder dem Gericht durchgesetzt </a:t>
            </a:r>
            <a:r>
              <a:rPr lang="de-DE" sz="1800" dirty="0" smtClean="0"/>
              <a:t>werden.</a:t>
            </a:r>
          </a:p>
          <a:p>
            <a:r>
              <a:rPr lang="de-DE" sz="1800" dirty="0"/>
              <a:t>Wichtig ist: </a:t>
            </a:r>
            <a:r>
              <a:rPr lang="de-DE" sz="1800" b="1" dirty="0"/>
              <a:t>Nur der Staat darf das Recht durchsetzen</a:t>
            </a:r>
            <a:r>
              <a:rPr lang="de-DE" sz="1800" dirty="0" smtClean="0"/>
              <a:t>.</a:t>
            </a:r>
          </a:p>
          <a:p>
            <a:r>
              <a:rPr lang="de-DE" sz="1800" dirty="0" smtClean="0"/>
              <a:t>Kein Mensch darf selber für </a:t>
            </a:r>
            <a:r>
              <a:rPr lang="de-DE" sz="1800" dirty="0"/>
              <a:t>„Recht und Ordnung“ sorgen! </a:t>
            </a:r>
            <a:endParaRPr lang="de-DE" sz="1800" dirty="0" smtClean="0"/>
          </a:p>
          <a:p>
            <a:r>
              <a:rPr lang="de-AT" sz="1800" dirty="0" smtClean="0"/>
              <a:t>Jede </a:t>
            </a:r>
            <a:r>
              <a:rPr lang="de-AT" sz="1800" dirty="0"/>
              <a:t>und jeder soll sich darauf verlassen können, dass das Zusammenleben nach Regeln verläuft, die für alle gleich </a:t>
            </a:r>
            <a:r>
              <a:rPr lang="de-AT" sz="1800" dirty="0" smtClean="0"/>
              <a:t>sind.</a:t>
            </a: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35512691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Grundrechte und Menschenrechte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AT" sz="1800" dirty="0" smtClean="0"/>
              <a:t>Besondere Bedeutung </a:t>
            </a:r>
            <a:r>
              <a:rPr lang="de-AT" sz="1800" dirty="0"/>
              <a:t>in einem demokratischen Staat haben die </a:t>
            </a:r>
            <a:r>
              <a:rPr lang="de-AT" sz="1800" b="1" dirty="0"/>
              <a:t>Grundrechte</a:t>
            </a:r>
            <a:r>
              <a:rPr lang="de-AT" sz="1800" dirty="0"/>
              <a:t>. Sie sollen dafür sorgen, dass die Menschen in Österreich in </a:t>
            </a:r>
            <a:r>
              <a:rPr lang="de-AT" sz="1800" b="1" dirty="0"/>
              <a:t>Freiheit, Sicherheit und Würde</a:t>
            </a:r>
            <a:r>
              <a:rPr lang="de-AT" sz="1800" dirty="0"/>
              <a:t> leben </a:t>
            </a:r>
            <a:r>
              <a:rPr lang="de-AT" sz="1800" dirty="0" smtClean="0"/>
              <a:t>können.</a:t>
            </a:r>
          </a:p>
          <a:p>
            <a:r>
              <a:rPr lang="de-AT" sz="1800" dirty="0" smtClean="0"/>
              <a:t>Die Grundrechte </a:t>
            </a:r>
            <a:r>
              <a:rPr lang="de-AT" sz="1800" dirty="0"/>
              <a:t>sollen bewirken, dass alle gleich behandelt werden, und dass der Staat nicht „einfach so“ in das Leben der </a:t>
            </a:r>
            <a:r>
              <a:rPr lang="de-AT" sz="1800" dirty="0" err="1"/>
              <a:t>BürgerInnen</a:t>
            </a:r>
            <a:r>
              <a:rPr lang="de-AT" sz="1800" dirty="0"/>
              <a:t> eingreifen kann</a:t>
            </a:r>
            <a:r>
              <a:rPr lang="de-AT" sz="1800" dirty="0" smtClean="0"/>
              <a:t>.</a:t>
            </a:r>
          </a:p>
          <a:p>
            <a:r>
              <a:rPr lang="de-AT" sz="1800" dirty="0"/>
              <a:t>Die anderen Gesetze </a:t>
            </a:r>
            <a:r>
              <a:rPr lang="de-AT" sz="1800" dirty="0" smtClean="0"/>
              <a:t>dürfen </a:t>
            </a:r>
            <a:r>
              <a:rPr lang="de-AT" sz="1800" dirty="0"/>
              <a:t>den Grundrechten nicht widersprechen</a:t>
            </a:r>
            <a:r>
              <a:rPr lang="de-AT" sz="1800" dirty="0" smtClean="0"/>
              <a:t>.</a:t>
            </a:r>
          </a:p>
          <a:p>
            <a:r>
              <a:rPr lang="de-DE" sz="1800" dirty="0" smtClean="0"/>
              <a:t>Eine Liste aller Grundrechte in Österreich findest du </a:t>
            </a:r>
            <a:r>
              <a:rPr lang="de-DE" sz="1800" dirty="0" smtClean="0">
                <a:hlinkClick r:id="rId3"/>
              </a:rPr>
              <a:t>hier</a:t>
            </a:r>
            <a:r>
              <a:rPr lang="de-DE" sz="1800" dirty="0" smtClean="0"/>
              <a:t>. </a:t>
            </a:r>
            <a:endParaRPr lang="de-AT" sz="1800" dirty="0"/>
          </a:p>
          <a:p>
            <a:endParaRPr lang="de-AT" sz="1800" dirty="0"/>
          </a:p>
          <a:p>
            <a:pPr marL="0" indent="0">
              <a:buNone/>
            </a:pPr>
            <a:endParaRPr lang="de-DE" sz="1800" dirty="0" smtClean="0"/>
          </a:p>
          <a:p>
            <a:endParaRPr lang="de-AT" sz="1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28" y="4016441"/>
            <a:ext cx="2718581" cy="19861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602" y="4033828"/>
            <a:ext cx="2811798" cy="19864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71600" y="6130925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Beispiele für Grundrechte: Aktives Wahlrecht, Recht auf freie Meinungsäußerung. © Parlamentsdirektion / Kinderbüro Universität Wien / Leopold Maurer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522989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Für wen gelten die Grundrechte?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AT" sz="1800" dirty="0" smtClean="0"/>
              <a:t>Grundrechte, auf die </a:t>
            </a:r>
            <a:r>
              <a:rPr lang="de-AT" sz="1800" dirty="0"/>
              <a:t>Menschen in Österreich nur dann </a:t>
            </a:r>
            <a:r>
              <a:rPr lang="de-AT" sz="1800" dirty="0" smtClean="0"/>
              <a:t>Anspruch haben, </a:t>
            </a:r>
            <a:r>
              <a:rPr lang="de-AT" sz="1800" dirty="0"/>
              <a:t>wenn sie </a:t>
            </a:r>
            <a:r>
              <a:rPr lang="de-AT" sz="1800" b="1" dirty="0"/>
              <a:t>österreichische </a:t>
            </a:r>
            <a:r>
              <a:rPr lang="de-AT" sz="1800" b="1" dirty="0" err="1"/>
              <a:t>StaatsbürgerInnen</a:t>
            </a:r>
            <a:r>
              <a:rPr lang="de-AT" sz="1800" dirty="0"/>
              <a:t> sind, </a:t>
            </a:r>
            <a:r>
              <a:rPr lang="de-AT" sz="1800" dirty="0" smtClean="0"/>
              <a:t>nennt </a:t>
            </a:r>
            <a:r>
              <a:rPr lang="de-AT" sz="1800" dirty="0"/>
              <a:t>man „</a:t>
            </a:r>
            <a:r>
              <a:rPr lang="de-AT" sz="1800" b="1" dirty="0" smtClean="0"/>
              <a:t>Staatsbürgerrechte</a:t>
            </a:r>
            <a:r>
              <a:rPr lang="de-AT" sz="1800" dirty="0" smtClean="0"/>
              <a:t>“. Beispiel: Wahlrecht </a:t>
            </a:r>
            <a:r>
              <a:rPr lang="de-AT" sz="1800" dirty="0"/>
              <a:t>bei den meisten politischen Wahlen</a:t>
            </a:r>
            <a:r>
              <a:rPr lang="de-AT" sz="1800" dirty="0" smtClean="0"/>
              <a:t>.</a:t>
            </a:r>
          </a:p>
          <a:p>
            <a:r>
              <a:rPr lang="de-AT" sz="1800" dirty="0"/>
              <a:t>Die </a:t>
            </a:r>
            <a:r>
              <a:rPr lang="de-AT" sz="1800" b="1" dirty="0"/>
              <a:t>meisten</a:t>
            </a:r>
            <a:r>
              <a:rPr lang="de-AT" sz="1800" dirty="0"/>
              <a:t> österreichischen Grundrechte gelten</a:t>
            </a:r>
            <a:r>
              <a:rPr lang="de-AT" sz="1800" b="1" dirty="0"/>
              <a:t> für alle Menschen, die in Österreich leben</a:t>
            </a:r>
            <a:r>
              <a:rPr lang="de-AT" sz="1800" dirty="0" smtClean="0"/>
              <a:t>.</a:t>
            </a:r>
          </a:p>
          <a:p>
            <a:r>
              <a:rPr lang="de-AT" sz="1800" dirty="0"/>
              <a:t>Viele Grundrechte sind zugleich auch </a:t>
            </a:r>
            <a:r>
              <a:rPr lang="de-AT" sz="1800" b="1" dirty="0"/>
              <a:t>Menschenrechte</a:t>
            </a:r>
            <a:r>
              <a:rPr lang="de-AT" sz="1800" dirty="0" smtClean="0"/>
              <a:t>.</a:t>
            </a:r>
          </a:p>
          <a:p>
            <a:r>
              <a:rPr lang="de-AT" sz="1800" dirty="0"/>
              <a:t>Die Menschenrechte sollten </a:t>
            </a:r>
            <a:r>
              <a:rPr lang="de-AT" sz="1800" dirty="0" smtClean="0"/>
              <a:t>eigentlich </a:t>
            </a:r>
            <a:r>
              <a:rPr lang="de-AT" sz="1800" dirty="0"/>
              <a:t>für alle Menschen der Welt </a:t>
            </a:r>
            <a:r>
              <a:rPr lang="de-AT" sz="1800" dirty="0" smtClean="0"/>
              <a:t>gelten, </a:t>
            </a:r>
            <a:r>
              <a:rPr lang="de-AT" sz="1800" dirty="0"/>
              <a:t>weil </a:t>
            </a:r>
            <a:r>
              <a:rPr lang="de-AT" sz="1800" dirty="0" smtClean="0"/>
              <a:t>„</a:t>
            </a:r>
            <a:r>
              <a:rPr lang="de-AT" sz="1800" dirty="0"/>
              <a:t>alle Menschen frei und gleich an Würde und Rechten geboren“ sind.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In manchen Ländern ist das aber nicht der Fall.</a:t>
            </a:r>
          </a:p>
          <a:p>
            <a:r>
              <a:rPr lang="de-AT" sz="1800" dirty="0" smtClean="0"/>
              <a:t>Auch der Staat und staatliche Behörden (Polizei, Gerichte usw.) müssen diese Rechte einhalten, zum Beispiel wenn jemand verhaftet wird. </a:t>
            </a:r>
          </a:p>
          <a:p>
            <a:r>
              <a:rPr lang="de-AT" sz="1800" dirty="0" smtClean="0"/>
              <a:t>Das ist ein Eingriff auf das Grundrecht der Freiheit und darf nur unter bestimmten Regeln passieren. </a:t>
            </a:r>
          </a:p>
          <a:p>
            <a:pPr marL="0" indent="0">
              <a:buNone/>
            </a:pPr>
            <a:r>
              <a:rPr lang="de-AT" sz="1800" dirty="0"/>
              <a:t/>
            </a:r>
            <a:br>
              <a:rPr lang="de-AT" sz="1800" dirty="0"/>
            </a:br>
            <a:endParaRPr lang="de-AT" sz="1800" dirty="0"/>
          </a:p>
          <a:p>
            <a:pPr marL="0" indent="0">
              <a:buNone/>
            </a:pPr>
            <a:endParaRPr lang="de-DE" sz="1800" dirty="0" smtClean="0"/>
          </a:p>
          <a:p>
            <a:endParaRPr lang="de-AT" sz="1800" dirty="0" smtClean="0"/>
          </a:p>
        </p:txBody>
      </p:sp>
    </p:spTree>
    <p:extLst>
      <p:ext uri="{BB962C8B-B14F-4D97-AF65-F5344CB8AC3E}">
        <p14:creationId xmlns:p14="http://schemas.microsoft.com/office/powerpoint/2010/main" val="20838649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Verfassung und Grundrechte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AT" sz="1800" dirty="0"/>
              <a:t>Die Grundrechte sind durch die </a:t>
            </a:r>
            <a:r>
              <a:rPr lang="de-AT" sz="1800" b="1" dirty="0"/>
              <a:t>Verfassung</a:t>
            </a:r>
            <a:r>
              <a:rPr lang="de-AT" sz="1800" dirty="0"/>
              <a:t> </a:t>
            </a:r>
            <a:r>
              <a:rPr lang="de-AT" sz="1800" b="1" dirty="0"/>
              <a:t>garantiert</a:t>
            </a:r>
            <a:r>
              <a:rPr lang="de-AT" sz="1800" dirty="0"/>
              <a:t>.</a:t>
            </a:r>
          </a:p>
          <a:p>
            <a:r>
              <a:rPr lang="de-AT" sz="1800" dirty="0" smtClean="0"/>
              <a:t>Die </a:t>
            </a:r>
            <a:r>
              <a:rPr lang="de-AT" sz="1800" dirty="0"/>
              <a:t>Grundrechte sind ganz besonders wichtige </a:t>
            </a:r>
            <a:r>
              <a:rPr lang="de-AT" sz="1800" dirty="0" smtClean="0"/>
              <a:t>Rechte; deshalb sind sie gut „geschützt“ und nur schwer abzuändern.</a:t>
            </a:r>
          </a:p>
          <a:p>
            <a:endParaRPr lang="de-AT" sz="1800" dirty="0"/>
          </a:p>
          <a:p>
            <a:r>
              <a:rPr lang="de-AT" sz="1800" dirty="0"/>
              <a:t>Die Grundrechte </a:t>
            </a:r>
            <a:r>
              <a:rPr lang="de-AT" sz="1800" dirty="0" smtClean="0"/>
              <a:t>sind </a:t>
            </a:r>
            <a:r>
              <a:rPr lang="de-AT" sz="1800" dirty="0"/>
              <a:t>in verschiedenen Gesetzen und Vorschriften </a:t>
            </a:r>
            <a:r>
              <a:rPr lang="de-AT" sz="1800" dirty="0" smtClean="0"/>
              <a:t>niedergeschrieben. Die wichtigsten Quellen für die Grundrechte in Österreich sind:</a:t>
            </a:r>
          </a:p>
          <a:p>
            <a:pPr lvl="1"/>
            <a:r>
              <a:rPr lang="de-AT" sz="1600" b="1" dirty="0"/>
              <a:t>D</a:t>
            </a:r>
            <a:r>
              <a:rPr lang="de-AT" sz="1600" b="1" dirty="0" smtClean="0"/>
              <a:t>ie Europäische </a:t>
            </a:r>
            <a:r>
              <a:rPr lang="de-AT" sz="1600" b="1" dirty="0"/>
              <a:t>Menschenrechtskonvention (</a:t>
            </a:r>
            <a:r>
              <a:rPr lang="de-AT" sz="1600" b="1" dirty="0" smtClean="0"/>
              <a:t>EMRK)</a:t>
            </a:r>
          </a:p>
          <a:p>
            <a:pPr marL="457200" lvl="1" indent="0">
              <a:buNone/>
            </a:pPr>
            <a:r>
              <a:rPr lang="de-AT" sz="1600" dirty="0"/>
              <a:t>Die EMRK enthält eine Reihe von Grundrechten und Menschenrechten. </a:t>
            </a:r>
            <a:r>
              <a:rPr lang="de-AT" sz="1600" dirty="0" smtClean="0"/>
              <a:t/>
            </a:r>
            <a:br>
              <a:rPr lang="de-AT" sz="1600" dirty="0" smtClean="0"/>
            </a:br>
            <a:r>
              <a:rPr lang="de-AT" sz="1600" dirty="0" smtClean="0"/>
              <a:t>Seit </a:t>
            </a:r>
            <a:r>
              <a:rPr lang="de-AT" sz="1600" dirty="0"/>
              <a:t>1964 haben sie in Österreich „Verfassungsrang“.</a:t>
            </a:r>
          </a:p>
          <a:p>
            <a:pPr marL="457200" lvl="1" indent="0">
              <a:buNone/>
            </a:pPr>
            <a:endParaRPr lang="de-AT" sz="1600" b="1" dirty="0" smtClean="0"/>
          </a:p>
          <a:p>
            <a:pPr lvl="1"/>
            <a:r>
              <a:rPr lang="de-AT" sz="1600" b="1" dirty="0" smtClean="0"/>
              <a:t>Das Bundesverfassungsgesetz (B-VG)</a:t>
            </a:r>
          </a:p>
          <a:p>
            <a:pPr marL="457200" lvl="1" indent="0">
              <a:buNone/>
            </a:pPr>
            <a:r>
              <a:rPr lang="de-AT" sz="1600" dirty="0" smtClean="0"/>
              <a:t>Das </a:t>
            </a:r>
            <a:r>
              <a:rPr lang="de-AT" sz="1600" dirty="0"/>
              <a:t>„Kernstück“ der österreichischen </a:t>
            </a:r>
            <a:r>
              <a:rPr lang="de-AT" sz="1600" dirty="0" smtClean="0"/>
              <a:t>Bundesverfassung.</a:t>
            </a:r>
            <a:endParaRPr lang="de-AT" sz="1600" b="1" dirty="0" smtClean="0"/>
          </a:p>
          <a:p>
            <a:pPr marL="457200" lvl="1" indent="0">
              <a:buNone/>
            </a:pPr>
            <a:endParaRPr lang="de-AT" sz="1600" b="1" dirty="0" smtClean="0"/>
          </a:p>
          <a:p>
            <a:pPr lvl="1"/>
            <a:r>
              <a:rPr lang="de-AT" sz="1600" b="1" dirty="0" smtClean="0"/>
              <a:t>Das Staatsgrundgesetz</a:t>
            </a:r>
          </a:p>
          <a:p>
            <a:pPr marL="457200" lvl="1" indent="0">
              <a:buNone/>
            </a:pPr>
            <a:r>
              <a:rPr lang="de-AT" sz="1600" dirty="0" smtClean="0"/>
              <a:t>Wurde bereits </a:t>
            </a:r>
            <a:r>
              <a:rPr lang="de-AT" sz="1600" dirty="0"/>
              <a:t>1867 verfasst und enthält die allgemeinen Rechte der österreichischen </a:t>
            </a:r>
            <a:r>
              <a:rPr lang="de-AT" sz="1600" dirty="0" err="1" smtClean="0"/>
              <a:t>StaatsbürgerInnen</a:t>
            </a:r>
            <a:r>
              <a:rPr lang="de-AT" sz="1600" dirty="0" smtClean="0"/>
              <a:t>.</a:t>
            </a:r>
            <a:r>
              <a:rPr lang="de-AT" sz="1600" dirty="0"/>
              <a:t/>
            </a:r>
            <a:br>
              <a:rPr lang="de-AT" sz="1600" dirty="0"/>
            </a:br>
            <a:endParaRPr lang="de-AT" sz="1600" b="1" dirty="0" smtClean="0"/>
          </a:p>
          <a:p>
            <a:pPr marL="457200" lvl="1" indent="0">
              <a:buNone/>
            </a:pPr>
            <a:r>
              <a:rPr lang="de-AT" sz="1600" dirty="0"/>
              <a:t/>
            </a:r>
            <a:br>
              <a:rPr lang="de-AT" sz="1600" dirty="0"/>
            </a:br>
            <a:endParaRPr lang="de-AT" sz="1600" dirty="0"/>
          </a:p>
          <a:p>
            <a:pPr marL="0" indent="0">
              <a:buNone/>
            </a:pPr>
            <a:endParaRPr lang="de-DE" sz="1800" dirty="0" smtClean="0"/>
          </a:p>
          <a:p>
            <a:endParaRPr lang="de-AT" sz="1800" dirty="0" smtClean="0"/>
          </a:p>
        </p:txBody>
      </p:sp>
    </p:spTree>
    <p:extLst>
      <p:ext uri="{BB962C8B-B14F-4D97-AF65-F5344CB8AC3E}">
        <p14:creationId xmlns:p14="http://schemas.microsoft.com/office/powerpoint/2010/main" val="6810835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dirty="0"/>
              <a:t>Mehr Information auf: </a:t>
            </a:r>
            <a:r>
              <a:rPr lang="de-DE" sz="2400" dirty="0">
                <a:hlinkClick r:id="rId3"/>
              </a:rPr>
              <a:t>www.demokratiewebstatt.at</a:t>
            </a:r>
            <a:r>
              <a:rPr lang="de-DE" sz="2400" dirty="0"/>
              <a:t> </a:t>
            </a:r>
            <a:endParaRPr lang="de-AT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412776"/>
            <a:ext cx="5904656" cy="49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33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Die Grundrechte-Charta der Europäischen Union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752529"/>
          </a:xfrm>
        </p:spPr>
        <p:txBody>
          <a:bodyPr/>
          <a:lstStyle/>
          <a:p>
            <a:r>
              <a:rPr lang="de-AT" sz="1800" dirty="0"/>
              <a:t>In Österreich sind die Grundrechte nicht nur durch die Verfassung garantiert, sondern zusätzlich auch durch die </a:t>
            </a:r>
            <a:r>
              <a:rPr lang="de-AT" sz="1800" b="1" dirty="0"/>
              <a:t>Grundrechte-Charta der Europäischen Union</a:t>
            </a:r>
            <a:r>
              <a:rPr lang="de-AT" sz="1800" dirty="0"/>
              <a:t>. </a:t>
            </a:r>
            <a:endParaRPr lang="de-AT" sz="1800" dirty="0" smtClean="0"/>
          </a:p>
          <a:p>
            <a:r>
              <a:rPr lang="de-AT" sz="1800" dirty="0" smtClean="0"/>
              <a:t>Die Grundrechte-Charta der EU fasst die wichtigsten bürgerlichen, sozialen, politischen und wirtschaftlichen Rechte der EU-</a:t>
            </a:r>
            <a:r>
              <a:rPr lang="de-AT" sz="1800" dirty="0" err="1" smtClean="0"/>
              <a:t>BürgerInnen</a:t>
            </a:r>
            <a:r>
              <a:rPr lang="de-AT" sz="1800" dirty="0" smtClean="0"/>
              <a:t> zusammen und verpflichtet die Mitgliedsstaaten, diese zu schützen.</a:t>
            </a:r>
            <a:br>
              <a:rPr lang="de-AT" sz="1800" dirty="0" smtClean="0"/>
            </a:br>
            <a:endParaRPr lang="de-AT" sz="1800" b="1" dirty="0" smtClean="0"/>
          </a:p>
          <a:p>
            <a:pPr marL="457200" lvl="1" indent="0">
              <a:buNone/>
            </a:pPr>
            <a:r>
              <a:rPr lang="de-AT" sz="1600" dirty="0"/>
              <a:t/>
            </a:r>
            <a:br>
              <a:rPr lang="de-AT" sz="1600" dirty="0"/>
            </a:br>
            <a:endParaRPr lang="de-DE" sz="1800" dirty="0" smtClean="0"/>
          </a:p>
          <a:p>
            <a:r>
              <a:rPr lang="de-DE" sz="1800" dirty="0" smtClean="0"/>
              <a:t>Grundrechte </a:t>
            </a:r>
            <a:r>
              <a:rPr lang="de-DE" sz="1800" dirty="0"/>
              <a:t>wirken auf uns irgendwie „</a:t>
            </a:r>
            <a:r>
              <a:rPr lang="de-DE" sz="1800" dirty="0" smtClean="0"/>
              <a:t>selbstverständlich“. Dabei sind sie es </a:t>
            </a:r>
            <a:r>
              <a:rPr lang="de-DE" sz="1800" dirty="0"/>
              <a:t>nicht für alle Menschen </a:t>
            </a:r>
            <a:r>
              <a:rPr lang="de-DE" sz="1800" dirty="0" smtClean="0"/>
              <a:t>weltweit </a:t>
            </a:r>
            <a:r>
              <a:rPr lang="de-DE" sz="1800" dirty="0"/>
              <a:t>und </a:t>
            </a:r>
            <a:r>
              <a:rPr lang="de-DE" sz="1800" dirty="0" smtClean="0"/>
              <a:t>haben </a:t>
            </a:r>
            <a:r>
              <a:rPr lang="de-DE" sz="1800" dirty="0"/>
              <a:t>auch in Österreich nicht seit jeher gegolten </a:t>
            </a:r>
            <a:r>
              <a:rPr lang="de-DE" sz="1800" dirty="0" smtClean="0"/>
              <a:t>haben.</a:t>
            </a:r>
          </a:p>
          <a:p>
            <a:r>
              <a:rPr lang="de-DE" sz="1800" dirty="0" smtClean="0"/>
              <a:t>Beispiele:</a:t>
            </a:r>
          </a:p>
          <a:p>
            <a:pPr lvl="1"/>
            <a:r>
              <a:rPr lang="de-AT" sz="1400" dirty="0" smtClean="0"/>
              <a:t>Das </a:t>
            </a:r>
            <a:r>
              <a:rPr lang="de-AT" sz="1400" b="1" dirty="0" smtClean="0"/>
              <a:t>Recht zu wählen</a:t>
            </a:r>
            <a:r>
              <a:rPr lang="de-AT" sz="1400" dirty="0" smtClean="0"/>
              <a:t> gibt es für alle </a:t>
            </a:r>
            <a:r>
              <a:rPr lang="de-AT" sz="1400" dirty="0" err="1" smtClean="0"/>
              <a:t>BürgerInnen</a:t>
            </a:r>
            <a:r>
              <a:rPr lang="de-AT" sz="1400" dirty="0" smtClean="0"/>
              <a:t> in Österreich erst seit 1918. </a:t>
            </a:r>
          </a:p>
          <a:p>
            <a:pPr lvl="1"/>
            <a:r>
              <a:rPr lang="de-AT" sz="1400" dirty="0"/>
              <a:t>Das</a:t>
            </a:r>
            <a:r>
              <a:rPr lang="de-AT" sz="1400" b="1" dirty="0"/>
              <a:t> Recht zu heiraten </a:t>
            </a:r>
            <a:r>
              <a:rPr lang="de-AT" sz="1400" dirty="0" smtClean="0"/>
              <a:t>gilt für die meisten Menschen erst seit dem 19</a:t>
            </a:r>
            <a:r>
              <a:rPr lang="de-AT" sz="1400" dirty="0"/>
              <a:t>. </a:t>
            </a:r>
            <a:r>
              <a:rPr lang="de-AT" sz="1400" dirty="0" smtClean="0"/>
              <a:t>Jahrhundert.</a:t>
            </a:r>
          </a:p>
          <a:p>
            <a:pPr lvl="1"/>
            <a:r>
              <a:rPr lang="de-AT" sz="1400" dirty="0" smtClean="0"/>
              <a:t>Während der Zeit des </a:t>
            </a:r>
            <a:r>
              <a:rPr lang="de-AT" sz="1400" b="1" dirty="0" smtClean="0"/>
              <a:t>Nationalsozialismus</a:t>
            </a:r>
            <a:r>
              <a:rPr lang="de-AT" sz="1400" dirty="0" smtClean="0"/>
              <a:t> wurde die </a:t>
            </a:r>
            <a:r>
              <a:rPr lang="de-AT" sz="1400" dirty="0"/>
              <a:t>Grundrechte </a:t>
            </a:r>
            <a:r>
              <a:rPr lang="de-AT" sz="1400" dirty="0" smtClean="0"/>
              <a:t>eingeschränkt</a:t>
            </a:r>
            <a:r>
              <a:rPr lang="de-AT" sz="1400" dirty="0"/>
              <a:t>, missachtet oder </a:t>
            </a:r>
            <a:r>
              <a:rPr lang="de-AT" sz="1400" dirty="0" smtClean="0"/>
              <a:t>aufgehoben; </a:t>
            </a:r>
            <a:r>
              <a:rPr lang="de-AT" sz="1400" dirty="0" err="1"/>
              <a:t>GegnerInnen</a:t>
            </a:r>
            <a:r>
              <a:rPr lang="de-AT" sz="1400" dirty="0"/>
              <a:t> des Nationalsozialismus wurden verfolgt, </a:t>
            </a:r>
            <a:r>
              <a:rPr lang="de-AT" sz="1400" dirty="0" smtClean="0"/>
              <a:t/>
            </a:r>
            <a:br>
              <a:rPr lang="de-AT" sz="1400" dirty="0" smtClean="0"/>
            </a:br>
            <a:r>
              <a:rPr lang="de-AT" sz="1400" dirty="0" smtClean="0"/>
              <a:t>enteignet</a:t>
            </a:r>
            <a:r>
              <a:rPr lang="de-AT" sz="1400" dirty="0"/>
              <a:t>, </a:t>
            </a:r>
            <a:r>
              <a:rPr lang="de-AT" sz="1400" dirty="0" smtClean="0"/>
              <a:t>inhaftiert und getötet.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2866429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tabLst>
                <a:tab pos="8607425" algn="l"/>
              </a:tabLst>
              <a:defRPr sz="3800">
                <a:solidFill>
                  <a:srgbClr val="00B2D6"/>
                </a:solidFill>
                <a:latin typeface="Arial" charset="0"/>
              </a:defRPr>
            </a:lvl9pPr>
          </a:lstStyle>
          <a:p>
            <a:r>
              <a:rPr lang="de-DE" sz="2400" kern="0" dirty="0" smtClean="0"/>
              <a:t>Grundrechte sind nicht selbstverständlich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3292394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54" y="3933056"/>
            <a:ext cx="7777162" cy="936104"/>
          </a:xfrm>
        </p:spPr>
        <p:txBody>
          <a:bodyPr/>
          <a:lstStyle/>
          <a:p>
            <a:pPr lvl="0" algn="r"/>
            <a:r>
              <a:rPr lang="de-DE" sz="4000" dirty="0" smtClean="0"/>
              <a:t>Was hat die Verfassung</a:t>
            </a:r>
            <a:br>
              <a:rPr lang="de-DE" sz="4000" dirty="0" smtClean="0"/>
            </a:br>
            <a:r>
              <a:rPr lang="de-DE" sz="4000" dirty="0" smtClean="0"/>
              <a:t> mit mir zu tun?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73147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Grundrechte im Alltag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536505"/>
          </a:xfrm>
        </p:spPr>
        <p:txBody>
          <a:bodyPr/>
          <a:lstStyle/>
          <a:p>
            <a:r>
              <a:rPr lang="de-DE" sz="1800" dirty="0"/>
              <a:t>Meist ist es uns gar nicht so bewusst, aber unser Alltag würde</a:t>
            </a:r>
            <a:r>
              <a:rPr lang="de-DE" sz="1800" b="1" dirty="0"/>
              <a:t> ohne </a:t>
            </a:r>
            <a:r>
              <a:rPr lang="de-DE" sz="1800" b="1" dirty="0" smtClean="0"/>
              <a:t>diese </a:t>
            </a:r>
            <a:r>
              <a:rPr lang="de-DE" sz="1800" b="1" dirty="0"/>
              <a:t>Grundrechte ganz anders</a:t>
            </a:r>
            <a:r>
              <a:rPr lang="de-DE" sz="1800" dirty="0"/>
              <a:t> aussehen</a:t>
            </a:r>
            <a:r>
              <a:rPr lang="de-DE" sz="1800" dirty="0" smtClean="0"/>
              <a:t>:</a:t>
            </a:r>
          </a:p>
          <a:p>
            <a:pPr lvl="1"/>
            <a:r>
              <a:rPr lang="de-DE" sz="1600" dirty="0" smtClean="0"/>
              <a:t>Der </a:t>
            </a:r>
            <a:r>
              <a:rPr lang="de-DE" sz="1600" dirty="0"/>
              <a:t>Zugang zu verschiedenen </a:t>
            </a:r>
            <a:r>
              <a:rPr lang="de-DE" sz="1600" dirty="0" smtClean="0"/>
              <a:t>Radio- und </a:t>
            </a:r>
            <a:r>
              <a:rPr lang="de-DE" sz="1600" dirty="0"/>
              <a:t>Fernsehsendern und zum </a:t>
            </a:r>
            <a:r>
              <a:rPr lang="de-DE" sz="1600" dirty="0" smtClean="0"/>
              <a:t>Internet,</a:t>
            </a:r>
          </a:p>
          <a:p>
            <a:pPr lvl="1"/>
            <a:r>
              <a:rPr lang="de-DE" sz="1600" dirty="0" smtClean="0"/>
              <a:t>das </a:t>
            </a:r>
            <a:r>
              <a:rPr lang="de-DE" sz="1600" dirty="0"/>
              <a:t>Recht </a:t>
            </a:r>
            <a:r>
              <a:rPr lang="de-DE" sz="1600" dirty="0" smtClean="0"/>
              <a:t>zu </a:t>
            </a:r>
            <a:r>
              <a:rPr lang="de-DE" sz="1600" dirty="0"/>
              <a:t>demonstrieren oder </a:t>
            </a:r>
            <a:r>
              <a:rPr lang="de-DE" sz="1600" dirty="0" smtClean="0"/>
              <a:t>seine </a:t>
            </a:r>
            <a:r>
              <a:rPr lang="de-DE" sz="1600" dirty="0"/>
              <a:t>Meinung </a:t>
            </a:r>
            <a:r>
              <a:rPr lang="de-DE" sz="1600" dirty="0" smtClean="0"/>
              <a:t>kundzutun,</a:t>
            </a:r>
          </a:p>
          <a:p>
            <a:pPr lvl="1"/>
            <a:r>
              <a:rPr lang="de-DE" sz="1600" dirty="0" smtClean="0"/>
              <a:t>das Recht, </a:t>
            </a:r>
            <a:r>
              <a:rPr lang="de-DE" sz="1600" dirty="0"/>
              <a:t>selber über </a:t>
            </a:r>
            <a:r>
              <a:rPr lang="de-DE" sz="1600" dirty="0" smtClean="0"/>
              <a:t>den </a:t>
            </a:r>
            <a:r>
              <a:rPr lang="de-DE" sz="1600" dirty="0"/>
              <a:t>Beruf </a:t>
            </a:r>
            <a:r>
              <a:rPr lang="de-DE" sz="1600" dirty="0" smtClean="0"/>
              <a:t>zu entscheiden,</a:t>
            </a:r>
          </a:p>
          <a:p>
            <a:pPr lvl="1"/>
            <a:r>
              <a:rPr lang="de-DE" sz="1600" dirty="0" smtClean="0"/>
              <a:t>das Recht, die Religion frei auszuwählen,</a:t>
            </a:r>
          </a:p>
          <a:p>
            <a:pPr lvl="1"/>
            <a:r>
              <a:rPr lang="de-DE" sz="1600" dirty="0" smtClean="0"/>
              <a:t>das Recht, </a:t>
            </a:r>
            <a:r>
              <a:rPr lang="de-DE" sz="1600" dirty="0"/>
              <a:t>eine Reise ins Ausland </a:t>
            </a:r>
            <a:r>
              <a:rPr lang="de-DE" sz="1600" dirty="0" smtClean="0"/>
              <a:t>zu machen. </a:t>
            </a:r>
          </a:p>
          <a:p>
            <a:pPr marL="457200" lvl="1" indent="0">
              <a:buNone/>
            </a:pPr>
            <a:endParaRPr lang="de-DE" sz="1600" dirty="0" smtClean="0"/>
          </a:p>
          <a:p>
            <a:r>
              <a:rPr lang="de-DE" sz="1800" dirty="0" smtClean="0"/>
              <a:t>All </a:t>
            </a:r>
            <a:r>
              <a:rPr lang="de-DE" sz="1800" dirty="0"/>
              <a:t>das hat mit den Grundrechten zu tun</a:t>
            </a:r>
            <a:r>
              <a:rPr lang="de-DE" sz="1800" dirty="0" smtClean="0"/>
              <a:t>!</a:t>
            </a:r>
          </a:p>
          <a:p>
            <a:r>
              <a:rPr lang="de-DE" sz="1800" dirty="0"/>
              <a:t>Ein anderes Beispiel dafür, wo du mit der </a:t>
            </a:r>
            <a:r>
              <a:rPr lang="de-DE" sz="1800" b="1" dirty="0"/>
              <a:t>Anwendung der Verfassung</a:t>
            </a:r>
            <a:r>
              <a:rPr lang="de-DE" sz="1800" dirty="0"/>
              <a:t> wahrscheinlich „in Berührung gekommen“ bist, ist die </a:t>
            </a:r>
            <a:r>
              <a:rPr lang="de-DE" sz="1800" b="1" dirty="0"/>
              <a:t>Anfechtung der Bundespräsidentschaftswahle</a:t>
            </a:r>
            <a:r>
              <a:rPr lang="de-DE" sz="1800" dirty="0"/>
              <a:t>n im Jahr </a:t>
            </a:r>
            <a:r>
              <a:rPr lang="de-DE" sz="1800" dirty="0" smtClean="0"/>
              <a:t>2016.</a:t>
            </a:r>
          </a:p>
          <a:p>
            <a:r>
              <a:rPr lang="de-DE" sz="1800" dirty="0" smtClean="0"/>
              <a:t>Der Verfassungsgerichtshof hat entschieden, dass die Stichwahl der Bundespräsidentenwahl wiederholt werden muss, weil gegen mehrere Regelungen verstoßen worden war.</a:t>
            </a:r>
            <a:endParaRPr lang="de-DE" sz="1800" dirty="0"/>
          </a:p>
          <a:p>
            <a:endParaRPr lang="de-AT" sz="1600" dirty="0"/>
          </a:p>
          <a:p>
            <a:endParaRPr lang="de-DE" sz="1500" dirty="0"/>
          </a:p>
          <a:p>
            <a:pPr marL="0" indent="0">
              <a:buNone/>
            </a:pPr>
            <a:endParaRPr lang="de-AT" sz="2000" dirty="0" smtClean="0"/>
          </a:p>
          <a:p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37634285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96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AT" sz="2400" dirty="0" smtClean="0"/>
              <a:t>Verfassung und Kinder</a:t>
            </a:r>
            <a:endParaRPr lang="de-AT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1"/>
            <a:ext cx="8222940" cy="4392489"/>
          </a:xfrm>
        </p:spPr>
        <p:txBody>
          <a:bodyPr/>
          <a:lstStyle/>
          <a:p>
            <a:r>
              <a:rPr lang="de-DE" sz="2000" dirty="0"/>
              <a:t>Die Grundrechte sind nicht nur „was für Erwachsene“: Kinder haben das Recht auf Schutz, Versorgung und </a:t>
            </a:r>
            <a:r>
              <a:rPr lang="de-DE" sz="2000" dirty="0" smtClean="0"/>
              <a:t>Beteiligung.</a:t>
            </a:r>
          </a:p>
          <a:p>
            <a:r>
              <a:rPr lang="de-DE" sz="2000" dirty="0"/>
              <a:t>Um den Kindern diese Rechte zu garantieren, haben die Vereinten Nationen (UNO) die </a:t>
            </a:r>
            <a:r>
              <a:rPr lang="de-DE" sz="2000" dirty="0">
                <a:hlinkClick r:id="rId3"/>
              </a:rPr>
              <a:t>Konvention über die Rechte des Kindes verfasst</a:t>
            </a:r>
            <a:r>
              <a:rPr lang="de-DE" sz="2000" dirty="0"/>
              <a:t>. </a:t>
            </a:r>
            <a:endParaRPr lang="de-DE" sz="2000" dirty="0" smtClean="0"/>
          </a:p>
          <a:p>
            <a:r>
              <a:rPr lang="de-DE" sz="2000" dirty="0"/>
              <a:t>Seit 2011 sind manche</a:t>
            </a:r>
            <a:r>
              <a:rPr lang="de-DE" sz="2000" b="1" dirty="0"/>
              <a:t> Kinderrechte der UN-Konvention </a:t>
            </a:r>
            <a:r>
              <a:rPr lang="de-DE" sz="2000" dirty="0"/>
              <a:t>zusätzlich</a:t>
            </a:r>
            <a:r>
              <a:rPr lang="de-DE" sz="2000" b="1" dirty="0"/>
              <a:t> in der Österreichischen Bundesverfassung </a:t>
            </a:r>
            <a:r>
              <a:rPr lang="de-DE" sz="2000" b="1" dirty="0" smtClean="0"/>
              <a:t>enthalten.</a:t>
            </a:r>
          </a:p>
          <a:p>
            <a:r>
              <a:rPr lang="de-DE" sz="2000" dirty="0"/>
              <a:t>Dadurch haben diese Kinderrechte an Bedeutung gewonnen.</a:t>
            </a:r>
            <a:endParaRPr lang="de-AT" sz="2000" dirty="0"/>
          </a:p>
          <a:p>
            <a:pPr marL="0" indent="0">
              <a:buNone/>
            </a:pPr>
            <a:endParaRPr lang="de-DE" sz="2000" dirty="0" smtClean="0"/>
          </a:p>
          <a:p>
            <a:endParaRPr lang="de-AT" sz="2000" dirty="0" smtClean="0"/>
          </a:p>
        </p:txBody>
      </p:sp>
    </p:spTree>
    <p:extLst>
      <p:ext uri="{BB962C8B-B14F-4D97-AF65-F5344CB8AC3E}">
        <p14:creationId xmlns:p14="http://schemas.microsoft.com/office/powerpoint/2010/main" val="8311467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/>
              <a:t>Übung 2: Verfassung und Klassengemeinschaft</a:t>
            </a:r>
            <a:endParaRPr lang="de-DE" sz="28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430712"/>
          </a:xfrm>
        </p:spPr>
        <p:txBody>
          <a:bodyPr/>
          <a:lstStyle/>
          <a:p>
            <a:pPr marL="0" indent="0">
              <a:buNone/>
            </a:pPr>
            <a:r>
              <a:rPr lang="de-AT" sz="2000" dirty="0" smtClean="0"/>
              <a:t>Die </a:t>
            </a:r>
            <a:r>
              <a:rPr lang="de-AT" sz="2000" dirty="0"/>
              <a:t>Verfassung </a:t>
            </a:r>
            <a:r>
              <a:rPr lang="de-AT" sz="2000" dirty="0" smtClean="0"/>
              <a:t>und die Gesetze legen die politischen und gesellschaftlichen Spielregeln fest. Welche Parallelen erkennt ihr, wenn ihr die Situation des Zusammenlebens in einem Staat mit der Situation in eurer Klassengemeinschaft vergleicht?</a:t>
            </a:r>
          </a:p>
          <a:p>
            <a:pPr marL="0" indent="0">
              <a:buNone/>
            </a:pPr>
            <a:r>
              <a:rPr lang="de-DE" sz="2000" dirty="0" smtClean="0"/>
              <a:t>Diskutiert in Kleingruppen über folgende Fragen: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>
              <a:buFont typeface="Wingdings" panose="05000000000000000000" pitchFamily="2" charset="2"/>
              <a:buChar char=""/>
            </a:pPr>
            <a:r>
              <a:rPr lang="de-AT" sz="2000" dirty="0" smtClean="0"/>
              <a:t>Welche Regeln gibt es in eurer Klassengemeinschaft zum Umgang miteinander? 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AT" sz="2000" dirty="0" smtClean="0"/>
              <a:t>Gibt es Regeln, die über allen anderen Regeln stehen (Vergleich dazu: </a:t>
            </a:r>
            <a:r>
              <a:rPr lang="de-AT" sz="2000" dirty="0"/>
              <a:t>Verfassungsgesetze</a:t>
            </a:r>
            <a:r>
              <a:rPr lang="de-AT" sz="2000" dirty="0" smtClean="0"/>
              <a:t>)?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AT" sz="2000" dirty="0"/>
              <a:t>Wer </a:t>
            </a:r>
            <a:r>
              <a:rPr lang="de-AT" sz="2000" dirty="0" smtClean="0"/>
              <a:t>bestimmt diese Regeln und wer</a:t>
            </a:r>
            <a:r>
              <a:rPr lang="de-AT" sz="2000" dirty="0"/>
              <a:t> </a:t>
            </a:r>
            <a:r>
              <a:rPr lang="de-AT" sz="2000" dirty="0" smtClean="0"/>
              <a:t>kontrolliert sie? </a:t>
            </a:r>
            <a:r>
              <a:rPr lang="de-AT" sz="2000" dirty="0"/>
              <a:t>(Vergleich dazu: </a:t>
            </a:r>
            <a:r>
              <a:rPr lang="de-AT" sz="2000" dirty="0" smtClean="0"/>
              <a:t>Parlament bzw. Verfassungsgerichtshof</a:t>
            </a:r>
            <a:r>
              <a:rPr lang="de-AT" sz="2000" dirty="0"/>
              <a:t>)?</a:t>
            </a:r>
          </a:p>
          <a:p>
            <a:pPr>
              <a:buFont typeface="Wingdings" panose="05000000000000000000" pitchFamily="2" charset="2"/>
              <a:buChar char=""/>
            </a:pPr>
            <a:r>
              <a:rPr lang="de-AT" sz="2000" dirty="0" smtClean="0"/>
              <a:t>Was passiert, wenn jemand diese Regeln nicht einhält?</a:t>
            </a:r>
          </a:p>
          <a:p>
            <a:pPr marL="0" indent="0">
              <a:buNone/>
            </a:pPr>
            <a:endParaRPr lang="de-AT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endParaRPr lang="de-AT" sz="2000" dirty="0"/>
          </a:p>
          <a:p>
            <a:endParaRPr lang="de-AT" sz="2000" dirty="0" smtClean="0"/>
          </a:p>
          <a:p>
            <a:pPr marL="0" lvl="0" indent="0">
              <a:buNone/>
            </a:pPr>
            <a:endParaRPr lang="de-DE" sz="1600" dirty="0" smtClean="0"/>
          </a:p>
          <a:p>
            <a:pPr lvl="0"/>
            <a:endParaRPr lang="de-AT" sz="1600" dirty="0"/>
          </a:p>
          <a:p>
            <a:pPr lvl="1"/>
            <a:endParaRPr lang="de-DE" sz="16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i="1" dirty="0">
              <a:solidFill>
                <a:srgbClr val="C00000"/>
              </a:solidFill>
            </a:endParaRPr>
          </a:p>
          <a:p>
            <a:endParaRPr lang="de-DE" sz="2000" dirty="0" smtClean="0"/>
          </a:p>
          <a:p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9843012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149080"/>
            <a:ext cx="7777162" cy="936104"/>
          </a:xfrm>
        </p:spPr>
        <p:txBody>
          <a:bodyPr/>
          <a:lstStyle/>
          <a:p>
            <a:pPr lvl="0"/>
            <a:r>
              <a:rPr lang="de-DE" sz="4000" dirty="0" smtClean="0"/>
              <a:t>Was ist eine Verfassung?</a:t>
            </a:r>
            <a:endParaRPr lang="de-AT" sz="4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8259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171400"/>
            <a:ext cx="9163050" cy="6885384"/>
          </a:xfrm>
          <a:prstGeom prst="rect">
            <a:avLst/>
          </a:prstGeo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6632"/>
            <a:ext cx="8207375" cy="1152525"/>
          </a:xfrm>
        </p:spPr>
        <p:txBody>
          <a:bodyPr/>
          <a:lstStyle/>
          <a:p>
            <a:r>
              <a:rPr lang="de-DE" sz="2400" dirty="0" smtClean="0"/>
              <a:t>Spielregeln für das staatliche Handeln</a:t>
            </a:r>
            <a:endParaRPr lang="de-DE" sz="2400" dirty="0"/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457200" y="1700213"/>
            <a:ext cx="8229600" cy="443071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sz="3200" kern="0" dirty="0">
              <a:latin typeface="+mn-lt"/>
            </a:endParaRPr>
          </a:p>
        </p:txBody>
      </p:sp>
      <p:sp>
        <p:nvSpPr>
          <p:cNvPr id="8197" name="Inhaltsplatzhalter 11"/>
          <p:cNvSpPr>
            <a:spLocks noGrp="1"/>
          </p:cNvSpPr>
          <p:nvPr>
            <p:ph idx="1"/>
          </p:nvPr>
        </p:nvSpPr>
        <p:spPr>
          <a:xfrm>
            <a:off x="463860" y="1196752"/>
            <a:ext cx="7852556" cy="4824536"/>
          </a:xfrm>
        </p:spPr>
        <p:txBody>
          <a:bodyPr/>
          <a:lstStyle/>
          <a:p>
            <a:r>
              <a:rPr lang="de-DE" sz="2000" dirty="0" smtClean="0"/>
              <a:t>Die Verfassung legt die Spielregeln für das staatliche Handeln fest.</a:t>
            </a:r>
          </a:p>
          <a:p>
            <a:r>
              <a:rPr lang="de-DE" sz="2000" dirty="0" smtClean="0"/>
              <a:t>In der Verfassung wird bestimmt, welche Aufgaben der Staat übernimmt, welche Rechte </a:t>
            </a:r>
            <a:r>
              <a:rPr lang="de-DE" sz="2000" dirty="0" err="1" smtClean="0"/>
              <a:t>BürgerInnen</a:t>
            </a:r>
            <a:r>
              <a:rPr lang="de-DE" sz="2000" dirty="0" smtClean="0"/>
              <a:t> haben und wie das Verhältnis zwischen </a:t>
            </a:r>
            <a:r>
              <a:rPr lang="de-DE" sz="2000" dirty="0" err="1" smtClean="0"/>
              <a:t>BürgerInnen</a:t>
            </a:r>
            <a:r>
              <a:rPr lang="de-DE" sz="2000" dirty="0" smtClean="0"/>
              <a:t> und staatlichen Einrichtungen geregelt ist. </a:t>
            </a:r>
          </a:p>
          <a:p>
            <a:r>
              <a:rPr lang="de-DE" sz="2000" dirty="0" smtClean="0"/>
              <a:t>Die Verfassung schreibt vor, welche Aufgaben die Bundesregierung hat und wo die Bundesländer selbstständig entscheiden können.</a:t>
            </a:r>
          </a:p>
          <a:p>
            <a:r>
              <a:rPr lang="de-DE" sz="2000" dirty="0" smtClean="0"/>
              <a:t>Wenn Abläufe in der Realität anders aussehen als in der Verfassung vorgeschrieben, spricht man von der „Realverfassung“.</a:t>
            </a:r>
          </a:p>
          <a:p>
            <a:pPr marL="457200" lvl="1" indent="0">
              <a:buNone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40576546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711"/>
            <a:ext cx="9163050" cy="68853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Verfassung und demokratische Staaten</a:t>
            </a:r>
            <a:endParaRPr lang="de-AT" sz="2400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Die Verfassung entwickelte sich im Lauf des 20. Jahrhunderts zu einem zentralen Merkmal demokratischer Staaten in Europa.</a:t>
            </a:r>
          </a:p>
          <a:p>
            <a:r>
              <a:rPr lang="de-DE" sz="2000" dirty="0" smtClean="0"/>
              <a:t>Der Weg hin zu einer Verfassung war von Land zu Land sehr unterschiedlich.</a:t>
            </a:r>
          </a:p>
          <a:p>
            <a:r>
              <a:rPr lang="de-DE" sz="2000" dirty="0" smtClean="0"/>
              <a:t>Die Verfassungen der europäischen Staaten stärken die Rechte der </a:t>
            </a:r>
            <a:r>
              <a:rPr lang="de-DE" sz="2000" dirty="0" err="1" smtClean="0"/>
              <a:t>BürgerInnen</a:t>
            </a:r>
            <a:r>
              <a:rPr lang="de-DE" sz="2000" dirty="0" smtClean="0"/>
              <a:t> („Grundrechte“) und sollen verhindern, dass Einzelne über andere Menschen Macht ausüben.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 smtClean="0"/>
              <a:t>In der </a:t>
            </a:r>
            <a:r>
              <a:rPr lang="de-DE" sz="2000" dirty="0" smtClean="0">
                <a:hlinkClick r:id="rId3"/>
              </a:rPr>
              <a:t>Storymap</a:t>
            </a:r>
            <a:r>
              <a:rPr lang="de-DE" sz="2000" dirty="0" smtClean="0"/>
              <a:t> findest du eine Auswahl, wie die Verfassungen in den anderen Ländern geregelt sind.</a:t>
            </a:r>
          </a:p>
          <a:p>
            <a:pPr marL="0" indent="0">
              <a:buNone/>
            </a:pPr>
            <a:endParaRPr lang="de-DE" sz="7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de-DE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818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1456" y="980728"/>
            <a:ext cx="8229600" cy="4430712"/>
          </a:xfrm>
        </p:spPr>
        <p:txBody>
          <a:bodyPr/>
          <a:lstStyle/>
          <a:p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endParaRPr lang="de-A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e-DE" sz="20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729681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963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Franz\Pictures\Thema-1938-Fotos-internet\1938 hintergrund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3932"/>
            <a:ext cx="916305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100" y="3933056"/>
            <a:ext cx="7777162" cy="936104"/>
          </a:xfrm>
        </p:spPr>
        <p:txBody>
          <a:bodyPr/>
          <a:lstStyle/>
          <a:p>
            <a:pPr lvl="0"/>
            <a:r>
              <a:rPr lang="de-DE" sz="3200" dirty="0" smtClean="0"/>
              <a:t>Die österreichische Bundesverfassung</a:t>
            </a:r>
            <a:endParaRPr lang="de-AT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262" y="764704"/>
            <a:ext cx="777716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b" anchorCtr="0" compatLnSpc="1">
            <a:prstTxWarp prst="textNoShape">
              <a:avLst/>
            </a:prstTxWarp>
          </a:bodyPr>
          <a:lstStyle/>
          <a:p>
            <a:pPr lvl="0">
              <a:tabLst>
                <a:tab pos="8342313" algn="l"/>
              </a:tabLst>
              <a:defRPr/>
            </a:pP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83665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050" y="-47776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6" y="58309"/>
            <a:ext cx="8207375" cy="1152525"/>
          </a:xfrm>
        </p:spPr>
        <p:txBody>
          <a:bodyPr/>
          <a:lstStyle/>
          <a:p>
            <a:r>
              <a:rPr lang="de-DE" sz="2400" dirty="0" smtClean="0"/>
              <a:t>Grundprinzipien der Bundesverfassung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107504" y="1196752"/>
            <a:ext cx="8435280" cy="6158309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l"/>
              <a:defRPr/>
            </a:pPr>
            <a:endParaRPr lang="de-DE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1456" y="980728"/>
            <a:ext cx="8229600" cy="4430712"/>
          </a:xfrm>
        </p:spPr>
        <p:txBody>
          <a:bodyPr/>
          <a:lstStyle/>
          <a:p>
            <a:endParaRPr lang="de-AT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sz="2000" dirty="0" smtClean="0"/>
              <a:t>In der österreichischen Bundesverfassung sind mehrere Grundprinzipien festgehalten:</a:t>
            </a:r>
          </a:p>
          <a:p>
            <a:pPr marL="0" indent="0">
              <a:buNone/>
            </a:pPr>
            <a:endParaRPr lang="de-DE" sz="1000" dirty="0" smtClean="0"/>
          </a:p>
          <a:p>
            <a:pPr lvl="1"/>
            <a:r>
              <a:rPr lang="de-DE" sz="2000" b="1" dirty="0"/>
              <a:t>Das demokratische </a:t>
            </a:r>
            <a:r>
              <a:rPr lang="de-DE" sz="2000" b="1" dirty="0" smtClean="0"/>
              <a:t>Prinzip</a:t>
            </a:r>
          </a:p>
          <a:p>
            <a:pPr lvl="1">
              <a:buFontTx/>
              <a:buChar char="-"/>
            </a:pPr>
            <a:r>
              <a:rPr lang="de-DE" sz="2000" dirty="0" smtClean="0"/>
              <a:t>Österreich </a:t>
            </a:r>
            <a:r>
              <a:rPr lang="de-DE" sz="2000" dirty="0"/>
              <a:t>ist eine demokratische </a:t>
            </a:r>
            <a:r>
              <a:rPr lang="de-DE" sz="2000" dirty="0" smtClean="0"/>
              <a:t>Republik, </a:t>
            </a:r>
            <a:r>
              <a:rPr lang="de-DE" sz="2000" dirty="0"/>
              <a:t>in der das Recht vom Volk </a:t>
            </a:r>
            <a:r>
              <a:rPr lang="de-DE" sz="2000" dirty="0" smtClean="0"/>
              <a:t>ausgeht.</a:t>
            </a:r>
          </a:p>
          <a:p>
            <a:pPr lvl="1">
              <a:buFontTx/>
              <a:buChar char="-"/>
            </a:pPr>
            <a:r>
              <a:rPr lang="de-DE" sz="2000" dirty="0" smtClean="0"/>
              <a:t>Alle </a:t>
            </a:r>
            <a:r>
              <a:rPr lang="de-DE" sz="2000" dirty="0" err="1"/>
              <a:t>BürgerInnen</a:t>
            </a:r>
            <a:r>
              <a:rPr lang="de-DE" sz="2000" dirty="0"/>
              <a:t> über 16 Jahren dürfen wählen, alle </a:t>
            </a:r>
            <a:r>
              <a:rPr lang="de-DE" sz="2000" dirty="0" err="1"/>
              <a:t>BürgerInnen</a:t>
            </a:r>
            <a:r>
              <a:rPr lang="de-DE" sz="2000" dirty="0"/>
              <a:t> über 18 Jahren für ein politisches Amt gewählt </a:t>
            </a:r>
            <a:r>
              <a:rPr lang="de-DE" sz="2000" dirty="0" smtClean="0"/>
              <a:t>werden.</a:t>
            </a:r>
          </a:p>
          <a:p>
            <a:pPr lvl="1">
              <a:buFontTx/>
              <a:buChar char="-"/>
            </a:pPr>
            <a:r>
              <a:rPr lang="de-DE" sz="2000" dirty="0" smtClean="0"/>
              <a:t>Nationalrat</a:t>
            </a:r>
            <a:r>
              <a:rPr lang="de-DE" sz="2000" dirty="0"/>
              <a:t>, Bundesrat und Landtage sollen Gesetze beschließen und die Regierung </a:t>
            </a:r>
            <a:r>
              <a:rPr lang="de-DE" sz="2000" dirty="0" smtClean="0"/>
              <a:t>kontrollieren </a:t>
            </a:r>
            <a:r>
              <a:rPr lang="de-DE" sz="2000" dirty="0"/>
              <a:t>(„Parlamentarische Demokratie</a:t>
            </a:r>
            <a:r>
              <a:rPr lang="de-DE" sz="2000" dirty="0" smtClean="0"/>
              <a:t>“). </a:t>
            </a:r>
          </a:p>
          <a:p>
            <a:pPr lvl="1">
              <a:buFontTx/>
              <a:buChar char="-"/>
            </a:pPr>
            <a:r>
              <a:rPr lang="de-DE" sz="2000" dirty="0" err="1" smtClean="0"/>
              <a:t>BürgerInnen</a:t>
            </a:r>
            <a:r>
              <a:rPr lang="de-DE" sz="2000" dirty="0" smtClean="0"/>
              <a:t> können durch Volksbegehren und Volksbefragungen direkt am politischen Geschehen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teilnehmen.</a:t>
            </a:r>
          </a:p>
          <a:p>
            <a:pPr marL="457200" lvl="1" indent="0">
              <a:buNone/>
            </a:pPr>
            <a:endParaRPr lang="de-DE" sz="2000" dirty="0"/>
          </a:p>
          <a:p>
            <a:pPr marL="457200" lvl="1" indent="0">
              <a:buNone/>
            </a:pPr>
            <a:endParaRPr lang="de-DE" sz="1500" dirty="0" smtClean="0"/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8595519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ranz\Pictures\Thema-1938-Fotos-internet\1938 hintergrund-02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3050" cy="6885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noFill/>
            <a:miter lim="800000"/>
          </a:ln>
          <a:effectLst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25660"/>
            <a:ext cx="8136903" cy="1152525"/>
          </a:xfrm>
        </p:spPr>
        <p:txBody>
          <a:bodyPr/>
          <a:lstStyle/>
          <a:p>
            <a:r>
              <a:rPr lang="de-DE" sz="2400" dirty="0"/>
              <a:t>Grundprinzipien der </a:t>
            </a:r>
            <a:r>
              <a:rPr lang="de-DE" sz="2400" dirty="0" smtClean="0"/>
              <a:t>Bundesverfassung II</a:t>
            </a:r>
            <a:endParaRPr lang="de-DE" sz="2400" dirty="0">
              <a:solidFill>
                <a:schemeClr val="bg2"/>
              </a:solidFill>
            </a:endParaRPr>
          </a:p>
        </p:txBody>
      </p:sp>
      <p:sp>
        <p:nvSpPr>
          <p:cNvPr id="5" name="Inhaltsplatzhalter 11"/>
          <p:cNvSpPr txBox="1">
            <a:spLocks/>
          </p:cNvSpPr>
          <p:nvPr/>
        </p:nvSpPr>
        <p:spPr>
          <a:xfrm>
            <a:off x="251520" y="1196752"/>
            <a:ext cx="8435280" cy="4934173"/>
          </a:xfrm>
          <a:prstGeom prst="rect">
            <a:avLst/>
          </a:prstGeom>
        </p:spPr>
        <p:txBody>
          <a:bodyPr/>
          <a:lstStyle/>
          <a:p>
            <a:endParaRPr lang="de-DE" sz="2000" kern="0" dirty="0">
              <a:latin typeface="+mn-lt"/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02187" y="1448482"/>
            <a:ext cx="8229600" cy="4430712"/>
          </a:xfrm>
        </p:spPr>
        <p:txBody>
          <a:bodyPr/>
          <a:lstStyle/>
          <a:p>
            <a:pPr lvl="1"/>
            <a:r>
              <a:rPr lang="de-DE" sz="2000" b="1" dirty="0" smtClean="0"/>
              <a:t>Das republikanische Prinzip</a:t>
            </a:r>
          </a:p>
          <a:p>
            <a:pPr lvl="1">
              <a:buFontTx/>
              <a:buChar char="-"/>
            </a:pPr>
            <a:r>
              <a:rPr lang="de-DE" sz="2000" dirty="0" smtClean="0"/>
              <a:t>An der </a:t>
            </a:r>
            <a:r>
              <a:rPr lang="de-DE" sz="2000" dirty="0"/>
              <a:t>Spitze </a:t>
            </a:r>
            <a:r>
              <a:rPr lang="de-DE" sz="2000" dirty="0" smtClean="0"/>
              <a:t>steht ein </a:t>
            </a:r>
            <a:r>
              <a:rPr lang="de-DE" sz="2000" dirty="0"/>
              <a:t>gewähltes </a:t>
            </a:r>
            <a:r>
              <a:rPr lang="de-DE" sz="2000" dirty="0" smtClean="0"/>
              <a:t>Staatsoberhaupt </a:t>
            </a:r>
            <a:br>
              <a:rPr lang="de-DE" sz="2000" dirty="0" smtClean="0"/>
            </a:br>
            <a:r>
              <a:rPr lang="de-DE" sz="2000" dirty="0" smtClean="0"/>
              <a:t>(in Österreich: der Bundespräsident).</a:t>
            </a:r>
          </a:p>
          <a:p>
            <a:pPr lvl="1">
              <a:buFontTx/>
              <a:buChar char="-"/>
            </a:pPr>
            <a:r>
              <a:rPr lang="de-DE" sz="2000" dirty="0" smtClean="0"/>
              <a:t>Er </a:t>
            </a:r>
            <a:r>
              <a:rPr lang="de-DE" sz="2000" dirty="0"/>
              <a:t>wird für eine begrenzte Zeit gewählt und hat </a:t>
            </a:r>
            <a:r>
              <a:rPr lang="de-DE" sz="2000" dirty="0" smtClean="0"/>
              <a:t>bestimmte Aufgaben </a:t>
            </a:r>
            <a:r>
              <a:rPr lang="de-DE" sz="2000" dirty="0"/>
              <a:t>und </a:t>
            </a:r>
            <a:r>
              <a:rPr lang="de-DE" sz="2000" dirty="0" smtClean="0"/>
              <a:t>Pflichten.</a:t>
            </a:r>
          </a:p>
          <a:p>
            <a:pPr lvl="1">
              <a:buFontTx/>
              <a:buChar char="-"/>
            </a:pPr>
            <a:r>
              <a:rPr lang="de-DE" sz="2000" dirty="0" smtClean="0"/>
              <a:t>Republik </a:t>
            </a:r>
            <a:r>
              <a:rPr lang="de-DE" sz="2000" dirty="0"/>
              <a:t>meint aber auch, dass der Staat von allen </a:t>
            </a:r>
            <a:r>
              <a:rPr lang="de-DE" sz="2000" dirty="0" err="1"/>
              <a:t>BürgerInnen</a:t>
            </a:r>
            <a:r>
              <a:rPr lang="de-DE" sz="2000" dirty="0"/>
              <a:t> gemeinsam gebildet wird und in ihrem Sinne handeln </a:t>
            </a:r>
            <a:r>
              <a:rPr lang="de-DE" sz="2000" dirty="0" smtClean="0"/>
              <a:t>soll.</a:t>
            </a:r>
          </a:p>
          <a:p>
            <a:pPr lvl="1">
              <a:buFontTx/>
              <a:buChar char="-"/>
            </a:pPr>
            <a:r>
              <a:rPr lang="de-DE" sz="2000" dirty="0" smtClean="0"/>
              <a:t>Die </a:t>
            </a:r>
            <a:r>
              <a:rPr lang="de-DE" sz="2000" dirty="0" err="1"/>
              <a:t>BürgerInnen</a:t>
            </a:r>
            <a:r>
              <a:rPr lang="de-DE" sz="2000" dirty="0"/>
              <a:t> wählen Menschen, die ihre Interessen vertreten sollen</a:t>
            </a:r>
            <a:r>
              <a:rPr lang="de-DE" sz="2000" dirty="0" smtClean="0"/>
              <a:t>.</a:t>
            </a:r>
          </a:p>
          <a:p>
            <a:pPr marL="457200" lvl="1" indent="0">
              <a:buNone/>
            </a:pPr>
            <a:endParaRPr lang="de-DE" sz="1000" dirty="0" smtClean="0"/>
          </a:p>
          <a:p>
            <a:pPr lvl="1"/>
            <a:r>
              <a:rPr lang="de-DE" sz="2000" b="1" dirty="0"/>
              <a:t>Bundesstaatliches Prinzip</a:t>
            </a:r>
          </a:p>
          <a:p>
            <a:pPr lvl="1">
              <a:buFontTx/>
              <a:buChar char="-"/>
            </a:pPr>
            <a:r>
              <a:rPr lang="de-DE" sz="2000" dirty="0"/>
              <a:t>Österreich ist ein Bundesstaat: Der Staat wird von mehreren Teilstaaten (</a:t>
            </a:r>
            <a:r>
              <a:rPr lang="de-DE" sz="2000" dirty="0" smtClean="0"/>
              <a:t>Bundesländern) </a:t>
            </a:r>
            <a:r>
              <a:rPr lang="de-DE" sz="2000" dirty="0"/>
              <a:t>gebildet.</a:t>
            </a:r>
          </a:p>
          <a:p>
            <a:pPr lvl="1"/>
            <a:endParaRPr lang="de-DE" sz="1500" dirty="0" smtClean="0"/>
          </a:p>
          <a:p>
            <a:pPr marL="0" indent="0">
              <a:buNone/>
            </a:pPr>
            <a:endParaRPr lang="de-DE" sz="2000" dirty="0" smtClean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12037592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asserzeichen">
  <a:themeElements>
    <a:clrScheme name="1_Wasserzeich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1_Wasserzeich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1_Wasserzeich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asserzeichen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asserzeichen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1363</Words>
  <Application>Microsoft Office PowerPoint</Application>
  <PresentationFormat>Bildschirmpräsentation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1_Wasserzeichen</vt:lpstr>
      <vt:lpstr>   „Verfassung und Grundrechte“</vt:lpstr>
      <vt:lpstr>Mehr Information auf: www.demokratiewebstatt.at </vt:lpstr>
      <vt:lpstr>Was ist eine Verfassung?</vt:lpstr>
      <vt:lpstr>Spielregeln für das staatliche Handeln</vt:lpstr>
      <vt:lpstr>Verfassung und demokratische Staaten</vt:lpstr>
      <vt:lpstr>PowerPoint-Präsentation</vt:lpstr>
      <vt:lpstr>Die österreichische Bundesverfassung</vt:lpstr>
      <vt:lpstr>Grundprinzipien der Bundesverfassung</vt:lpstr>
      <vt:lpstr>Grundprinzipien der Bundesverfassung II</vt:lpstr>
      <vt:lpstr>Grundprinzipien der Bundesverfassung III</vt:lpstr>
      <vt:lpstr>Änderungen der Verfassungsgrundprinzipien</vt:lpstr>
      <vt:lpstr>Verfassungsgerichtshof als „Hüter der Verfassung“</vt:lpstr>
      <vt:lpstr>Übung 1: Der Verfassungsgerichtshof</vt:lpstr>
      <vt:lpstr>Rechte und Grundregeln</vt:lpstr>
      <vt:lpstr>Gesetze und Rechte</vt:lpstr>
      <vt:lpstr>… und Recht bekommen</vt:lpstr>
      <vt:lpstr>Grundrechte und Menschenrechte</vt:lpstr>
      <vt:lpstr>Für wen gelten die Grundrechte?</vt:lpstr>
      <vt:lpstr>Verfassung und Grundrechte</vt:lpstr>
      <vt:lpstr>Die Grundrechte-Charta der Europäischen Union</vt:lpstr>
      <vt:lpstr>Was hat die Verfassung  mit mir zu tun?</vt:lpstr>
      <vt:lpstr>Grundrechte im Alltag</vt:lpstr>
      <vt:lpstr>Verfassung und Kinder</vt:lpstr>
      <vt:lpstr>Übung 2: Verfassung und Klassengemeinschaft</vt:lpstr>
    </vt:vector>
  </TitlesOfParts>
  <Company>machessa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Vlatka Nikolic-Onea</dc:creator>
  <cp:lastModifiedBy>Harald Prosch</cp:lastModifiedBy>
  <cp:revision>1786</cp:revision>
  <cp:lastPrinted>2016-06-16T15:14:12Z</cp:lastPrinted>
  <dcterms:created xsi:type="dcterms:W3CDTF">2009-03-03T21:28:50Z</dcterms:created>
  <dcterms:modified xsi:type="dcterms:W3CDTF">2017-11-22T16:12:00Z</dcterms:modified>
</cp:coreProperties>
</file>