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34" r:id="rId2"/>
    <p:sldId id="258" r:id="rId3"/>
    <p:sldId id="276" r:id="rId4"/>
    <p:sldId id="273" r:id="rId5"/>
    <p:sldId id="311" r:id="rId6"/>
    <p:sldId id="309" r:id="rId7"/>
    <p:sldId id="316" r:id="rId8"/>
    <p:sldId id="313" r:id="rId9"/>
    <p:sldId id="321" r:id="rId10"/>
    <p:sldId id="297" r:id="rId11"/>
    <p:sldId id="322" r:id="rId12"/>
    <p:sldId id="324" r:id="rId13"/>
    <p:sldId id="337" r:id="rId14"/>
    <p:sldId id="278" r:id="rId15"/>
    <p:sldId id="329" r:id="rId16"/>
    <p:sldId id="338" r:id="rId17"/>
    <p:sldId id="292" r:id="rId18"/>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154" d="100"/>
          <a:sy n="154" d="100"/>
        </p:scale>
        <p:origin x="588"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18.11.2021</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18.11.2021</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29014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171597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10.jpg"/><Relationship Id="rId4" Type="http://schemas.openxmlformats.org/officeDocument/2006/relationships/hyperlink" Target="https://www.demokratiewebstatt.at/schule-und-demokratie/wahlen-in-der-schul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demokratie/lexikon/parteien"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hyperlink" Target="http://www.demokratiewebstatt.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demokratiewebstatt.at/" TargetMode="External"/><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5.jpeg"/><Relationship Id="rId5" Type="http://schemas.openxmlformats.org/officeDocument/2006/relationships/hyperlink" Target="https://www.demokratiewebstatt.at/schule-und-demokratie/schule-und-demokratie" TargetMode="External"/><Relationship Id="rId4" Type="http://schemas.openxmlformats.org/officeDocument/2006/relationships/hyperlink" Target="https://www.demokratiewebstatt.at/schule-und-demokrat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schule-und-demokratie/schule-und-demokrati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lebensbereiche/thema-politik-und-sport/sport-hat-viele-gesicht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emokratiewebstatt.at/schule-und-demokratie/wir-sind-schule"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600">
                <a:solidFill>
                  <a:srgbClr val="2190AB"/>
                </a:solidFill>
                <a:cs typeface="Arial" panose="020B0604020202020204" pitchFamily="34" charset="0"/>
              </a:rPr>
              <a:t>Schule </a:t>
            </a:r>
            <a:r>
              <a:rPr lang="de-DE" sz="3600" smtClean="0">
                <a:solidFill>
                  <a:srgbClr val="2190AB"/>
                </a:solidFill>
                <a:cs typeface="Arial" panose="020B0604020202020204" pitchFamily="34" charset="0"/>
              </a:rPr>
              <a:t>und </a:t>
            </a:r>
            <a:r>
              <a:rPr lang="de-DE" sz="3600" smtClean="0">
                <a:solidFill>
                  <a:srgbClr val="2190AB"/>
                </a:solidFill>
                <a:latin typeface="+mj-lt"/>
                <a:cs typeface="Arial" panose="020B0604020202020204" pitchFamily="34" charset="0"/>
              </a:rPr>
              <a:t>Demokratie</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157760" y="1809447"/>
            <a:ext cx="6618240"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DE" sz="2000" dirty="0">
                <a:solidFill>
                  <a:srgbClr val="2190AB"/>
                </a:solidFill>
              </a:rPr>
              <a:t>Partizipation und Mitgestaltung </a:t>
            </a:r>
            <a:r>
              <a:rPr lang="de-DE" sz="2000" dirty="0" smtClean="0">
                <a:solidFill>
                  <a:srgbClr val="2190AB"/>
                </a:solidFill>
              </a:rPr>
              <a:t>im </a:t>
            </a:r>
            <a:r>
              <a:rPr lang="de-DE" sz="2000" dirty="0">
                <a:solidFill>
                  <a:srgbClr val="2190AB"/>
                </a:solidFill>
              </a:rPr>
              <a:t>Schulalltag</a:t>
            </a:r>
          </a:p>
          <a:p>
            <a:pPr algn="ctr"/>
            <a:r>
              <a:rPr lang="de-AT" sz="2000" dirty="0">
                <a:solidFill>
                  <a:srgbClr val="2190AB"/>
                </a:solidFill>
              </a:rPr>
              <a:t> </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3"/>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079172" y="381910"/>
            <a:ext cx="4082142" cy="612000"/>
          </a:xfrm>
        </p:spPr>
        <p:txBody>
          <a:bodyPr/>
          <a:lstStyle/>
          <a:p>
            <a:pPr algn="ctr" hangingPunct="0"/>
            <a:r>
              <a:rPr lang="de-AT" sz="2800" dirty="0">
                <a:solidFill>
                  <a:srgbClr val="2190AB"/>
                </a:solidFill>
              </a:rPr>
              <a:t>Von KlassensprecherInnen bis </a:t>
            </a:r>
            <a:r>
              <a:rPr lang="de-AT" sz="2800" dirty="0" err="1" smtClean="0">
                <a:solidFill>
                  <a:srgbClr val="2190AB"/>
                </a:solidFill>
              </a:rPr>
              <a:t>BundesschulsprecherInnen</a:t>
            </a:r>
            <a:endParaRPr lang="de-DE" sz="28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649924" y="4178591"/>
            <a:ext cx="2749535" cy="276999"/>
          </a:xfrm>
          <a:prstGeom prst="rect">
            <a:avLst/>
          </a:prstGeom>
        </p:spPr>
        <p:txBody>
          <a:bodyPr wrap="none">
            <a:spAutoFit/>
          </a:bodyPr>
          <a:lstStyle/>
          <a:p>
            <a:r>
              <a:rPr lang="de-AT" sz="1200" dirty="0">
                <a:solidFill>
                  <a:srgbClr val="2190AB"/>
                </a:solidFill>
              </a:rPr>
              <a:t>Zum Kapitel auf der </a:t>
            </a:r>
            <a:r>
              <a:rPr lang="de-AT" sz="1200" dirty="0" err="1">
                <a:solidFill>
                  <a:srgbClr val="2190AB"/>
                </a:solidFill>
              </a:rPr>
              <a:t>DemokratieWEBstatt</a:t>
            </a:r>
            <a:endParaRPr lang="de-AT" sz="1200" dirty="0">
              <a:solidFill>
                <a:srgbClr val="2190AB"/>
              </a:solidFill>
            </a:endParaRPr>
          </a:p>
        </p:txBody>
      </p:sp>
      <p:sp>
        <p:nvSpPr>
          <p:cNvPr id="7" name="Textfeld 6"/>
          <p:cNvSpPr txBox="1"/>
          <p:nvPr/>
        </p:nvSpPr>
        <p:spPr>
          <a:xfrm>
            <a:off x="2908080" y="3848735"/>
            <a:ext cx="2347524" cy="246221"/>
          </a:xfrm>
          <a:prstGeom prst="rect">
            <a:avLst/>
          </a:prstGeom>
          <a:noFill/>
        </p:spPr>
        <p:txBody>
          <a:bodyPr wrap="square" rtlCol="0">
            <a:spAutoFit/>
          </a:bodyPr>
          <a:lstStyle/>
          <a:p>
            <a:pPr algn="ctr"/>
            <a:r>
              <a:rPr lang="de-DE" sz="1000" dirty="0"/>
              <a:t>© </a:t>
            </a:r>
            <a:r>
              <a:rPr lang="pl-PL" sz="1000" dirty="0"/>
              <a:t>Clipdealer</a:t>
            </a:r>
            <a:r>
              <a:rPr lang="de-DE" sz="1000" dirty="0"/>
              <a:t> / </a:t>
            </a:r>
            <a:r>
              <a:rPr lang="de-AT" sz="1000" dirty="0" err="1"/>
              <a:t>aaronamat</a:t>
            </a:r>
            <a:r>
              <a:rPr lang="pl-PL" sz="1000" dirty="0"/>
              <a:t> </a:t>
            </a:r>
            <a:endParaRPr lang="de-AT" sz="1000" dirty="0"/>
          </a:p>
        </p:txBody>
      </p:sp>
      <p:pic>
        <p:nvPicPr>
          <p:cNvPr id="8" name="Grafik 7">
            <a:extLst>
              <a:ext uri="{FF2B5EF4-FFF2-40B4-BE49-F238E27FC236}">
                <a16:creationId xmlns:a16="http://schemas.microsoft.com/office/drawing/2014/main" id="{7B4C8EE7-C269-4C2D-841E-298EE935164A}"/>
              </a:ext>
            </a:extLst>
          </p:cNvPr>
          <p:cNvPicPr>
            <a:picLocks noChangeAspect="1"/>
          </p:cNvPicPr>
          <p:nvPr/>
        </p:nvPicPr>
        <p:blipFill>
          <a:blip r:embed="rId4"/>
          <a:stretch>
            <a:fillRect/>
          </a:stretch>
        </p:blipFill>
        <p:spPr>
          <a:xfrm>
            <a:off x="2868004" y="2155918"/>
            <a:ext cx="2387600" cy="1651000"/>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a:solidFill>
                  <a:srgbClr val="2190AB"/>
                </a:solidFill>
              </a:rPr>
              <a:t>Schülervertretungen in Österreich</a:t>
            </a:r>
          </a:p>
        </p:txBody>
      </p:sp>
      <p:sp>
        <p:nvSpPr>
          <p:cNvPr id="4" name="Inhaltsplatzhalter 3"/>
          <p:cNvSpPr>
            <a:spLocks noGrp="1"/>
          </p:cNvSpPr>
          <p:nvPr>
            <p:ph idx="1"/>
          </p:nvPr>
        </p:nvSpPr>
        <p:spPr>
          <a:xfrm>
            <a:off x="648000" y="1098000"/>
            <a:ext cx="7848000" cy="3078866"/>
          </a:xfrm>
        </p:spPr>
        <p:txBody>
          <a:bodyPr/>
          <a:lstStyle/>
          <a:p>
            <a:r>
              <a:rPr lang="de-AT" sz="1800" dirty="0"/>
              <a:t>In Österreich sind die Rechte und Entscheidungskompetenzen der SchülerInnen bundesgesetzlich festgeschrieben.</a:t>
            </a:r>
          </a:p>
          <a:p>
            <a:r>
              <a:rPr lang="de-AT" sz="1800" dirty="0"/>
              <a:t>So wie es VertreterInnen des Volkes auf verschiedenen Ebenen (Gemeinden, Bundesländer, bundesweit) gibt, so gibt es in der Schule </a:t>
            </a:r>
            <a:r>
              <a:rPr lang="de-AT" sz="1800" dirty="0" err="1"/>
              <a:t>LehrervertreterInnen</a:t>
            </a:r>
            <a:r>
              <a:rPr lang="de-AT" sz="1800" dirty="0"/>
              <a:t>, </a:t>
            </a:r>
            <a:r>
              <a:rPr lang="de-AT" sz="1800" dirty="0" err="1"/>
              <a:t>ElternvertreterInnen</a:t>
            </a:r>
            <a:r>
              <a:rPr lang="de-AT" sz="1800" dirty="0"/>
              <a:t> und </a:t>
            </a:r>
            <a:r>
              <a:rPr lang="de-AT" sz="1800" dirty="0" err="1"/>
              <a:t>SchülervertreterInnen</a:t>
            </a:r>
            <a:r>
              <a:rPr lang="de-AT" sz="1800" dirty="0"/>
              <a:t> auf verschiedenen Ebenen. </a:t>
            </a:r>
          </a:p>
          <a:p>
            <a:r>
              <a:rPr lang="de-AT" sz="1800" dirty="0"/>
              <a:t>Im Fall der SchülerInnen sind das die KlassensprecherInnen, </a:t>
            </a:r>
            <a:r>
              <a:rPr lang="de-AT" sz="1800" dirty="0" err="1"/>
              <a:t>KlassensprechervertreterInnen</a:t>
            </a:r>
            <a:r>
              <a:rPr lang="de-AT" sz="1800" dirty="0"/>
              <a:t>, </a:t>
            </a:r>
            <a:r>
              <a:rPr lang="de-AT" sz="1800" dirty="0" err="1"/>
              <a:t>SchulsprecherInnen</a:t>
            </a:r>
            <a:r>
              <a:rPr lang="de-AT" sz="1800" dirty="0"/>
              <a:t>, </a:t>
            </a:r>
            <a:r>
              <a:rPr lang="de-AT" sz="1800" dirty="0" err="1"/>
              <a:t>LandesschulsprecherInnen</a:t>
            </a:r>
            <a:r>
              <a:rPr lang="de-AT" sz="1800" dirty="0"/>
              <a:t> und </a:t>
            </a:r>
            <a:r>
              <a:rPr lang="de-AT" sz="1800" dirty="0" err="1"/>
              <a:t>BundesschulsprecherInnen</a:t>
            </a:r>
            <a:r>
              <a:rPr lang="de-AT" sz="1800" dirty="0"/>
              <a:t>.</a:t>
            </a:r>
            <a:endParaRPr lang="de-DE" sz="1800" dirty="0"/>
          </a:p>
          <a:p>
            <a:endParaRPr lang="de-DE" sz="1800" dirty="0"/>
          </a:p>
          <a:p>
            <a:endParaRPr lang="de-AT" sz="1800" dirty="0"/>
          </a:p>
          <a:p>
            <a:endParaRPr lang="de-AT" sz="5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a:solidFill>
                  <a:srgbClr val="2190AB"/>
                </a:solidFill>
              </a:rPr>
              <a:t>Schülervertretungen in der Schule</a:t>
            </a:r>
            <a:endParaRPr lang="de-DE" sz="1100" dirty="0">
              <a:solidFill>
                <a:srgbClr val="2190AB"/>
              </a:solidFill>
            </a:endParaRPr>
          </a:p>
        </p:txBody>
      </p:sp>
      <p:sp>
        <p:nvSpPr>
          <p:cNvPr id="4" name="Inhaltsplatzhalter 3"/>
          <p:cNvSpPr>
            <a:spLocks noGrp="1"/>
          </p:cNvSpPr>
          <p:nvPr>
            <p:ph idx="1"/>
          </p:nvPr>
        </p:nvSpPr>
        <p:spPr>
          <a:xfrm>
            <a:off x="648000" y="867674"/>
            <a:ext cx="7848000" cy="3163657"/>
          </a:xfrm>
        </p:spPr>
        <p:txBody>
          <a:bodyPr/>
          <a:lstStyle/>
          <a:p>
            <a:r>
              <a:rPr lang="de-AT" sz="1600" u="sng" dirty="0"/>
              <a:t>KlassensprecherInnen</a:t>
            </a:r>
          </a:p>
          <a:p>
            <a:pPr lvl="1">
              <a:lnSpc>
                <a:spcPct val="100000"/>
              </a:lnSpc>
            </a:pPr>
            <a:r>
              <a:rPr lang="de-AT" sz="1400" dirty="0"/>
              <a:t>werden ab der 5. Schulstufe am Beginn jedes Schuljahres von allen SchülerInnen einer Klasse gewählt. </a:t>
            </a:r>
          </a:p>
          <a:p>
            <a:pPr lvl="1">
              <a:lnSpc>
                <a:spcPct val="100000"/>
              </a:lnSpc>
            </a:pPr>
            <a:r>
              <a:rPr lang="de-AT" sz="1400" dirty="0"/>
              <a:t>gestalten das Schulleben, soweit es einzelne Klassen betrifft, aktiv mit. </a:t>
            </a:r>
          </a:p>
          <a:p>
            <a:pPr lvl="1">
              <a:lnSpc>
                <a:spcPct val="100000"/>
              </a:lnSpc>
            </a:pPr>
            <a:r>
              <a:rPr lang="de-AT" sz="1400" dirty="0"/>
              <a:t>Die VertreterInnen der KlassensprecherInnen von der fünften bis zur achten Schulstufe können an Sitzungen des Schulforums oder des Schulgemeinschaftsausschusses teilnehmen.</a:t>
            </a:r>
            <a:endParaRPr lang="de-AT" sz="1800" dirty="0"/>
          </a:p>
          <a:p>
            <a:r>
              <a:rPr lang="de-AT" sz="1600" u="sng" dirty="0" err="1"/>
              <a:t>SchulsprecherInnen</a:t>
            </a:r>
            <a:endParaRPr lang="de-AT" sz="1600" u="sng" dirty="0"/>
          </a:p>
          <a:p>
            <a:pPr lvl="1">
              <a:lnSpc>
                <a:spcPct val="100000"/>
              </a:lnSpc>
            </a:pPr>
            <a:r>
              <a:rPr lang="de-AT" sz="1400" dirty="0"/>
              <a:t>werden von allen SchülerInnen ab der 9. Schulstufe gewählt.</a:t>
            </a:r>
          </a:p>
          <a:p>
            <a:pPr lvl="1">
              <a:lnSpc>
                <a:spcPct val="100000"/>
              </a:lnSpc>
            </a:pPr>
            <a:r>
              <a:rPr lang="de-AT" sz="1400" dirty="0"/>
              <a:t>vertreten die Interessen aller SchülerInnen einer Schule.</a:t>
            </a:r>
          </a:p>
          <a:p>
            <a:pPr lvl="1">
              <a:lnSpc>
                <a:spcPct val="100000"/>
              </a:lnSpc>
            </a:pPr>
            <a:r>
              <a:rPr lang="de-AT" sz="1400" dirty="0"/>
              <a:t>haben das Recht an Lehrerkonferenzen und Schulkonferenzen (mit Ausnahme von Notenkonferenzen) teilzunehmen und selbst Versammlungen einzuberufen. </a:t>
            </a:r>
            <a:endParaRPr lang="de-AT" sz="1800" dirty="0"/>
          </a:p>
          <a:p>
            <a:endParaRPr lang="de-AT" sz="18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73104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r>
              <a:rPr lang="de-DE" sz="2000" dirty="0">
                <a:solidFill>
                  <a:srgbClr val="2190AB"/>
                </a:solidFill>
              </a:rPr>
              <a:t>Überregionale Schülervertretungen</a:t>
            </a:r>
            <a:endParaRPr lang="de-DE" sz="1100" dirty="0">
              <a:solidFill>
                <a:srgbClr val="2190AB"/>
              </a:solidFill>
            </a:endParaRPr>
          </a:p>
        </p:txBody>
      </p:sp>
      <p:sp>
        <p:nvSpPr>
          <p:cNvPr id="4" name="Inhaltsplatzhalter 3"/>
          <p:cNvSpPr>
            <a:spLocks noGrp="1"/>
          </p:cNvSpPr>
          <p:nvPr>
            <p:ph idx="1"/>
          </p:nvPr>
        </p:nvSpPr>
        <p:spPr>
          <a:xfrm>
            <a:off x="648000" y="960543"/>
            <a:ext cx="7848000" cy="3163657"/>
          </a:xfrm>
        </p:spPr>
        <p:txBody>
          <a:bodyPr/>
          <a:lstStyle/>
          <a:p>
            <a:r>
              <a:rPr lang="de-AT" sz="1800" u="sng" dirty="0"/>
              <a:t>Landesschülervertretungen</a:t>
            </a:r>
          </a:p>
          <a:p>
            <a:pPr lvl="1">
              <a:lnSpc>
                <a:spcPct val="100000"/>
              </a:lnSpc>
            </a:pPr>
            <a:r>
              <a:rPr lang="de-AT" sz="1400" dirty="0"/>
              <a:t>w</a:t>
            </a:r>
            <a:r>
              <a:rPr lang="de-AT" sz="1400" dirty="0" smtClean="0"/>
              <a:t>erden </a:t>
            </a:r>
            <a:r>
              <a:rPr lang="de-AT" sz="1400" dirty="0"/>
              <a:t>von den </a:t>
            </a:r>
            <a:r>
              <a:rPr lang="de-AT" sz="1400" dirty="0" err="1"/>
              <a:t>SchulsprecherInnen</a:t>
            </a:r>
            <a:r>
              <a:rPr lang="de-AT" sz="1400" dirty="0"/>
              <a:t> des jeweiligen Bundeslandes gewählt.</a:t>
            </a:r>
          </a:p>
          <a:p>
            <a:pPr lvl="1">
              <a:lnSpc>
                <a:spcPct val="100000"/>
              </a:lnSpc>
            </a:pPr>
            <a:r>
              <a:rPr lang="de-AT" sz="1400" dirty="0"/>
              <a:t>a</a:t>
            </a:r>
            <a:r>
              <a:rPr lang="de-AT" sz="1400" dirty="0" smtClean="0"/>
              <a:t>rbeiten </a:t>
            </a:r>
            <a:r>
              <a:rPr lang="de-AT" sz="1400" dirty="0"/>
              <a:t>in beratender Funktion direkt mit den Bildungsdirektionen und dem Unterrichtsministerium zusammen. </a:t>
            </a:r>
          </a:p>
          <a:p>
            <a:pPr lvl="1">
              <a:lnSpc>
                <a:spcPct val="100000"/>
              </a:lnSpc>
            </a:pPr>
            <a:r>
              <a:rPr lang="de-AT" sz="1400" dirty="0"/>
              <a:t>s</a:t>
            </a:r>
            <a:r>
              <a:rPr lang="de-AT" sz="1400" dirty="0" smtClean="0"/>
              <a:t>chreiben </a:t>
            </a:r>
            <a:r>
              <a:rPr lang="de-AT" sz="1400" dirty="0"/>
              <a:t>entsprechend den aktuellen Entwicklungen Stellungnahmen, Kommentare und stellen Forderungen</a:t>
            </a:r>
            <a:endParaRPr lang="de-AT" sz="1800" dirty="0"/>
          </a:p>
          <a:p>
            <a:r>
              <a:rPr lang="de-DE" sz="1800" u="sng" dirty="0" err="1"/>
              <a:t>BundeschulsprecherIn</a:t>
            </a:r>
            <a:endParaRPr lang="de-DE" sz="1800" u="sng" dirty="0"/>
          </a:p>
          <a:p>
            <a:pPr lvl="1">
              <a:lnSpc>
                <a:spcPct val="100000"/>
              </a:lnSpc>
            </a:pPr>
            <a:r>
              <a:rPr lang="de-DE" sz="1400" dirty="0"/>
              <a:t>w</a:t>
            </a:r>
            <a:r>
              <a:rPr lang="de-DE" sz="1400" dirty="0" smtClean="0"/>
              <a:t>ird </a:t>
            </a:r>
            <a:r>
              <a:rPr lang="de-DE" sz="1400" dirty="0"/>
              <a:t>von den Landesvertretungen </a:t>
            </a:r>
            <a:r>
              <a:rPr lang="de-DE" sz="1400" dirty="0" smtClean="0"/>
              <a:t>gewählt.</a:t>
            </a:r>
            <a:endParaRPr lang="de-DE" sz="1400" dirty="0"/>
          </a:p>
          <a:p>
            <a:pPr lvl="1">
              <a:lnSpc>
                <a:spcPct val="100000"/>
              </a:lnSpc>
            </a:pPr>
            <a:r>
              <a:rPr lang="de-AT" sz="1400" dirty="0"/>
              <a:t>i</a:t>
            </a:r>
            <a:r>
              <a:rPr lang="de-AT" sz="1400" dirty="0" smtClean="0"/>
              <a:t>st </a:t>
            </a:r>
            <a:r>
              <a:rPr lang="de-AT" sz="1400" dirty="0"/>
              <a:t>die höchste Vertretungsstelle aller österreichischen SchülerInnen. </a:t>
            </a:r>
          </a:p>
          <a:p>
            <a:pPr lvl="1">
              <a:lnSpc>
                <a:spcPct val="100000"/>
              </a:lnSpc>
            </a:pPr>
            <a:r>
              <a:rPr lang="de-AT" sz="1400" dirty="0"/>
              <a:t>d</a:t>
            </a:r>
            <a:r>
              <a:rPr lang="de-AT" sz="1400" dirty="0" smtClean="0"/>
              <a:t>iskutiert </a:t>
            </a:r>
            <a:r>
              <a:rPr lang="de-AT" sz="1400" dirty="0"/>
              <a:t>bei schulpolitischen Entscheidungen mit und hat das Recht, auch auf Bundesebene zu Gesetzes- und Verordnungsentwürfen Stellung zu nehmen.</a:t>
            </a:r>
            <a:endParaRPr lang="de-DE" sz="1800" dirty="0"/>
          </a:p>
          <a:p>
            <a:endParaRPr lang="de-AT" sz="18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24030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822122" y="1059411"/>
            <a:ext cx="6618240" cy="54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DE" sz="2800" b="1" dirty="0">
                <a:solidFill>
                  <a:srgbClr val="2190AB"/>
                </a:solidFill>
              </a:rPr>
              <a:t>Wahlen in der Schule </a:t>
            </a:r>
            <a:endParaRPr lang="de-DE" sz="2800"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718546" y="4125273"/>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2850929" y="3601929"/>
            <a:ext cx="2347524" cy="246221"/>
          </a:xfrm>
          <a:prstGeom prst="rect">
            <a:avLst/>
          </a:prstGeom>
          <a:noFill/>
        </p:spPr>
        <p:txBody>
          <a:bodyPr wrap="square" rtlCol="0">
            <a:spAutoFit/>
          </a:bodyPr>
          <a:lstStyle/>
          <a:p>
            <a:pPr algn="ctr"/>
            <a:r>
              <a:rPr lang="de-DE" sz="1000" dirty="0"/>
              <a:t>© </a:t>
            </a:r>
            <a:r>
              <a:rPr lang="de-AT" sz="1000" dirty="0"/>
              <a:t>Clipdealer</a:t>
            </a:r>
            <a:r>
              <a:rPr lang="de-DE" sz="1000" dirty="0"/>
              <a:t> /</a:t>
            </a:r>
            <a:r>
              <a:rPr lang="pl-PL" sz="1000" dirty="0"/>
              <a:t> </a:t>
            </a:r>
            <a:r>
              <a:rPr lang="de-AT" sz="1000" dirty="0"/>
              <a:t>Bieler Michael</a:t>
            </a:r>
          </a:p>
        </p:txBody>
      </p:sp>
      <p:pic>
        <p:nvPicPr>
          <p:cNvPr id="4" name="Grafik 3">
            <a:extLst>
              <a:ext uri="{FF2B5EF4-FFF2-40B4-BE49-F238E27FC236}">
                <a16:creationId xmlns:a16="http://schemas.microsoft.com/office/drawing/2014/main" id="{88992110-CD0D-4D73-BDCD-CDE33A228A5C}"/>
              </a:ext>
            </a:extLst>
          </p:cNvPr>
          <p:cNvPicPr>
            <a:picLocks noChangeAspect="1"/>
          </p:cNvPicPr>
          <p:nvPr/>
        </p:nvPicPr>
        <p:blipFill>
          <a:blip r:embed="rId5"/>
          <a:stretch>
            <a:fillRect/>
          </a:stretch>
        </p:blipFill>
        <p:spPr>
          <a:xfrm>
            <a:off x="2975061" y="1845942"/>
            <a:ext cx="2099259" cy="1451615"/>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7999" y="504441"/>
            <a:ext cx="7233257" cy="612000"/>
          </a:xfrm>
        </p:spPr>
        <p:txBody>
          <a:bodyPr/>
          <a:lstStyle/>
          <a:p>
            <a:pPr lvl="0" hangingPunct="0"/>
            <a:r>
              <a:rPr lang="de-DE" sz="2000" dirty="0">
                <a:solidFill>
                  <a:srgbClr val="2190AB"/>
                </a:solidFill>
              </a:rPr>
              <a:t>So laufen KlassensprecherInnen- und </a:t>
            </a:r>
            <a:r>
              <a:rPr lang="de-DE" sz="2000" dirty="0" err="1">
                <a:solidFill>
                  <a:srgbClr val="2190AB"/>
                </a:solidFill>
              </a:rPr>
              <a:t>SchulsprecherInnenwahlen</a:t>
            </a:r>
            <a:r>
              <a:rPr lang="de-DE" sz="2000" dirty="0">
                <a:solidFill>
                  <a:srgbClr val="2190AB"/>
                </a:solidFill>
              </a:rPr>
              <a:t> ab</a:t>
            </a:r>
          </a:p>
        </p:txBody>
      </p:sp>
      <p:sp>
        <p:nvSpPr>
          <p:cNvPr id="4" name="Inhaltsplatzhalter 3"/>
          <p:cNvSpPr>
            <a:spLocks noGrp="1"/>
          </p:cNvSpPr>
          <p:nvPr>
            <p:ph idx="1"/>
          </p:nvPr>
        </p:nvSpPr>
        <p:spPr>
          <a:xfrm>
            <a:off x="533700" y="1116441"/>
            <a:ext cx="7848000" cy="3163657"/>
          </a:xfrm>
        </p:spPr>
        <p:txBody>
          <a:bodyPr/>
          <a:lstStyle/>
          <a:p>
            <a:pPr marL="0" indent="0">
              <a:buNone/>
            </a:pPr>
            <a:r>
              <a:rPr lang="de-AT" sz="1400" i="1" dirty="0"/>
              <a:t>Die Wahlen in der Schule sind gesetzlich geregelt und laufen auf die gleiche Art und Weise wie Wahlen auf </a:t>
            </a:r>
            <a:r>
              <a:rPr lang="de-AT" sz="1400" i="1" dirty="0" smtClean="0"/>
              <a:t>Bundes-, </a:t>
            </a:r>
            <a:r>
              <a:rPr lang="de-AT" sz="1400" i="1" dirty="0"/>
              <a:t>Landes- und Gemeindeebene ab.</a:t>
            </a:r>
          </a:p>
          <a:p>
            <a:pPr lvl="1">
              <a:buFont typeface="Arial" panose="020B0604020202020204" pitchFamily="34" charset="0"/>
              <a:buChar char="•"/>
            </a:pPr>
            <a:r>
              <a:rPr lang="de-AT" sz="1400" dirty="0"/>
              <a:t>Gleiche Wahl: Jede Schülerin und jeder Schüler darf nur einmal wählen und jede Stimme zählt gleich viel.</a:t>
            </a:r>
          </a:p>
          <a:p>
            <a:pPr lvl="1">
              <a:buFont typeface="Arial" panose="020B0604020202020204" pitchFamily="34" charset="0"/>
              <a:buChar char="•"/>
            </a:pPr>
            <a:r>
              <a:rPr lang="de-AT" sz="1400" dirty="0"/>
              <a:t>Unmittelbare Wahl: Es werden direkt Personen gewählt (im Gegensatz zu </a:t>
            </a:r>
            <a:r>
              <a:rPr lang="de-AT" sz="1400" i="1" dirty="0">
                <a:hlinkClick r:id="rId3"/>
              </a:rPr>
              <a:t>Parteien</a:t>
            </a:r>
            <a:r>
              <a:rPr lang="de-AT" sz="1400" dirty="0"/>
              <a:t> oder Gruppen).</a:t>
            </a:r>
          </a:p>
          <a:p>
            <a:pPr lvl="1">
              <a:buFont typeface="Arial" panose="020B0604020202020204" pitchFamily="34" charset="0"/>
              <a:buChar char="•"/>
            </a:pPr>
            <a:r>
              <a:rPr lang="de-AT" sz="1400" dirty="0"/>
              <a:t>Geheime Wahl: Niemand kann herausfinden, wer für wen gestimmt hat.</a:t>
            </a:r>
          </a:p>
          <a:p>
            <a:pPr lvl="1">
              <a:buFont typeface="Arial" panose="020B0604020202020204" pitchFamily="34" charset="0"/>
              <a:buChar char="•"/>
            </a:pPr>
            <a:r>
              <a:rPr lang="de-AT" sz="1400" dirty="0"/>
              <a:t>Persönliche Wahl: Jede Schülerin und jeder Schüler muss ihre oder seine Stimme selbst abgeben und kann durch niemanden vertreten werden.</a:t>
            </a:r>
          </a:p>
          <a:p>
            <a:pPr marL="0" indent="0">
              <a:buNone/>
            </a:pPr>
            <a:endParaRPr lang="de-DE" sz="1800" dirty="0"/>
          </a:p>
          <a:p>
            <a:endParaRPr lang="de-DE" sz="11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845642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04441"/>
            <a:ext cx="7128000" cy="612000"/>
          </a:xfrm>
        </p:spPr>
        <p:txBody>
          <a:bodyPr/>
          <a:lstStyle/>
          <a:p>
            <a:pPr lvl="0" hangingPunct="0"/>
            <a:r>
              <a:rPr lang="de-DE" sz="2000" dirty="0">
                <a:solidFill>
                  <a:srgbClr val="2190AB"/>
                </a:solidFill>
              </a:rPr>
              <a:t>Checkliste für die nächste </a:t>
            </a:r>
            <a:r>
              <a:rPr lang="de-DE" sz="2000" dirty="0" err="1">
                <a:solidFill>
                  <a:srgbClr val="2190AB"/>
                </a:solidFill>
              </a:rPr>
              <a:t>KlassensprecherInnenwahl</a:t>
            </a:r>
            <a:endParaRPr lang="de-DE" sz="2000" dirty="0">
              <a:solidFill>
                <a:srgbClr val="2190AB"/>
              </a:solidFill>
            </a:endParaRPr>
          </a:p>
        </p:txBody>
      </p:sp>
      <p:sp>
        <p:nvSpPr>
          <p:cNvPr id="4" name="Inhaltsplatzhalter 3"/>
          <p:cNvSpPr>
            <a:spLocks noGrp="1"/>
          </p:cNvSpPr>
          <p:nvPr>
            <p:ph idx="1"/>
          </p:nvPr>
        </p:nvSpPr>
        <p:spPr>
          <a:xfrm>
            <a:off x="533700" y="1116441"/>
            <a:ext cx="7848000" cy="3163657"/>
          </a:xfrm>
        </p:spPr>
        <p:txBody>
          <a:bodyPr/>
          <a:lstStyle/>
          <a:p>
            <a:pPr>
              <a:buFont typeface="Arial" panose="020B0604020202020204" pitchFamily="34" charset="0"/>
              <a:buChar char="•"/>
            </a:pPr>
            <a:r>
              <a:rPr lang="de-AT" sz="1600" b="1" dirty="0"/>
              <a:t>Zeitraum:</a:t>
            </a:r>
            <a:r>
              <a:rPr lang="de-AT" sz="1600" dirty="0"/>
              <a:t> Schülervertretungen in der Schule sollten innerhalb der ersten fünf Wochen eines Schuljahres gewählt werden.</a:t>
            </a:r>
          </a:p>
          <a:p>
            <a:pPr>
              <a:buFont typeface="Arial" panose="020B0604020202020204" pitchFamily="34" charset="0"/>
              <a:buChar char="•"/>
            </a:pPr>
            <a:r>
              <a:rPr lang="de-AT" sz="1600" b="1" dirty="0"/>
              <a:t>Information:</a:t>
            </a:r>
            <a:r>
              <a:rPr lang="de-AT" sz="1600" dirty="0"/>
              <a:t> Die Namen aller KandidatInnen müssen veröffentlicht werden. Alle KandidatInnen müssen die Gelegenheit erhalten, ihre Interessen und Ziele zu präsentieren.</a:t>
            </a:r>
          </a:p>
          <a:p>
            <a:pPr>
              <a:buFont typeface="Arial" panose="020B0604020202020204" pitchFamily="34" charset="0"/>
              <a:buChar char="•"/>
            </a:pPr>
            <a:r>
              <a:rPr lang="de-AT" sz="1600" b="1" dirty="0"/>
              <a:t>Durchführung:</a:t>
            </a:r>
            <a:r>
              <a:rPr lang="de-AT" sz="1600" dirty="0"/>
              <a:t> Bei der Wahl </a:t>
            </a:r>
            <a:r>
              <a:rPr lang="de-AT" sz="1600" dirty="0" smtClean="0"/>
              <a:t>müssen </a:t>
            </a:r>
            <a:r>
              <a:rPr lang="de-AT" sz="1600" dirty="0"/>
              <a:t>eine Urne und Wahlzettel in gleicher Farbe, Form und Größe zur Verfügung stehen.</a:t>
            </a:r>
          </a:p>
          <a:p>
            <a:pPr>
              <a:buFont typeface="Arial" panose="020B0604020202020204" pitchFamily="34" charset="0"/>
              <a:buChar char="•"/>
            </a:pPr>
            <a:r>
              <a:rPr lang="de-AT" sz="1600" b="1" dirty="0"/>
              <a:t>Ergebnis:</a:t>
            </a:r>
            <a:r>
              <a:rPr lang="de-AT" sz="1600" dirty="0"/>
              <a:t> Das Wahlergebnis muss nach der Wahl bekanntgegeben werden.</a:t>
            </a:r>
          </a:p>
          <a:p>
            <a:pPr marL="0" indent="0">
              <a:buNone/>
            </a:pPr>
            <a:endParaRPr lang="de-DE" sz="1800" dirty="0"/>
          </a:p>
          <a:p>
            <a:endParaRPr lang="de-DE" sz="11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323611"/>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648000" y="667910"/>
            <a:ext cx="7848000" cy="3612265"/>
          </a:xfrm>
        </p:spPr>
        <p:txBody>
          <a:bodyPr/>
          <a:lstStyle/>
          <a:p>
            <a:pPr>
              <a:lnSpc>
                <a:spcPts val="1800"/>
              </a:lnSpc>
            </a:pPr>
            <a:r>
              <a:rPr lang="de-AT" sz="1200" dirty="0">
                <a:solidFill>
                  <a:srgbClr val="2190AB"/>
                </a:solidFill>
              </a:rPr>
              <a:t>Mehr Mitsprache in der Schule</a:t>
            </a:r>
          </a:p>
          <a:p>
            <a:pPr marL="0" indent="0">
              <a:lnSpc>
                <a:spcPts val="1800"/>
              </a:lnSpc>
              <a:buNone/>
            </a:pPr>
            <a:endParaRPr lang="de-DE" sz="1200" dirty="0"/>
          </a:p>
          <a:p>
            <a:pPr marL="0" indent="0">
              <a:lnSpc>
                <a:spcPts val="1800"/>
              </a:lnSpc>
              <a:buNone/>
            </a:pPr>
            <a:r>
              <a:rPr lang="de-DE" sz="1200" dirty="0"/>
              <a:t>Der Stresspegel und die Anforderungen an SchülerInnen steigen permanent. Zahlreiche Studien haben gezeigt, dass die Belastungen für SchülerInnen in den letzten Monaten massiv zugenommen </a:t>
            </a:r>
            <a:r>
              <a:rPr lang="de-DE" sz="1200" dirty="0" smtClean="0"/>
              <a:t>haben. </a:t>
            </a:r>
            <a:r>
              <a:rPr lang="de-DE" sz="1200" dirty="0"/>
              <a:t>Schülervertretungen fordern deshalb mehr Mitsprache bei der Planung und Organisation des Schul- und Klassenlebens.</a:t>
            </a:r>
          </a:p>
          <a:p>
            <a:pPr marL="0" indent="0">
              <a:lnSpc>
                <a:spcPts val="1800"/>
              </a:lnSpc>
              <a:buNone/>
            </a:pPr>
            <a:endParaRPr lang="de-DE" sz="1200" dirty="0"/>
          </a:p>
          <a:p>
            <a:pPr lvl="1">
              <a:lnSpc>
                <a:spcPts val="1800"/>
              </a:lnSpc>
            </a:pPr>
            <a:r>
              <a:rPr lang="de-AT" sz="1200" dirty="0"/>
              <a:t>Welche Erfahrungen habt ihr bei der aktiven Mitgestaltung in eurer Klasse/in eurer Schule?</a:t>
            </a:r>
          </a:p>
          <a:p>
            <a:pPr lvl="1">
              <a:lnSpc>
                <a:spcPts val="2000"/>
              </a:lnSpc>
            </a:pPr>
            <a:r>
              <a:rPr lang="de-AT" sz="1200" dirty="0"/>
              <a:t>Wie können die Interessen von SchülerInnen besser sichtbar gemacht werden?</a:t>
            </a:r>
          </a:p>
          <a:p>
            <a:pPr lvl="1">
              <a:lnSpc>
                <a:spcPts val="2000"/>
              </a:lnSpc>
            </a:pPr>
            <a:r>
              <a:rPr lang="de-AT" sz="1200" dirty="0"/>
              <a:t>In welchen Bereichen würdet ihr euch mehr Mitsprache wünschen</a:t>
            </a:r>
            <a:r>
              <a:rPr lang="de-AT" sz="1200" dirty="0" smtClean="0"/>
              <a:t>?</a:t>
            </a:r>
          </a:p>
          <a:p>
            <a:pPr lvl="1">
              <a:lnSpc>
                <a:spcPts val="2000"/>
              </a:lnSpc>
            </a:pPr>
            <a:r>
              <a:rPr lang="de-AT" sz="1200" dirty="0" smtClean="0"/>
              <a:t>Wie gut fühlt ihr euch über die Mitgestaltungsformen (z.B. Klassenrat, Schulgemeinschaftsausschuss etc.) an eurer Schule informiert? Falls Verbesserungsbedarf besteht: Wie könnte man erreichen, dass sie möglichst allen </a:t>
            </a:r>
            <a:r>
              <a:rPr lang="de-AT" sz="1200" dirty="0" err="1" smtClean="0"/>
              <a:t>SchülerInnen</a:t>
            </a:r>
            <a:r>
              <a:rPr lang="de-AT" sz="1200" dirty="0" smtClean="0"/>
              <a:t> bekannt sind?</a:t>
            </a:r>
            <a:endParaRPr lang="de-AT" sz="1200" dirty="0"/>
          </a:p>
          <a:p>
            <a:pPr lvl="1">
              <a:lnSpc>
                <a:spcPts val="1800"/>
              </a:lnSpc>
            </a:pPr>
            <a:endParaRPr lang="de-AT" sz="12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pic>
        <p:nvPicPr>
          <p:cNvPr id="3" name="Grafik 2"/>
          <p:cNvPicPr>
            <a:picLocks noChangeAspect="1"/>
          </p:cNvPicPr>
          <p:nvPr/>
        </p:nvPicPr>
        <p:blipFill>
          <a:blip r:embed="rId5"/>
          <a:stretch>
            <a:fillRect/>
          </a:stretch>
        </p:blipFill>
        <p:spPr>
          <a:xfrm>
            <a:off x="1872000" y="228600"/>
            <a:ext cx="4604087" cy="3924000"/>
          </a:xfrm>
          <a:prstGeom prst="rect">
            <a:avLst/>
          </a:prstGeom>
        </p:spPr>
      </p:pic>
    </p:spTree>
    <p:extLst>
      <p:ext uri="{BB962C8B-B14F-4D97-AF65-F5344CB8AC3E}">
        <p14:creationId xmlns:p14="http://schemas.microsoft.com/office/powerpoint/2010/main" val="3521894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smtClean="0"/>
              <a:t>„Schule und Demokratie“ </a:t>
            </a:r>
            <a:r>
              <a:rPr lang="de-DE" sz="1400" dirty="0"/>
              <a:t>in stark gekürzter Form.</a:t>
            </a:r>
          </a:p>
          <a:p>
            <a:pPr>
              <a:spcAft>
                <a:spcPts val="600"/>
              </a:spcAft>
              <a:buClr>
                <a:srgbClr val="2190AB"/>
              </a:buClr>
            </a:pPr>
            <a:r>
              <a:rPr lang="de-DE" sz="1400" dirty="0"/>
              <a:t>Um zu den Hintergrundinformationen in den jeweiligen Kapiteln auf der </a:t>
            </a:r>
            <a:r>
              <a:rPr lang="de-DE" sz="1400" dirty="0" err="1"/>
              <a:t>DemokratieWEBstatt</a:t>
            </a:r>
            <a:r>
              <a:rPr lang="de-DE" sz="1400" dirty="0"/>
              <a:t> zu gelangen, nutzen Sie bitte die Verlinkungen. </a:t>
            </a:r>
          </a:p>
          <a:p>
            <a:pPr lvl="1"/>
            <a:r>
              <a:rPr lang="de-DE" sz="1400" dirty="0"/>
              <a:t>Bsp.</a:t>
            </a:r>
            <a:r>
              <a:rPr lang="de-DE" sz="1400" dirty="0">
                <a:solidFill>
                  <a:srgbClr val="2190AB"/>
                </a:solidFill>
              </a:rPr>
              <a:t> </a:t>
            </a:r>
            <a:r>
              <a:rPr lang="de-AT" sz="1400" dirty="0">
                <a:solidFill>
                  <a:srgbClr val="2190AB"/>
                </a:solidFill>
                <a:hlinkClick r:id="rId4"/>
              </a:rPr>
              <a:t>Zum Kapitel auf der </a:t>
            </a:r>
            <a:r>
              <a:rPr lang="de-AT" sz="1400" dirty="0" err="1">
                <a:solidFill>
                  <a:srgbClr val="2190AB"/>
                </a:solidFill>
                <a:hlinkClick r:id="rId4"/>
              </a:rPr>
              <a:t>DemokratieWEBstatt</a:t>
            </a:r>
            <a:endParaRPr lang="de-AT" sz="1400" dirty="0">
              <a:solidFill>
                <a:srgbClr val="2190AB"/>
              </a:solidFill>
            </a:endParaRPr>
          </a:p>
          <a:p>
            <a:pPr lvl="1">
              <a:spcAft>
                <a:spcPts val="600"/>
              </a:spcAft>
              <a:buClr>
                <a:srgbClr val="2190AB"/>
              </a:buClr>
            </a:pPr>
            <a:r>
              <a:rPr lang="de-DE" sz="1400" dirty="0"/>
              <a:t>Bsp. </a:t>
            </a:r>
            <a:r>
              <a:rPr lang="de-DE" sz="1400" i="1" dirty="0"/>
              <a:t>(Überschrift) </a:t>
            </a:r>
            <a:r>
              <a:rPr lang="de-DE" sz="1400" i="1" dirty="0">
                <a:solidFill>
                  <a:srgbClr val="2190AB"/>
                </a:solidFill>
                <a:hlinkClick r:id="rId5"/>
              </a:rPr>
              <a:t>Schule und Demokratie</a:t>
            </a:r>
            <a:endParaRPr lang="de-DE" sz="1400" dirty="0">
              <a:solidFill>
                <a:srgbClr val="2190AB"/>
              </a:solidFill>
            </a:endParaRPr>
          </a:p>
        </p:txBody>
      </p:sp>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7"/>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1038177"/>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Schule </a:t>
            </a:r>
            <a:r>
              <a:rPr lang="de-DE" sz="2600" b="1" dirty="0">
                <a:solidFill>
                  <a:srgbClr val="2190AB"/>
                </a:solidFill>
                <a:latin typeface="+mj-lt"/>
              </a:rPr>
              <a:t>und Demokratie</a:t>
            </a:r>
          </a:p>
        </p:txBody>
      </p:sp>
      <p:sp>
        <p:nvSpPr>
          <p:cNvPr id="2" name="Textfeld 1"/>
          <p:cNvSpPr txBox="1"/>
          <p:nvPr/>
        </p:nvSpPr>
        <p:spPr>
          <a:xfrm>
            <a:off x="3484900" y="3427337"/>
            <a:ext cx="1383049" cy="253916"/>
          </a:xfrm>
          <a:prstGeom prst="rect">
            <a:avLst/>
          </a:prstGeom>
          <a:noFill/>
        </p:spPr>
        <p:txBody>
          <a:bodyPr wrap="square" rtlCol="0">
            <a:spAutoFit/>
          </a:bodyPr>
          <a:lstStyle/>
          <a:p>
            <a:r>
              <a:rPr lang="de-AT" sz="1050" dirty="0"/>
              <a:t>© Clipdealer / </a:t>
            </a:r>
            <a:r>
              <a:rPr lang="de-AT" sz="1050" dirty="0" err="1"/>
              <a:t>rodho</a:t>
            </a:r>
            <a:endParaRPr lang="de-AT" sz="500" dirty="0"/>
          </a:p>
        </p:txBody>
      </p:sp>
      <p:sp>
        <p:nvSpPr>
          <p:cNvPr id="3" name="Textfeld 2"/>
          <p:cNvSpPr txBox="1"/>
          <p:nvPr/>
        </p:nvSpPr>
        <p:spPr>
          <a:xfrm>
            <a:off x="2799301" y="4253487"/>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pic>
        <p:nvPicPr>
          <p:cNvPr id="8" name="Grafik 7">
            <a:extLst>
              <a:ext uri="{FF2B5EF4-FFF2-40B4-BE49-F238E27FC236}">
                <a16:creationId xmlns:a16="http://schemas.microsoft.com/office/drawing/2014/main" id="{4190C87B-2F0B-4C80-A93C-A964BFDB5CEC}"/>
              </a:ext>
            </a:extLst>
          </p:cNvPr>
          <p:cNvPicPr>
            <a:picLocks noChangeAspect="1"/>
          </p:cNvPicPr>
          <p:nvPr/>
        </p:nvPicPr>
        <p:blipFill>
          <a:blip r:embed="rId5"/>
          <a:stretch>
            <a:fillRect/>
          </a:stretch>
        </p:blipFill>
        <p:spPr>
          <a:xfrm>
            <a:off x="2932616" y="1688288"/>
            <a:ext cx="2387600" cy="1651000"/>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a:solidFill>
                  <a:srgbClr val="2190AB"/>
                </a:solidFill>
              </a:rPr>
              <a:t>So ist das österreichische Schulsystem organisiert:</a:t>
            </a:r>
            <a:endParaRPr lang="de-DE" sz="1100" dirty="0">
              <a:solidFill>
                <a:srgbClr val="2190AB"/>
              </a:solidFill>
            </a:endParaRPr>
          </a:p>
        </p:txBody>
      </p:sp>
      <p:sp>
        <p:nvSpPr>
          <p:cNvPr id="4" name="Inhaltsplatzhalter 3"/>
          <p:cNvSpPr>
            <a:spLocks noGrp="1"/>
          </p:cNvSpPr>
          <p:nvPr>
            <p:ph idx="1"/>
          </p:nvPr>
        </p:nvSpPr>
        <p:spPr>
          <a:xfrm>
            <a:off x="648000" y="988030"/>
            <a:ext cx="7848000" cy="3078866"/>
          </a:xfrm>
        </p:spPr>
        <p:txBody>
          <a:bodyPr/>
          <a:lstStyle/>
          <a:p>
            <a:pPr marL="0" indent="0">
              <a:buNone/>
            </a:pPr>
            <a:endParaRPr lang="de-AT" sz="1400" dirty="0"/>
          </a:p>
          <a:p>
            <a:r>
              <a:rPr lang="de-AT" sz="1600" b="1" dirty="0"/>
              <a:t>Schulgemeinschaft</a:t>
            </a:r>
            <a:r>
              <a:rPr lang="de-AT" sz="1600" dirty="0"/>
              <a:t> (SchülerInnen, LehrerInnen, Erziehungsberechtigte</a:t>
            </a:r>
            <a:r>
              <a:rPr lang="de-DE" sz="1600" dirty="0"/>
              <a:t>): Organisation und Planung des Schulalltags, schulautonome Entscheidungen.</a:t>
            </a:r>
          </a:p>
          <a:p>
            <a:r>
              <a:rPr lang="de-DE" sz="1600" b="1" dirty="0"/>
              <a:t>Bildungsdirektionen</a:t>
            </a:r>
            <a:r>
              <a:rPr lang="de-DE" sz="1600" dirty="0"/>
              <a:t>: </a:t>
            </a:r>
            <a:r>
              <a:rPr lang="de-AT" sz="1600" dirty="0"/>
              <a:t>Verbindungsstelle zwischen Bund und Land. Verwaltung und Kontrolle der Schulen in den jeweiligen Bundesländern.</a:t>
            </a:r>
            <a:endParaRPr lang="de-DE" sz="1600" dirty="0"/>
          </a:p>
          <a:p>
            <a:r>
              <a:rPr lang="de-DE" sz="1600" b="1" dirty="0"/>
              <a:t>Bundesministerium für Bildung, Wissenschaft und Forschung</a:t>
            </a:r>
            <a:r>
              <a:rPr lang="de-DE" sz="1600" dirty="0"/>
              <a:t>: Koordination der </a:t>
            </a:r>
            <a:r>
              <a:rPr lang="de-DE" sz="1600" dirty="0" err="1"/>
              <a:t>LehrerInnenausbildung</a:t>
            </a:r>
            <a:r>
              <a:rPr lang="de-DE" sz="1600" dirty="0"/>
              <a:t>, Errichtung und Erhaltung von Schulen, allgemeine Rahmenbedingungen, wie Lehrpläne und Schulwechselregelungen</a:t>
            </a:r>
            <a:r>
              <a:rPr lang="de-DE" sz="1800" dirty="0"/>
              <a:t>. </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rPr>
              <a:t>www.demokratiewebstatt.at</a:t>
            </a: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00390" y="511310"/>
            <a:ext cx="7128000" cy="612000"/>
          </a:xfrm>
        </p:spPr>
        <p:txBody>
          <a:bodyPr/>
          <a:lstStyle/>
          <a:p>
            <a:r>
              <a:rPr lang="de-DE" sz="2000" dirty="0">
                <a:solidFill>
                  <a:srgbClr val="2190AB"/>
                </a:solidFill>
                <a:hlinkClick r:id="rId4"/>
              </a:rPr>
              <a:t>Schulautonome Entscheidungen </a:t>
            </a:r>
            <a:endParaRPr lang="de-DE" sz="1100" dirty="0">
              <a:solidFill>
                <a:srgbClr val="2190AB"/>
              </a:solidFill>
            </a:endParaRPr>
          </a:p>
        </p:txBody>
      </p:sp>
      <p:sp>
        <p:nvSpPr>
          <p:cNvPr id="4" name="Inhaltsplatzhalter 3"/>
          <p:cNvSpPr>
            <a:spLocks noGrp="1"/>
          </p:cNvSpPr>
          <p:nvPr>
            <p:ph idx="1"/>
          </p:nvPr>
        </p:nvSpPr>
        <p:spPr>
          <a:xfrm>
            <a:off x="700390" y="1011582"/>
            <a:ext cx="7795609" cy="2993709"/>
          </a:xfrm>
        </p:spPr>
        <p:txBody>
          <a:bodyPr/>
          <a:lstStyle/>
          <a:p>
            <a:pPr>
              <a:buFont typeface="Arial" panose="020B0604020202020204" pitchFamily="34" charset="0"/>
              <a:buChar char="•"/>
            </a:pPr>
            <a:r>
              <a:rPr lang="de-AT" sz="1400" dirty="0"/>
              <a:t>Festlegung schulautonomer/freier Tage</a:t>
            </a:r>
          </a:p>
          <a:p>
            <a:pPr>
              <a:buFont typeface="Arial" panose="020B0604020202020204" pitchFamily="34" charset="0"/>
              <a:buChar char="•"/>
            </a:pPr>
            <a:r>
              <a:rPr lang="de-AT" sz="1400" dirty="0"/>
              <a:t>Schwerpunkte in der Lehrplangestaltung</a:t>
            </a:r>
          </a:p>
          <a:p>
            <a:pPr>
              <a:buFont typeface="Arial" panose="020B0604020202020204" pitchFamily="34" charset="0"/>
              <a:buChar char="•"/>
            </a:pPr>
            <a:r>
              <a:rPr lang="de-AT" sz="1400" dirty="0"/>
              <a:t>Flexible Lern- und Unterrichtsformen</a:t>
            </a:r>
          </a:p>
          <a:p>
            <a:pPr>
              <a:buFont typeface="Arial" panose="020B0604020202020204" pitchFamily="34" charset="0"/>
              <a:buChar char="•"/>
            </a:pPr>
            <a:r>
              <a:rPr lang="de-AT" sz="1400" dirty="0"/>
              <a:t>Flexible Unterrichts- und Öffnungszeiten in der Schule</a:t>
            </a:r>
          </a:p>
          <a:p>
            <a:pPr>
              <a:buFont typeface="Arial" panose="020B0604020202020204" pitchFamily="34" charset="0"/>
              <a:buChar char="•"/>
            </a:pPr>
            <a:r>
              <a:rPr lang="de-AT" sz="1400" dirty="0"/>
              <a:t>Gruppen- und Klassengrößen</a:t>
            </a:r>
          </a:p>
          <a:p>
            <a:pPr>
              <a:buFont typeface="Arial" panose="020B0604020202020204" pitchFamily="34" charset="0"/>
              <a:buChar char="•"/>
            </a:pPr>
            <a:r>
              <a:rPr lang="de-AT" sz="1400" dirty="0"/>
              <a:t>Auswahl von Schulveranstaltungen und Zusammenarbeit mit Schulen und Einrichtungen aus der Region</a:t>
            </a:r>
          </a:p>
          <a:p>
            <a:pPr>
              <a:buFont typeface="Arial" panose="020B0604020202020204" pitchFamily="34" charset="0"/>
              <a:buChar char="•"/>
            </a:pPr>
            <a:r>
              <a:rPr lang="de-AT" sz="1400" dirty="0" err="1"/>
              <a:t>LehrerInnenfortbildung</a:t>
            </a:r>
            <a:r>
              <a:rPr lang="de-AT" sz="1400" dirty="0"/>
              <a:t> und Mitsprache bei Personalentscheidungen</a:t>
            </a:r>
          </a:p>
          <a:p>
            <a:pPr>
              <a:buFont typeface="Arial" panose="020B0604020202020204" pitchFamily="34" charset="0"/>
              <a:buChar char="•"/>
            </a:pPr>
            <a:r>
              <a:rPr lang="de-AT" sz="1400" dirty="0"/>
              <a:t>Festlegung des Benotungsschemas  </a:t>
            </a:r>
          </a:p>
          <a:p>
            <a:pPr>
              <a:lnSpc>
                <a:spcPct val="105000"/>
              </a:lnSpc>
              <a:spcBef>
                <a:spcPts val="600"/>
              </a:spcBef>
              <a:spcAft>
                <a:spcPts val="600"/>
              </a:spcAft>
            </a:pPr>
            <a:endParaRPr lang="de-DE" sz="1100" dirty="0"/>
          </a:p>
          <a:p>
            <a:pPr>
              <a:lnSpc>
                <a:spcPct val="105000"/>
              </a:lnSpc>
              <a:spcBef>
                <a:spcPts val="600"/>
              </a:spcBef>
              <a:spcAft>
                <a:spcPts val="600"/>
              </a:spcAft>
            </a:pPr>
            <a:endParaRPr lang="de-DE" sz="11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Inhaltsplatzhalter 3"/>
          <p:cNvSpPr txBox="1">
            <a:spLocks/>
          </p:cNvSpPr>
          <p:nvPr/>
        </p:nvSpPr>
        <p:spPr>
          <a:xfrm>
            <a:off x="541505" y="3265434"/>
            <a:ext cx="7795609" cy="1184264"/>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a:p>
        </p:txBody>
      </p:sp>
      <p:sp>
        <p:nvSpPr>
          <p:cNvPr id="7" name="Rechteck 6"/>
          <p:cNvSpPr/>
          <p:nvPr/>
        </p:nvSpPr>
        <p:spPr>
          <a:xfrm>
            <a:off x="3225544" y="4420794"/>
            <a:ext cx="1972912" cy="276999"/>
          </a:xfrm>
          <a:prstGeom prst="rect">
            <a:avLst/>
          </a:prstGeom>
        </p:spPr>
        <p:txBody>
          <a:bodyPr wrap="none">
            <a:spAutoFit/>
          </a:bodyPr>
          <a:lstStyle/>
          <a:p>
            <a:r>
              <a:rPr lang="de-DE" sz="1200" dirty="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369082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101363" y="3685529"/>
            <a:ext cx="2214883" cy="246221"/>
          </a:xfrm>
          <a:prstGeom prst="rect">
            <a:avLst/>
          </a:prstGeom>
          <a:noFill/>
        </p:spPr>
        <p:txBody>
          <a:bodyPr wrap="square" rtlCol="0">
            <a:spAutoFit/>
          </a:bodyPr>
          <a:lstStyle/>
          <a:p>
            <a:r>
              <a:rPr lang="de-DE" sz="1000" dirty="0"/>
              <a:t>©</a:t>
            </a:r>
            <a:r>
              <a:rPr lang="de-AT" sz="1000" dirty="0"/>
              <a:t> </a:t>
            </a:r>
            <a:r>
              <a:rPr lang="de-AT" sz="1000" dirty="0" err="1" smtClean="0"/>
              <a:t>istock</a:t>
            </a:r>
            <a:r>
              <a:rPr lang="de-AT" sz="1000" dirty="0"/>
              <a:t> </a:t>
            </a:r>
            <a:r>
              <a:rPr lang="de-AT" sz="1000" dirty="0" smtClean="0"/>
              <a:t>/ # </a:t>
            </a:r>
            <a:r>
              <a:rPr lang="de-AT" sz="1000" dirty="0"/>
              <a:t>169 starfotograf</a:t>
            </a:r>
          </a:p>
        </p:txBody>
      </p:sp>
      <p:sp>
        <p:nvSpPr>
          <p:cNvPr id="3" name="Textfeld 2"/>
          <p:cNvSpPr txBox="1"/>
          <p:nvPr/>
        </p:nvSpPr>
        <p:spPr>
          <a:xfrm>
            <a:off x="2799302" y="4244164"/>
            <a:ext cx="2825393" cy="276999"/>
          </a:xfrm>
          <a:prstGeom prst="rect">
            <a:avLst/>
          </a:prstGeom>
          <a:noFill/>
        </p:spPr>
        <p:txBody>
          <a:bodyPr wrap="square" rtlCol="0">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2852311" y="943583"/>
            <a:ext cx="2589945"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rPr>
              <a:t>Wir sind Schule!</a:t>
            </a:r>
          </a:p>
        </p:txBody>
      </p:sp>
      <p:pic>
        <p:nvPicPr>
          <p:cNvPr id="9" name="Grafik 8">
            <a:extLst>
              <a:ext uri="{FF2B5EF4-FFF2-40B4-BE49-F238E27FC236}">
                <a16:creationId xmlns:a16="http://schemas.microsoft.com/office/drawing/2014/main" id="{EA6232B5-73FE-4F97-8852-8AA733959151}"/>
              </a:ext>
            </a:extLst>
          </p:cNvPr>
          <p:cNvPicPr>
            <a:picLocks noChangeAspect="1"/>
          </p:cNvPicPr>
          <p:nvPr/>
        </p:nvPicPr>
        <p:blipFill>
          <a:blip r:embed="rId4"/>
          <a:stretch>
            <a:fillRect/>
          </a:stretch>
        </p:blipFill>
        <p:spPr>
          <a:xfrm>
            <a:off x="3101363" y="1657662"/>
            <a:ext cx="2214882" cy="1531567"/>
          </a:xfrm>
          <a:prstGeom prst="rect">
            <a:avLst/>
          </a:prstGeom>
        </p:spPr>
      </p:pic>
    </p:spTree>
    <p:extLst>
      <p:ext uri="{BB962C8B-B14F-4D97-AF65-F5344CB8AC3E}">
        <p14:creationId xmlns:p14="http://schemas.microsoft.com/office/powerpoint/2010/main" val="230458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343141"/>
            <a:ext cx="7128000" cy="612000"/>
          </a:xfrm>
        </p:spPr>
        <p:txBody>
          <a:bodyPr/>
          <a:lstStyle/>
          <a:p>
            <a:r>
              <a:rPr lang="de-DE" sz="2000" dirty="0">
                <a:solidFill>
                  <a:srgbClr val="2190AB"/>
                </a:solidFill>
              </a:rPr>
              <a:t>Formen der Mitbestimmung in der Schule und in der Klasse</a:t>
            </a:r>
            <a:endParaRPr lang="de-DE" sz="1100" dirty="0">
              <a:solidFill>
                <a:srgbClr val="2190AB"/>
              </a:solidFill>
            </a:endParaRPr>
          </a:p>
        </p:txBody>
      </p:sp>
      <p:sp>
        <p:nvSpPr>
          <p:cNvPr id="4" name="Inhaltsplatzhalter 3"/>
          <p:cNvSpPr>
            <a:spLocks noGrp="1"/>
          </p:cNvSpPr>
          <p:nvPr>
            <p:ph idx="1"/>
          </p:nvPr>
        </p:nvSpPr>
        <p:spPr>
          <a:xfrm>
            <a:off x="819282" y="795826"/>
            <a:ext cx="7848000" cy="3078866"/>
          </a:xfrm>
        </p:spPr>
        <p:txBody>
          <a:bodyPr/>
          <a:lstStyle/>
          <a:p>
            <a:pPr>
              <a:lnSpc>
                <a:spcPct val="100000"/>
              </a:lnSpc>
            </a:pPr>
            <a:r>
              <a:rPr lang="de-DE" sz="1800" dirty="0"/>
              <a:t>Schulforum (Pflichtschulen):</a:t>
            </a:r>
            <a:endParaRPr lang="de-AT" sz="1400" dirty="0"/>
          </a:p>
          <a:p>
            <a:pPr lvl="1">
              <a:lnSpc>
                <a:spcPct val="100000"/>
              </a:lnSpc>
            </a:pPr>
            <a:r>
              <a:rPr lang="de-AT" sz="1400" dirty="0"/>
              <a:t>Muss </a:t>
            </a:r>
            <a:r>
              <a:rPr lang="de-AT" sz="1400" dirty="0" smtClean="0"/>
              <a:t>innerhalb </a:t>
            </a:r>
            <a:r>
              <a:rPr lang="de-AT" sz="1400" dirty="0"/>
              <a:t>der ersten 9 Wochen ab Schulbeginn abgehalten werden.</a:t>
            </a:r>
          </a:p>
          <a:p>
            <a:pPr lvl="1">
              <a:lnSpc>
                <a:spcPct val="100000"/>
              </a:lnSpc>
            </a:pPr>
            <a:r>
              <a:rPr lang="de-AT" sz="1400" dirty="0"/>
              <a:t>VertreterInnen von Eltern, LehrerInnen und KlassensprecherInnen. </a:t>
            </a:r>
          </a:p>
          <a:p>
            <a:pPr lvl="1">
              <a:lnSpc>
                <a:spcPct val="100000"/>
              </a:lnSpc>
            </a:pPr>
            <a:r>
              <a:rPr lang="de-AT" sz="1400" dirty="0"/>
              <a:t>Beratung und Entscheidung über Schulangelegenheiten, wie Klassenteilungen und Lehrplan-Ziele.</a:t>
            </a:r>
            <a:endParaRPr lang="de-DE" sz="1800" dirty="0"/>
          </a:p>
          <a:p>
            <a:pPr>
              <a:lnSpc>
                <a:spcPct val="100000"/>
              </a:lnSpc>
            </a:pPr>
            <a:r>
              <a:rPr lang="de-DE" sz="1800" dirty="0"/>
              <a:t>Klassenforum (Pflichtschulen):</a:t>
            </a:r>
          </a:p>
          <a:p>
            <a:pPr lvl="1">
              <a:lnSpc>
                <a:spcPct val="100000"/>
              </a:lnSpc>
            </a:pPr>
            <a:r>
              <a:rPr lang="de-AT" sz="1400" dirty="0"/>
              <a:t>Kommt zumindest einmal im Jahr zusammen.</a:t>
            </a:r>
          </a:p>
          <a:p>
            <a:pPr lvl="1">
              <a:lnSpc>
                <a:spcPct val="100000"/>
              </a:lnSpc>
            </a:pPr>
            <a:r>
              <a:rPr lang="de-AT" sz="1400" dirty="0"/>
              <a:t>Alle Eltern und der Klassenlehrer/die Klassenlehrerin einer Klasse.</a:t>
            </a:r>
          </a:p>
          <a:p>
            <a:pPr lvl="1">
              <a:lnSpc>
                <a:spcPct val="100000"/>
              </a:lnSpc>
            </a:pPr>
            <a:r>
              <a:rPr lang="de-AT" sz="1400" dirty="0"/>
              <a:t>Entscheidet über anstehende Projekte, Termine und Veranstaltungen.</a:t>
            </a:r>
            <a:endParaRPr lang="de-DE" sz="1800" dirty="0"/>
          </a:p>
          <a:p>
            <a:pPr>
              <a:lnSpc>
                <a:spcPct val="100000"/>
              </a:lnSpc>
            </a:pPr>
            <a:r>
              <a:rPr lang="de-DE" sz="1800" dirty="0"/>
              <a:t>Schulgemeinschaftsausschuss (AHS, BHS): </a:t>
            </a:r>
          </a:p>
          <a:p>
            <a:pPr lvl="1">
              <a:lnSpc>
                <a:spcPct val="100000"/>
              </a:lnSpc>
            </a:pPr>
            <a:r>
              <a:rPr lang="de-AT" sz="1400" dirty="0"/>
              <a:t>Tagt zweimal im Jahr. </a:t>
            </a:r>
          </a:p>
          <a:p>
            <a:pPr lvl="1">
              <a:lnSpc>
                <a:spcPct val="100000"/>
              </a:lnSpc>
            </a:pPr>
            <a:r>
              <a:rPr lang="de-AT" sz="1400" dirty="0"/>
              <a:t>Besteht aus VertreterInnen von Eltern, LehrerInnen und SchülerInnen.</a:t>
            </a:r>
          </a:p>
          <a:p>
            <a:pPr lvl="1">
              <a:lnSpc>
                <a:spcPct val="100000"/>
              </a:lnSpc>
            </a:pPr>
            <a:r>
              <a:rPr lang="de-AT" sz="1400" dirty="0"/>
              <a:t>Berät und entscheidet über schulinterne Angelegenheiten, wie etwa über das Budget, die Unterrichtsmittel oder die Hausordnung.</a:t>
            </a:r>
            <a:endParaRPr lang="de-DE" sz="1800" dirty="0"/>
          </a:p>
          <a:p>
            <a:endParaRPr lang="de-DE" sz="14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313179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a:solidFill>
                  <a:srgbClr val="2190AB"/>
                </a:solidFill>
              </a:rPr>
              <a:t>Weitere Formen der Mitgestaltung</a:t>
            </a:r>
            <a:endParaRPr lang="de-DE" sz="110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r>
              <a:rPr lang="de-AT" sz="1800" dirty="0"/>
              <a:t>Klassenrat:</a:t>
            </a:r>
          </a:p>
          <a:p>
            <a:pPr lvl="1"/>
            <a:r>
              <a:rPr lang="de-AT" sz="1400" dirty="0"/>
              <a:t>Jede Klasse kann gemeinsam mit der Klassenlehrerin oder dem Klassenlehrer einen Klassenrat einberufen. Im Klassenrat werden alle Konflikte, Anliegen oder Ideen der SchülerInnen und LehrerInnen besprochen. Ein Klassenrat kann in jeder Schulstufe stattfinden und muss während der Unterrichtszeit abgehalten werden.</a:t>
            </a:r>
            <a:endParaRPr lang="de-AT" sz="1800" dirty="0"/>
          </a:p>
          <a:p>
            <a:r>
              <a:rPr lang="de-AT" sz="1800" dirty="0"/>
              <a:t>Schülerparlament:</a:t>
            </a:r>
          </a:p>
          <a:p>
            <a:pPr lvl="1"/>
            <a:r>
              <a:rPr lang="de-AT" sz="1400" dirty="0"/>
              <a:t>SchülerInnen können sich im Schülerparlament über Angelegenheiten, die die ganze Schule betreffen, austauschen. Am Schülerparlament können entweder alle SchülerInnen oder alle KlassensprecherInnen einer Schule teilnehmen und gemeinsam </a:t>
            </a:r>
            <a:r>
              <a:rPr lang="de-AT" sz="1400" dirty="0" smtClean="0"/>
              <a:t>Entscheidungen treffen.</a:t>
            </a:r>
            <a:r>
              <a:rPr lang="de-AT" sz="1800" dirty="0" smtClean="0"/>
              <a:t> </a:t>
            </a: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1063</Words>
  <Application>Microsoft Office PowerPoint</Application>
  <PresentationFormat>Bildschirmpräsentation (16:9)</PresentationFormat>
  <Paragraphs>132</Paragraphs>
  <Slides>17</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So ist das österreichische Schulsystem organisiert:</vt:lpstr>
      <vt:lpstr>Schulautonome Entscheidungen </vt:lpstr>
      <vt:lpstr>PowerPoint-Präsentation</vt:lpstr>
      <vt:lpstr>Formen der Mitbestimmung in der Schule und in der Klasse</vt:lpstr>
      <vt:lpstr>Weitere Formen der Mitgestaltung</vt:lpstr>
      <vt:lpstr>Von KlassensprecherInnen bis BundesschulsprecherInnen</vt:lpstr>
      <vt:lpstr>Schülervertretungen in Österreich</vt:lpstr>
      <vt:lpstr>Schülervertretungen in der Schule</vt:lpstr>
      <vt:lpstr>Überregionale Schülervertretungen</vt:lpstr>
      <vt:lpstr>PowerPoint-Präsentation</vt:lpstr>
      <vt:lpstr>So laufen KlassensprecherInnen- und SchulsprecherInnenwahlen ab</vt:lpstr>
      <vt:lpstr>Checkliste für die nächste KlassensprecherInnenwahl</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Brunner Harald, MSc</cp:lastModifiedBy>
  <cp:revision>417</cp:revision>
  <dcterms:created xsi:type="dcterms:W3CDTF">2019-11-13T13:23:08Z</dcterms:created>
  <dcterms:modified xsi:type="dcterms:W3CDTF">2021-11-18T16:27:12Z</dcterms:modified>
</cp:coreProperties>
</file>