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2"/>
  </p:notesMasterIdLst>
  <p:handoutMasterIdLst>
    <p:handoutMasterId r:id="rId53"/>
  </p:handoutMasterIdLst>
  <p:sldIdLst>
    <p:sldId id="270" r:id="rId2"/>
    <p:sldId id="551" r:id="rId3"/>
    <p:sldId id="578" r:id="rId4"/>
    <p:sldId id="552" r:id="rId5"/>
    <p:sldId id="595" r:id="rId6"/>
    <p:sldId id="622" r:id="rId7"/>
    <p:sldId id="567" r:id="rId8"/>
    <p:sldId id="623" r:id="rId9"/>
    <p:sldId id="600" r:id="rId10"/>
    <p:sldId id="569" r:id="rId11"/>
    <p:sldId id="566" r:id="rId12"/>
    <p:sldId id="624" r:id="rId13"/>
    <p:sldId id="625" r:id="rId14"/>
    <p:sldId id="626" r:id="rId15"/>
    <p:sldId id="591" r:id="rId16"/>
    <p:sldId id="594" r:id="rId17"/>
    <p:sldId id="579" r:id="rId18"/>
    <p:sldId id="627" r:id="rId19"/>
    <p:sldId id="628" r:id="rId20"/>
    <p:sldId id="629" r:id="rId21"/>
    <p:sldId id="630" r:id="rId22"/>
    <p:sldId id="631" r:id="rId23"/>
    <p:sldId id="632" r:id="rId24"/>
    <p:sldId id="633" r:id="rId25"/>
    <p:sldId id="615" r:id="rId26"/>
    <p:sldId id="634" r:id="rId27"/>
    <p:sldId id="636" r:id="rId28"/>
    <p:sldId id="637" r:id="rId29"/>
    <p:sldId id="586" r:id="rId30"/>
    <p:sldId id="619" r:id="rId31"/>
    <p:sldId id="639" r:id="rId32"/>
    <p:sldId id="638" r:id="rId33"/>
    <p:sldId id="640" r:id="rId34"/>
    <p:sldId id="642" r:id="rId35"/>
    <p:sldId id="641" r:id="rId36"/>
    <p:sldId id="643" r:id="rId37"/>
    <p:sldId id="644" r:id="rId38"/>
    <p:sldId id="645" r:id="rId39"/>
    <p:sldId id="646" r:id="rId40"/>
    <p:sldId id="647" r:id="rId41"/>
    <p:sldId id="648" r:id="rId42"/>
    <p:sldId id="649" r:id="rId43"/>
    <p:sldId id="650" r:id="rId44"/>
    <p:sldId id="651" r:id="rId45"/>
    <p:sldId id="653" r:id="rId46"/>
    <p:sldId id="654" r:id="rId47"/>
    <p:sldId id="620" r:id="rId48"/>
    <p:sldId id="652" r:id="rId49"/>
    <p:sldId id="655" r:id="rId50"/>
    <p:sldId id="656" r:id="rId51"/>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355"/>
    <a:srgbClr val="DC5456"/>
    <a:srgbClr val="FF5050"/>
    <a:srgbClr val="000000"/>
    <a:srgbClr val="33CC33"/>
    <a:srgbClr val="009999"/>
    <a:srgbClr val="FFDD4B"/>
    <a:srgbClr val="CCFF33"/>
    <a:srgbClr val="0066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9845" autoAdjust="0"/>
  </p:normalViewPr>
  <p:slideViewPr>
    <p:cSldViewPr>
      <p:cViewPr varScale="1">
        <p:scale>
          <a:sx n="112" d="100"/>
          <a:sy n="112" d="100"/>
        </p:scale>
        <p:origin x="1026" y="108"/>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3192"/>
    </p:cViewPr>
  </p:sorterViewPr>
  <p:notesViewPr>
    <p:cSldViewPr showGuides="1">
      <p:cViewPr varScale="1">
        <p:scale>
          <a:sx n="60" d="100"/>
          <a:sy n="60" d="100"/>
        </p:scale>
        <p:origin x="3202"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sz="quarter"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C57743C6-E815-44EA-81A1-E2159D02985A}" type="datetimeFigureOut">
              <a:rPr lang="de-DE"/>
              <a:pPr>
                <a:defRPr/>
              </a:pPr>
              <a:t>12.01.2017</a:t>
            </a:fld>
            <a:endParaRPr lang="de-DE"/>
          </a:p>
        </p:txBody>
      </p:sp>
      <p:sp>
        <p:nvSpPr>
          <p:cNvPr id="4" name="Fußzeilenplatzhalter 3"/>
          <p:cNvSpPr>
            <a:spLocks noGrp="1"/>
          </p:cNvSpPr>
          <p:nvPr>
            <p:ph type="ftr" sz="quarter" idx="2"/>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7413"/>
          </a:xfrm>
          <a:prstGeom prst="rect">
            <a:avLst/>
          </a:prstGeom>
        </p:spPr>
        <p:txBody>
          <a:bodyPr vert="horz" lIns="91493" tIns="45745" rIns="91493" bIns="45745" rtlCol="0"/>
          <a:lstStyle>
            <a:lvl1pPr algn="l">
              <a:defRPr sz="1200"/>
            </a:lvl1pPr>
          </a:lstStyle>
          <a:p>
            <a:pPr>
              <a:defRPr/>
            </a:pPr>
            <a:endParaRPr lang="de-DE"/>
          </a:p>
        </p:txBody>
      </p:sp>
      <p:sp>
        <p:nvSpPr>
          <p:cNvPr id="3" name="Datumsplatzhalter 2"/>
          <p:cNvSpPr>
            <a:spLocks noGrp="1"/>
          </p:cNvSpPr>
          <p:nvPr>
            <p:ph type="dt" idx="1"/>
          </p:nvPr>
        </p:nvSpPr>
        <p:spPr>
          <a:xfrm>
            <a:off x="3850296" y="0"/>
            <a:ext cx="2945862" cy="497413"/>
          </a:xfrm>
          <a:prstGeom prst="rect">
            <a:avLst/>
          </a:prstGeom>
        </p:spPr>
        <p:txBody>
          <a:bodyPr vert="horz" lIns="91493" tIns="45745" rIns="91493" bIns="45745" rtlCol="0"/>
          <a:lstStyle>
            <a:lvl1pPr algn="r">
              <a:defRPr sz="1200"/>
            </a:lvl1pPr>
          </a:lstStyle>
          <a:p>
            <a:pPr>
              <a:defRPr/>
            </a:pPr>
            <a:fld id="{ACFE6062-7DDF-4DFC-89A4-6FDD3B3F780D}" type="datetimeFigureOut">
              <a:rPr lang="de-DE"/>
              <a:pPr>
                <a:defRPr/>
              </a:pPr>
              <a:t>12.01.2017</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93" tIns="45745" rIns="91493" bIns="45745" rtlCol="0" anchor="ctr"/>
          <a:lstStyle/>
          <a:p>
            <a:pPr lvl="0"/>
            <a:endParaRPr lang="de-DE" noProof="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493" tIns="45745" rIns="91493" bIns="45745"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9273"/>
            <a:ext cx="2945862" cy="497412"/>
          </a:xfrm>
          <a:prstGeom prst="rect">
            <a:avLst/>
          </a:prstGeom>
        </p:spPr>
        <p:txBody>
          <a:bodyPr vert="horz" lIns="91493" tIns="45745" rIns="91493" bIns="4574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6" y="9429273"/>
            <a:ext cx="2945862" cy="497412"/>
          </a:xfrm>
          <a:prstGeom prst="rect">
            <a:avLst/>
          </a:prstGeom>
        </p:spPr>
        <p:txBody>
          <a:bodyPr vert="horz" lIns="91493" tIns="45745" rIns="91493" bIns="45745"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demokratiewebstatt.at/demokratie/lexikon/universitae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demokratiewebstatt.at/demokratie/lexikon/universitaet/"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demokratiewebstatt.at/demokratie/lexikon/universitaet/" TargetMode="External"/><Relationship Id="rId4" Type="http://schemas.openxmlformats.org/officeDocument/2006/relationships/hyperlink" Target="https://www.demokratiewebstatt.at/demokratie/lexikon/inklus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demokratiewebstatt.at/demokratie/lexikon/universitaet/" TargetMode="External"/><Relationship Id="rId4" Type="http://schemas.openxmlformats.org/officeDocument/2006/relationships/hyperlink" Target="https://www.demokratiewebstatt.at/demokratie/lexikon/inklus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demokratiewebstatt.at/thema/thema-leben-mit-behinderun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zara.or.at/materialien/gleiche-chancen/elearnin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unhcr.at/unhcr/in-oesterreich/fluechtlingsland-oesterreich/fakten-zu-asyl-in-oesterreich.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unhcr.a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aferinternet.a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5"/>
            <a:ext cx="9163050" cy="6872067"/>
          </a:xfrm>
          <a:prstGeom prst="rect">
            <a:avLst/>
          </a:prstGeom>
          <a:noFill/>
        </p:spPr>
      </p:pic>
      <p:sp>
        <p:nvSpPr>
          <p:cNvPr id="3074" name="Rectangle 2"/>
          <p:cNvSpPr>
            <a:spLocks noGrp="1" noChangeArrowheads="1"/>
          </p:cNvSpPr>
          <p:nvPr>
            <p:ph type="ctrTitle"/>
          </p:nvPr>
        </p:nvSpPr>
        <p:spPr>
          <a:xfrm>
            <a:off x="827584" y="908721"/>
            <a:ext cx="6336704" cy="1409270"/>
          </a:xfrm>
        </p:spPr>
        <p:txBody>
          <a:bodyPr/>
          <a:lstStyle/>
          <a:p>
            <a:pPr eaLnBrk="1" hangingPunct="1"/>
            <a:r>
              <a:rPr lang="de-DE" sz="4000" dirty="0"/>
              <a:t/>
            </a:r>
            <a:br>
              <a:rPr lang="de-DE" sz="4000" dirty="0"/>
            </a:br>
            <a:r>
              <a:rPr lang="de-DE" sz="4000" dirty="0"/>
              <a:t/>
            </a:r>
            <a:br>
              <a:rPr lang="de-DE" sz="4000" dirty="0"/>
            </a:br>
            <a:r>
              <a:rPr lang="de-DE" sz="4000" dirty="0"/>
              <a:t/>
            </a:r>
            <a:br>
              <a:rPr lang="de-DE" sz="4000" dirty="0"/>
            </a:br>
            <a:r>
              <a:rPr lang="de-DE" sz="4000" dirty="0" smtClean="0"/>
              <a:t>„Flucht, Migration und Integration“</a:t>
            </a:r>
            <a:endParaRPr lang="de-DE" sz="4000" dirty="0"/>
          </a:p>
        </p:txBody>
      </p:sp>
      <p:sp>
        <p:nvSpPr>
          <p:cNvPr id="3075" name="Rectangle 3"/>
          <p:cNvSpPr>
            <a:spLocks noGrp="1" noChangeArrowheads="1"/>
          </p:cNvSpPr>
          <p:nvPr>
            <p:ph type="subTitle" idx="1"/>
          </p:nvPr>
        </p:nvSpPr>
        <p:spPr>
          <a:xfrm>
            <a:off x="828823" y="3823494"/>
            <a:ext cx="6767513" cy="1405706"/>
          </a:xfrm>
        </p:spPr>
        <p:txBody>
          <a:bodyPr/>
          <a:lstStyle/>
          <a:p>
            <a:pPr eaLnBrk="1" hangingPunct="1"/>
            <a:r>
              <a:rPr lang="de-DE" dirty="0"/>
              <a:t>Materialien zur Politischen Bildung von Kindern und Jugendlichen</a:t>
            </a:r>
            <a:endParaRPr lang="de-AT" dirty="0"/>
          </a:p>
        </p:txBody>
      </p:sp>
      <p:sp>
        <p:nvSpPr>
          <p:cNvPr id="3076" name="Text Box 4"/>
          <p:cNvSpPr txBox="1">
            <a:spLocks noChangeArrowheads="1"/>
          </p:cNvSpPr>
          <p:nvPr/>
        </p:nvSpPr>
        <p:spPr bwMode="auto">
          <a:xfrm>
            <a:off x="882278" y="5392738"/>
            <a:ext cx="3041650" cy="366712"/>
          </a:xfrm>
          <a:prstGeom prst="rect">
            <a:avLst/>
          </a:prstGeom>
          <a:noFill/>
          <a:ln w="9525">
            <a:noFill/>
            <a:miter lim="800000"/>
            <a:headEnd/>
            <a:tailEnd/>
          </a:ln>
        </p:spPr>
        <p:txBody>
          <a:bodyPr wrap="none">
            <a:spAutoFit/>
          </a:bodyPr>
          <a:lstStyle/>
          <a:p>
            <a:r>
              <a:rPr lang="de-DE" dirty="0">
                <a:hlinkClick r:id="rId4"/>
              </a:rPr>
              <a:t>www.demokratiewebstatt.at</a:t>
            </a:r>
            <a:r>
              <a:rPr lang="de-DE" dirty="0"/>
              <a:t> </a:t>
            </a:r>
            <a:endParaRPr lang="de-AT"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626"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smtClean="0"/>
              <a:t>Österreich als Ein- und Auswanderungsland</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1"/>
            <a:ext cx="8222940" cy="4392489"/>
          </a:xfrm>
        </p:spPr>
        <p:txBody>
          <a:bodyPr/>
          <a:lstStyle/>
          <a:p>
            <a:r>
              <a:rPr lang="de-DE" sz="2000" dirty="0" smtClean="0"/>
              <a:t>Die Geschichte Österreichs ist von Aus- und Einwanderungswellen geprägt.</a:t>
            </a:r>
          </a:p>
          <a:p>
            <a:endParaRPr lang="de-DE" sz="2000" dirty="0"/>
          </a:p>
          <a:p>
            <a:r>
              <a:rPr lang="de-DE" sz="2000" dirty="0" smtClean="0"/>
              <a:t>Aufgrund seiner geografischen Lage spielte Österreich eine wichtige Rolle bei der Aufnahme von Flüchtlingen, vor allem aus Osteuropa. </a:t>
            </a:r>
          </a:p>
          <a:p>
            <a:endParaRPr lang="de-DE" sz="2000" dirty="0"/>
          </a:p>
          <a:p>
            <a:r>
              <a:rPr lang="de-DE" sz="2000" dirty="0" smtClean="0"/>
              <a:t>Seit 1945 sind mehr als 2 Millionen Flüchtlinge nach Österreich gekommen, rund 700.000 Menschen sind geblieben. (Stand: 2015)</a:t>
            </a:r>
            <a:endParaRPr lang="de-AT" sz="2000" dirty="0" smtClean="0"/>
          </a:p>
        </p:txBody>
      </p:sp>
    </p:spTree>
    <p:extLst>
      <p:ext uri="{BB962C8B-B14F-4D97-AF65-F5344CB8AC3E}">
        <p14:creationId xmlns:p14="http://schemas.microsoft.com/office/powerpoint/2010/main" val="1430578300"/>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smtClean="0"/>
              <a:t>Österreich: Geschichte der Ein- und Auswanderung</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175828" y="1196752"/>
            <a:ext cx="8460172" cy="2629917"/>
          </a:xfrm>
        </p:spPr>
        <p:txBody>
          <a:bodyPr/>
          <a:lstStyle/>
          <a:p>
            <a:endParaRPr lang="de-AT" sz="2000" b="1" dirty="0" smtClean="0"/>
          </a:p>
          <a:p>
            <a:endParaRPr lang="de-DE" sz="2000" b="1" dirty="0" smtClean="0"/>
          </a:p>
          <a:p>
            <a:pPr marL="0" indent="0">
              <a:buNone/>
            </a:pPr>
            <a:endParaRPr lang="de-DE" sz="2000" b="1" dirty="0"/>
          </a:p>
          <a:p>
            <a:endParaRPr lang="de-DE" sz="2000" b="1" dirty="0" smtClean="0"/>
          </a:p>
          <a:p>
            <a:endParaRPr lang="de-DE" sz="2000" b="1" dirty="0"/>
          </a:p>
          <a:p>
            <a:endParaRPr lang="de-DE" sz="2000" b="1" dirty="0" smtClean="0"/>
          </a:p>
          <a:p>
            <a:pPr marL="0" indent="0">
              <a:buNone/>
            </a:pPr>
            <a:endParaRPr lang="de-DE" sz="2000" b="1" dirty="0"/>
          </a:p>
        </p:txBody>
      </p:sp>
      <p:sp>
        <p:nvSpPr>
          <p:cNvPr id="11" name="Pfeil nach unten 10"/>
          <p:cNvSpPr/>
          <p:nvPr/>
        </p:nvSpPr>
        <p:spPr>
          <a:xfrm>
            <a:off x="4139952" y="1267416"/>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AT" sz="2000" b="1" dirty="0" smtClean="0"/>
          </a:p>
          <a:p>
            <a:pPr algn="ctr"/>
            <a:r>
              <a:rPr lang="de-AT" sz="2000" b="1" dirty="0" smtClean="0"/>
              <a:t>1876-1910</a:t>
            </a:r>
            <a:endParaRPr lang="de-AT" sz="2000" b="1" dirty="0"/>
          </a:p>
          <a:p>
            <a:pPr algn="ctr"/>
            <a:r>
              <a:rPr lang="de-AT" sz="2000" b="1" dirty="0"/>
              <a:t/>
            </a:r>
            <a:br>
              <a:rPr lang="de-AT" sz="2000" b="1" dirty="0"/>
            </a:br>
            <a:endParaRPr lang="de-AT" sz="2000" b="1" dirty="0" smtClean="0"/>
          </a:p>
          <a:p>
            <a:pPr algn="ctr"/>
            <a:r>
              <a:rPr lang="de-AT" sz="2000" b="1" dirty="0" smtClean="0"/>
              <a:t>1930</a:t>
            </a:r>
            <a:endParaRPr lang="de-AT" sz="2000" b="1" dirty="0"/>
          </a:p>
          <a:p>
            <a:pPr algn="ctr"/>
            <a:endParaRPr lang="de-AT" sz="2000" b="1" dirty="0"/>
          </a:p>
          <a:p>
            <a:pPr algn="ctr"/>
            <a:r>
              <a:rPr lang="de-AT" sz="2000" b="1" dirty="0" smtClean="0"/>
              <a:t>1938-1945</a:t>
            </a:r>
            <a:endParaRPr lang="de-AT" sz="2000" b="1" dirty="0"/>
          </a:p>
          <a:p>
            <a:pPr algn="ctr"/>
            <a:endParaRPr lang="de-AT" sz="2000" b="1" dirty="0"/>
          </a:p>
          <a:p>
            <a:pPr algn="ctr"/>
            <a:endParaRPr lang="de-AT" sz="2000" b="1" dirty="0" smtClean="0"/>
          </a:p>
          <a:p>
            <a:pPr algn="ctr"/>
            <a:r>
              <a:rPr lang="de-AT" sz="2000" b="1" dirty="0" smtClean="0"/>
              <a:t>1945-1950</a:t>
            </a:r>
            <a:endParaRPr lang="de-AT" sz="2000" b="1" dirty="0"/>
          </a:p>
          <a:p>
            <a:pPr algn="ctr"/>
            <a:endParaRPr lang="de-AT" sz="2000" b="1" dirty="0"/>
          </a:p>
          <a:p>
            <a:pPr algn="ctr"/>
            <a:r>
              <a:rPr lang="de-AT" sz="2000" b="1" dirty="0" smtClean="0"/>
              <a:t>1950-1960</a:t>
            </a:r>
            <a:endParaRPr lang="de-AT" sz="2000" b="1" dirty="0"/>
          </a:p>
          <a:p>
            <a:pPr algn="ctr"/>
            <a:endParaRPr lang="de-AT" sz="2000" b="1" dirty="0"/>
          </a:p>
          <a:p>
            <a:pPr algn="ctr"/>
            <a:endParaRPr lang="de-AT" sz="2000" b="1" dirty="0"/>
          </a:p>
          <a:p>
            <a:pPr algn="ctr"/>
            <a:endParaRPr lang="de-AT" sz="2000" b="1" dirty="0"/>
          </a:p>
        </p:txBody>
      </p:sp>
      <p:sp>
        <p:nvSpPr>
          <p:cNvPr id="12" name="Textfeld 11"/>
          <p:cNvSpPr txBox="1"/>
          <p:nvPr/>
        </p:nvSpPr>
        <p:spPr>
          <a:xfrm>
            <a:off x="-108520" y="1395161"/>
            <a:ext cx="4197672" cy="984885"/>
          </a:xfrm>
          <a:prstGeom prst="rect">
            <a:avLst/>
          </a:prstGeom>
          <a:noFill/>
        </p:spPr>
        <p:txBody>
          <a:bodyPr wrap="square" rtlCol="0">
            <a:spAutoFit/>
          </a:bodyPr>
          <a:lstStyle/>
          <a:p>
            <a:pPr algn="r"/>
            <a:r>
              <a:rPr lang="de-AT" sz="1600" b="1" dirty="0" smtClean="0">
                <a:solidFill>
                  <a:srgbClr val="A50021"/>
                </a:solidFill>
              </a:rPr>
              <a:t>Auswanderung nach Übersee</a:t>
            </a:r>
          </a:p>
          <a:p>
            <a:pPr algn="r"/>
            <a:r>
              <a:rPr lang="de-DE" sz="1400" dirty="0" smtClean="0"/>
              <a:t>Mehr als 4,3 Mio. Menschen wandern von Österreich-Ungarn nach Übersee aus; </a:t>
            </a:r>
            <a:br>
              <a:rPr lang="de-DE" sz="1400" dirty="0" smtClean="0"/>
            </a:br>
            <a:r>
              <a:rPr lang="de-DE" sz="1400" spc="-10" dirty="0" smtClean="0"/>
              <a:t>2,9 Mio. stammen aus der westlichen Reichshälfte. </a:t>
            </a:r>
            <a:endParaRPr lang="de-AT" sz="1400" spc="-10" dirty="0"/>
          </a:p>
        </p:txBody>
      </p:sp>
      <p:cxnSp>
        <p:nvCxnSpPr>
          <p:cNvPr id="3" name="Gerader Verbinder 2"/>
          <p:cNvCxnSpPr/>
          <p:nvPr/>
        </p:nvCxnSpPr>
        <p:spPr>
          <a:xfrm>
            <a:off x="827584" y="2564904"/>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054848" y="2745391"/>
            <a:ext cx="4154736" cy="1015663"/>
          </a:xfrm>
          <a:prstGeom prst="rect">
            <a:avLst/>
          </a:prstGeom>
          <a:noFill/>
        </p:spPr>
        <p:txBody>
          <a:bodyPr wrap="square" rtlCol="0">
            <a:spAutoFit/>
          </a:bodyPr>
          <a:lstStyle/>
          <a:p>
            <a:pPr lvl="0"/>
            <a:r>
              <a:rPr lang="de-DE" sz="1600" b="1" dirty="0">
                <a:solidFill>
                  <a:srgbClr val="C00000"/>
                </a:solidFill>
              </a:rPr>
              <a:t>1930er Jahre: </a:t>
            </a:r>
            <a:r>
              <a:rPr lang="de-DE" sz="1600" b="1" dirty="0" smtClean="0">
                <a:solidFill>
                  <a:srgbClr val="C00000"/>
                </a:solidFill>
              </a:rPr>
              <a:t/>
            </a:r>
            <a:br>
              <a:rPr lang="de-DE" sz="1600" b="1" dirty="0" smtClean="0">
                <a:solidFill>
                  <a:srgbClr val="C00000"/>
                </a:solidFill>
              </a:rPr>
            </a:br>
            <a:r>
              <a:rPr lang="de-AT" sz="1600" b="1" dirty="0" smtClean="0">
                <a:solidFill>
                  <a:srgbClr val="C00000"/>
                </a:solidFill>
              </a:rPr>
              <a:t>Auswanderungswelle </a:t>
            </a:r>
            <a:r>
              <a:rPr lang="de-AT" sz="1600" b="1" dirty="0">
                <a:solidFill>
                  <a:srgbClr val="C00000"/>
                </a:solidFill>
              </a:rPr>
              <a:t>hält an</a:t>
            </a:r>
          </a:p>
          <a:p>
            <a:r>
              <a:rPr lang="de-DE" sz="1400" dirty="0"/>
              <a:t>70% der österreichischen </a:t>
            </a:r>
            <a:r>
              <a:rPr lang="de-DE" sz="1400" dirty="0" err="1"/>
              <a:t>AuswanderInnen</a:t>
            </a:r>
            <a:r>
              <a:rPr lang="de-DE" sz="1400" dirty="0"/>
              <a:t> kamen aus dem Burgenland </a:t>
            </a:r>
            <a:endParaRPr lang="de-AT" sz="1200" dirty="0"/>
          </a:p>
        </p:txBody>
      </p:sp>
      <p:cxnSp>
        <p:nvCxnSpPr>
          <p:cNvPr id="14" name="Gerader Verbinder 13"/>
          <p:cNvCxnSpPr/>
          <p:nvPr/>
        </p:nvCxnSpPr>
        <p:spPr>
          <a:xfrm>
            <a:off x="827584" y="6237312"/>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004048" y="5517232"/>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827584" y="4394405"/>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004048" y="3816618"/>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5584" y="3364940"/>
            <a:ext cx="4154736" cy="984885"/>
          </a:xfrm>
          <a:prstGeom prst="rect">
            <a:avLst/>
          </a:prstGeom>
          <a:noFill/>
        </p:spPr>
        <p:txBody>
          <a:bodyPr wrap="square" rtlCol="0">
            <a:spAutoFit/>
          </a:bodyPr>
          <a:lstStyle/>
          <a:p>
            <a:pPr lvl="0" algn="r"/>
            <a:r>
              <a:rPr lang="de-DE" sz="1600" b="1" dirty="0">
                <a:solidFill>
                  <a:srgbClr val="C00000"/>
                </a:solidFill>
              </a:rPr>
              <a:t>1938-1945: </a:t>
            </a:r>
            <a:r>
              <a:rPr lang="de-AT" sz="1600" b="1" dirty="0">
                <a:solidFill>
                  <a:srgbClr val="C00000"/>
                </a:solidFill>
              </a:rPr>
              <a:t>Flucht ins Exil</a:t>
            </a:r>
          </a:p>
          <a:p>
            <a:pPr algn="r"/>
            <a:r>
              <a:rPr lang="de-DE" sz="1400" dirty="0"/>
              <a:t>Zahlreiche </a:t>
            </a:r>
            <a:r>
              <a:rPr lang="de-DE" sz="1400" dirty="0" err="1"/>
              <a:t>ÖsterreicherInnen</a:t>
            </a:r>
            <a:r>
              <a:rPr lang="de-DE" sz="1400" dirty="0"/>
              <a:t> müssen vor der NS-Herrschaft ins Exil flüchten, v.a. </a:t>
            </a:r>
            <a:r>
              <a:rPr lang="de-DE" sz="1400" dirty="0" err="1"/>
              <a:t>JüdInnen</a:t>
            </a:r>
            <a:r>
              <a:rPr lang="de-DE" sz="1400" dirty="0"/>
              <a:t> und politisch Verfolgte</a:t>
            </a:r>
            <a:r>
              <a:rPr lang="de-DE" sz="1200" dirty="0"/>
              <a:t>.</a:t>
            </a:r>
            <a:endParaRPr lang="de-AT" sz="1200" dirty="0"/>
          </a:p>
        </p:txBody>
      </p:sp>
      <p:sp>
        <p:nvSpPr>
          <p:cNvPr id="19" name="Textfeld 18"/>
          <p:cNvSpPr txBox="1"/>
          <p:nvPr/>
        </p:nvSpPr>
        <p:spPr>
          <a:xfrm>
            <a:off x="4989264" y="4460508"/>
            <a:ext cx="4154736" cy="984885"/>
          </a:xfrm>
          <a:prstGeom prst="rect">
            <a:avLst/>
          </a:prstGeom>
          <a:noFill/>
        </p:spPr>
        <p:txBody>
          <a:bodyPr wrap="square" rtlCol="0">
            <a:spAutoFit/>
          </a:bodyPr>
          <a:lstStyle/>
          <a:p>
            <a:pPr lvl="0"/>
            <a:r>
              <a:rPr lang="de-DE" sz="1600" b="1" dirty="0">
                <a:solidFill>
                  <a:srgbClr val="C00000"/>
                </a:solidFill>
              </a:rPr>
              <a:t>1945-1950: </a:t>
            </a:r>
            <a:r>
              <a:rPr lang="de-AT" sz="1600" b="1" dirty="0">
                <a:solidFill>
                  <a:srgbClr val="C00000"/>
                </a:solidFill>
              </a:rPr>
              <a:t>Nach dem Zweiten Weltkrieg</a:t>
            </a:r>
          </a:p>
          <a:p>
            <a:r>
              <a:rPr lang="de-DE" sz="1400" dirty="0"/>
              <a:t>In Europa befinden sich ca. 10 Millionen Menschen auf der Flucht, auch Österreich ist das Ziel vieler Flüchtlinge.</a:t>
            </a:r>
            <a:endParaRPr lang="de-AT" sz="1200" dirty="0"/>
          </a:p>
        </p:txBody>
      </p:sp>
      <p:sp>
        <p:nvSpPr>
          <p:cNvPr id="20" name="Textfeld 19"/>
          <p:cNvSpPr txBox="1"/>
          <p:nvPr/>
        </p:nvSpPr>
        <p:spPr>
          <a:xfrm>
            <a:off x="29722" y="5433593"/>
            <a:ext cx="4154736" cy="800219"/>
          </a:xfrm>
          <a:prstGeom prst="rect">
            <a:avLst/>
          </a:prstGeom>
          <a:noFill/>
        </p:spPr>
        <p:txBody>
          <a:bodyPr wrap="square" rtlCol="0">
            <a:spAutoFit/>
          </a:bodyPr>
          <a:lstStyle/>
          <a:p>
            <a:pPr lvl="0" algn="r"/>
            <a:r>
              <a:rPr lang="de-DE" sz="1600" b="1" dirty="0">
                <a:solidFill>
                  <a:srgbClr val="C00000"/>
                </a:solidFill>
              </a:rPr>
              <a:t>1950-1960er Jahre: </a:t>
            </a:r>
            <a:r>
              <a:rPr lang="de-DE" sz="1600" b="1" dirty="0" smtClean="0">
                <a:solidFill>
                  <a:srgbClr val="C00000"/>
                </a:solidFill>
              </a:rPr>
              <a:t/>
            </a:r>
            <a:br>
              <a:rPr lang="de-DE" sz="1600" b="1" dirty="0" smtClean="0">
                <a:solidFill>
                  <a:srgbClr val="C00000"/>
                </a:solidFill>
              </a:rPr>
            </a:br>
            <a:r>
              <a:rPr lang="de-AT" sz="1600" b="1" dirty="0" smtClean="0">
                <a:solidFill>
                  <a:srgbClr val="C00000"/>
                </a:solidFill>
              </a:rPr>
              <a:t>Arbeitssuche </a:t>
            </a:r>
            <a:r>
              <a:rPr lang="de-AT" sz="1600" b="1" dirty="0">
                <a:solidFill>
                  <a:srgbClr val="C00000"/>
                </a:solidFill>
              </a:rPr>
              <a:t>im Ausland</a:t>
            </a:r>
          </a:p>
          <a:p>
            <a:pPr algn="r"/>
            <a:r>
              <a:rPr lang="de-DE" sz="1400" dirty="0"/>
              <a:t>Viele </a:t>
            </a:r>
            <a:r>
              <a:rPr lang="de-DE" sz="1400" dirty="0" err="1"/>
              <a:t>ÖsterreicherInnen</a:t>
            </a:r>
            <a:r>
              <a:rPr lang="de-DE" sz="1400" dirty="0"/>
              <a:t> suchen Arbeit im Ausland.</a:t>
            </a:r>
            <a:endParaRPr lang="de-AT" sz="1200" dirty="0"/>
          </a:p>
        </p:txBody>
      </p:sp>
    </p:spTree>
    <p:extLst>
      <p:ext uri="{BB962C8B-B14F-4D97-AF65-F5344CB8AC3E}">
        <p14:creationId xmlns:p14="http://schemas.microsoft.com/office/powerpoint/2010/main" val="291752729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49503"/>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Österreich: Geschichte der Ein- und Auswanderung</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175828" y="1196752"/>
            <a:ext cx="8460172" cy="2629917"/>
          </a:xfrm>
        </p:spPr>
        <p:txBody>
          <a:bodyPr/>
          <a:lstStyle/>
          <a:p>
            <a:endParaRPr lang="de-AT" sz="2000" b="1" dirty="0" smtClean="0"/>
          </a:p>
          <a:p>
            <a:endParaRPr lang="de-DE" sz="2000" b="1" dirty="0" smtClean="0"/>
          </a:p>
          <a:p>
            <a:pPr marL="0" indent="0">
              <a:buNone/>
            </a:pPr>
            <a:endParaRPr lang="de-DE" sz="2000" b="1" dirty="0"/>
          </a:p>
          <a:p>
            <a:endParaRPr lang="de-DE" sz="2000" b="1" dirty="0" smtClean="0"/>
          </a:p>
          <a:p>
            <a:endParaRPr lang="de-DE" sz="2000" b="1" dirty="0"/>
          </a:p>
          <a:p>
            <a:endParaRPr lang="de-DE" sz="2000" b="1" dirty="0" smtClean="0"/>
          </a:p>
          <a:p>
            <a:pPr marL="0" indent="0">
              <a:buNone/>
            </a:pPr>
            <a:endParaRPr lang="de-DE" sz="2000" b="1" dirty="0"/>
          </a:p>
        </p:txBody>
      </p:sp>
      <p:sp>
        <p:nvSpPr>
          <p:cNvPr id="12" name="Textfeld 11"/>
          <p:cNvSpPr txBox="1"/>
          <p:nvPr/>
        </p:nvSpPr>
        <p:spPr>
          <a:xfrm>
            <a:off x="125028" y="1395161"/>
            <a:ext cx="3964124" cy="769441"/>
          </a:xfrm>
          <a:prstGeom prst="rect">
            <a:avLst/>
          </a:prstGeom>
          <a:noFill/>
        </p:spPr>
        <p:txBody>
          <a:bodyPr wrap="square" rtlCol="0">
            <a:spAutoFit/>
          </a:bodyPr>
          <a:lstStyle/>
          <a:p>
            <a:pPr lvl="0" algn="r"/>
            <a:r>
              <a:rPr lang="de-AT" sz="1600" b="1" dirty="0">
                <a:solidFill>
                  <a:srgbClr val="C00000"/>
                </a:solidFill>
              </a:rPr>
              <a:t>1956: Fluchtbewegung aus Ungarn</a:t>
            </a:r>
          </a:p>
          <a:p>
            <a:pPr algn="r"/>
            <a:r>
              <a:rPr lang="de-AT" sz="1400" dirty="0"/>
              <a:t>Österreich nimmt Menschen aus Ungarn auf, die aus ihrer Heimat flüchten.</a:t>
            </a:r>
          </a:p>
        </p:txBody>
      </p:sp>
      <p:cxnSp>
        <p:nvCxnSpPr>
          <p:cNvPr id="3" name="Gerader Verbinder 2"/>
          <p:cNvCxnSpPr/>
          <p:nvPr/>
        </p:nvCxnSpPr>
        <p:spPr>
          <a:xfrm>
            <a:off x="827584" y="2165768"/>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96826" y="2162083"/>
            <a:ext cx="4154736" cy="1231106"/>
          </a:xfrm>
          <a:prstGeom prst="rect">
            <a:avLst/>
          </a:prstGeom>
          <a:noFill/>
        </p:spPr>
        <p:txBody>
          <a:bodyPr wrap="square" rtlCol="0">
            <a:spAutoFit/>
          </a:bodyPr>
          <a:lstStyle/>
          <a:p>
            <a:pPr lvl="0"/>
            <a:r>
              <a:rPr lang="de-DE" sz="1600" b="1" dirty="0">
                <a:solidFill>
                  <a:srgbClr val="C00000"/>
                </a:solidFill>
              </a:rPr>
              <a:t>1961: </a:t>
            </a:r>
            <a:r>
              <a:rPr lang="de-DE" sz="1600" b="1" dirty="0" smtClean="0">
                <a:solidFill>
                  <a:srgbClr val="C00000"/>
                </a:solidFill>
              </a:rPr>
              <a:t>100.000 ausländische Staatsangehörige</a:t>
            </a:r>
            <a:r>
              <a:rPr lang="de-DE" sz="1600" dirty="0" smtClean="0"/>
              <a:t/>
            </a:r>
            <a:br>
              <a:rPr lang="de-DE" sz="1600" dirty="0" smtClean="0"/>
            </a:br>
            <a:r>
              <a:rPr lang="de-DE" sz="1400" dirty="0" smtClean="0"/>
              <a:t>100.000 </a:t>
            </a:r>
            <a:r>
              <a:rPr lang="de-DE" sz="1400" dirty="0"/>
              <a:t>ausländische Staatsangehörige leben in Österreich, das sind 1,4% der Gesamtbevölkerung</a:t>
            </a:r>
            <a:r>
              <a:rPr lang="de-DE" sz="1400" dirty="0" smtClean="0"/>
              <a:t>.</a:t>
            </a:r>
            <a:endParaRPr lang="de-AT" sz="1400" dirty="0"/>
          </a:p>
        </p:txBody>
      </p:sp>
      <p:cxnSp>
        <p:nvCxnSpPr>
          <p:cNvPr id="14" name="Gerader Verbinder 13"/>
          <p:cNvCxnSpPr/>
          <p:nvPr/>
        </p:nvCxnSpPr>
        <p:spPr>
          <a:xfrm>
            <a:off x="1043608" y="6525344"/>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V="1">
            <a:off x="4908742" y="5832699"/>
            <a:ext cx="2831610" cy="87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776784" y="4581128"/>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4978648" y="3393189"/>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0800" y="3355132"/>
            <a:ext cx="4154736" cy="1231106"/>
          </a:xfrm>
          <a:prstGeom prst="rect">
            <a:avLst/>
          </a:prstGeom>
          <a:noFill/>
        </p:spPr>
        <p:txBody>
          <a:bodyPr wrap="square" rtlCol="0">
            <a:spAutoFit/>
          </a:bodyPr>
          <a:lstStyle/>
          <a:p>
            <a:pPr lvl="0" algn="r"/>
            <a:r>
              <a:rPr lang="de-DE" sz="1600" b="1" dirty="0">
                <a:solidFill>
                  <a:srgbClr val="C00000"/>
                </a:solidFill>
              </a:rPr>
              <a:t>1964-1974: </a:t>
            </a:r>
            <a:r>
              <a:rPr lang="de-AT" sz="1600" b="1" dirty="0">
                <a:solidFill>
                  <a:srgbClr val="C00000"/>
                </a:solidFill>
              </a:rPr>
              <a:t>Anwerbung von ausländischen Arbeitskräften</a:t>
            </a:r>
          </a:p>
          <a:p>
            <a:pPr algn="r"/>
            <a:r>
              <a:rPr lang="de-DE" sz="1400" dirty="0"/>
              <a:t>Die </a:t>
            </a:r>
            <a:r>
              <a:rPr lang="de-DE" sz="1400" dirty="0" smtClean="0"/>
              <a:t>sogenannten </a:t>
            </a:r>
            <a:r>
              <a:rPr lang="de-DE" sz="1400" dirty="0"/>
              <a:t>„Gastarbeiter“ kommen aus der Türkei und dem ehemaligen Jugoslawien (ab 1966) nach Österreich</a:t>
            </a:r>
            <a:r>
              <a:rPr lang="de-DE" sz="1400" dirty="0" smtClean="0"/>
              <a:t>.</a:t>
            </a:r>
            <a:endParaRPr lang="de-AT" sz="1400" dirty="0"/>
          </a:p>
        </p:txBody>
      </p:sp>
      <p:sp>
        <p:nvSpPr>
          <p:cNvPr id="19" name="Textfeld 18"/>
          <p:cNvSpPr txBox="1"/>
          <p:nvPr/>
        </p:nvSpPr>
        <p:spPr>
          <a:xfrm>
            <a:off x="4908742" y="4170706"/>
            <a:ext cx="4154736" cy="1661993"/>
          </a:xfrm>
          <a:prstGeom prst="rect">
            <a:avLst/>
          </a:prstGeom>
          <a:noFill/>
        </p:spPr>
        <p:txBody>
          <a:bodyPr wrap="square" rtlCol="0">
            <a:spAutoFit/>
          </a:bodyPr>
          <a:lstStyle/>
          <a:p>
            <a:pPr lvl="0"/>
            <a:r>
              <a:rPr lang="de-DE" sz="1600" b="1" dirty="0">
                <a:solidFill>
                  <a:srgbClr val="C00000"/>
                </a:solidFill>
              </a:rPr>
              <a:t>1968: Fluchtbewegung aus der Tschechoslowakei</a:t>
            </a:r>
            <a:endParaRPr lang="de-AT" sz="1600" b="1" dirty="0">
              <a:solidFill>
                <a:srgbClr val="C00000"/>
              </a:solidFill>
            </a:endParaRPr>
          </a:p>
          <a:p>
            <a:r>
              <a:rPr lang="de-AT" sz="1400" dirty="0"/>
              <a:t>Österreich nimmt Menschen aus der Tschechoslowakei (früherer Staat auf dem Gebiet der heutigen Staaten Tschechien, Slowakei und einem Teil der Ukraine) auf, die aus ihrer Heimat flüchten.</a:t>
            </a:r>
          </a:p>
        </p:txBody>
      </p:sp>
      <p:sp>
        <p:nvSpPr>
          <p:cNvPr id="20" name="Textfeld 19"/>
          <p:cNvSpPr txBox="1"/>
          <p:nvPr/>
        </p:nvSpPr>
        <p:spPr>
          <a:xfrm>
            <a:off x="-52884" y="5437880"/>
            <a:ext cx="4154736" cy="1015663"/>
          </a:xfrm>
          <a:prstGeom prst="rect">
            <a:avLst/>
          </a:prstGeom>
          <a:noFill/>
        </p:spPr>
        <p:txBody>
          <a:bodyPr wrap="square" rtlCol="0">
            <a:spAutoFit/>
          </a:bodyPr>
          <a:lstStyle/>
          <a:p>
            <a:pPr lvl="0" algn="r"/>
            <a:r>
              <a:rPr lang="de-DE" sz="1600" b="1" dirty="0">
                <a:solidFill>
                  <a:srgbClr val="C00000"/>
                </a:solidFill>
              </a:rPr>
              <a:t>1974: Höhepunkt der </a:t>
            </a:r>
            <a:r>
              <a:rPr lang="de-DE" sz="1600" b="1" dirty="0" smtClean="0">
                <a:solidFill>
                  <a:srgbClr val="C00000"/>
                </a:solidFill>
              </a:rPr>
              <a:t>Gastarbeiterbeschäftigung</a:t>
            </a:r>
          </a:p>
          <a:p>
            <a:pPr lvl="0" algn="r"/>
            <a:r>
              <a:rPr lang="de-DE" sz="1400" dirty="0"/>
              <a:t>Zahl der ausländischen Staatsangehörigen steigt auf 311.700 (4% der Gesamtbevölkerung</a:t>
            </a:r>
            <a:r>
              <a:rPr lang="de-DE" sz="1400" dirty="0" smtClean="0"/>
              <a:t>).</a:t>
            </a:r>
            <a:endParaRPr lang="de-AT" sz="1200" dirty="0"/>
          </a:p>
        </p:txBody>
      </p:sp>
      <p:sp>
        <p:nvSpPr>
          <p:cNvPr id="21" name="Pfeil nach unten 20"/>
          <p:cNvSpPr/>
          <p:nvPr/>
        </p:nvSpPr>
        <p:spPr>
          <a:xfrm>
            <a:off x="4114552" y="1269157"/>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AT" sz="2000" b="1" dirty="0" smtClean="0"/>
          </a:p>
          <a:p>
            <a:pPr algn="ctr"/>
            <a:r>
              <a:rPr lang="de-AT" sz="2000" b="1" dirty="0" smtClean="0"/>
              <a:t>1956</a:t>
            </a:r>
            <a:endParaRPr lang="de-AT" sz="2000" b="1" dirty="0"/>
          </a:p>
          <a:p>
            <a:pPr algn="ctr"/>
            <a:r>
              <a:rPr lang="de-AT" sz="2000" b="1" dirty="0"/>
              <a:t/>
            </a:r>
            <a:br>
              <a:rPr lang="de-AT" sz="2000" b="1" dirty="0"/>
            </a:br>
            <a:endParaRPr lang="de-AT" sz="2000" b="1" dirty="0" smtClean="0"/>
          </a:p>
          <a:p>
            <a:pPr algn="ctr"/>
            <a:r>
              <a:rPr lang="de-AT" sz="2000" b="1" dirty="0" smtClean="0"/>
              <a:t>1961</a:t>
            </a:r>
          </a:p>
          <a:p>
            <a:pPr algn="ctr"/>
            <a:endParaRPr lang="de-DE" sz="2000" b="1" dirty="0"/>
          </a:p>
          <a:p>
            <a:pPr algn="ctr"/>
            <a:endParaRPr lang="de-AT" sz="2000" b="1" dirty="0"/>
          </a:p>
          <a:p>
            <a:pPr algn="ctr"/>
            <a:r>
              <a:rPr lang="de-AT" sz="2000" b="1" dirty="0" smtClean="0"/>
              <a:t>1964-1974</a:t>
            </a:r>
            <a:endParaRPr lang="de-AT" sz="2000" b="1" dirty="0"/>
          </a:p>
          <a:p>
            <a:pPr algn="ctr"/>
            <a:endParaRPr lang="de-AT" sz="2000" b="1" dirty="0"/>
          </a:p>
          <a:p>
            <a:pPr algn="ctr"/>
            <a:endParaRPr lang="de-AT" sz="2000" b="1" dirty="0" smtClean="0"/>
          </a:p>
          <a:p>
            <a:pPr algn="ctr"/>
            <a:r>
              <a:rPr lang="de-AT" sz="2000" b="1" dirty="0" smtClean="0"/>
              <a:t>1968</a:t>
            </a:r>
            <a:endParaRPr lang="de-AT" sz="2000" b="1" dirty="0"/>
          </a:p>
          <a:p>
            <a:pPr algn="ctr"/>
            <a:endParaRPr lang="de-DE" sz="2000" b="1" dirty="0" smtClean="0"/>
          </a:p>
          <a:p>
            <a:pPr algn="ctr"/>
            <a:endParaRPr lang="de-DE" sz="2000" b="1" dirty="0"/>
          </a:p>
          <a:p>
            <a:pPr algn="ctr"/>
            <a:endParaRPr lang="de-AT" sz="2000" b="1" dirty="0"/>
          </a:p>
          <a:p>
            <a:pPr algn="ctr"/>
            <a:r>
              <a:rPr lang="de-AT" sz="2000" b="1" dirty="0" smtClean="0"/>
              <a:t>1974</a:t>
            </a:r>
            <a:endParaRPr lang="de-AT" sz="2000" b="1" dirty="0"/>
          </a:p>
          <a:p>
            <a:pPr algn="ctr"/>
            <a:endParaRPr lang="de-AT" sz="2000" b="1" dirty="0"/>
          </a:p>
          <a:p>
            <a:pPr algn="ctr"/>
            <a:endParaRPr lang="de-AT" sz="2000" b="1" dirty="0"/>
          </a:p>
        </p:txBody>
      </p:sp>
    </p:spTree>
    <p:extLst>
      <p:ext uri="{BB962C8B-B14F-4D97-AF65-F5344CB8AC3E}">
        <p14:creationId xmlns:p14="http://schemas.microsoft.com/office/powerpoint/2010/main" val="17099222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49503"/>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Österreich: Geschichte der Ein- und Auswanderung</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175828" y="1196752"/>
            <a:ext cx="8460172" cy="2629917"/>
          </a:xfrm>
        </p:spPr>
        <p:txBody>
          <a:bodyPr/>
          <a:lstStyle/>
          <a:p>
            <a:endParaRPr lang="de-AT" sz="2000" b="1" dirty="0" smtClean="0"/>
          </a:p>
          <a:p>
            <a:endParaRPr lang="de-DE" sz="2000" b="1" dirty="0" smtClean="0"/>
          </a:p>
          <a:p>
            <a:pPr marL="0" indent="0">
              <a:buNone/>
            </a:pPr>
            <a:endParaRPr lang="de-DE" sz="2000" b="1" dirty="0"/>
          </a:p>
          <a:p>
            <a:endParaRPr lang="de-DE" sz="2000" b="1" dirty="0" smtClean="0"/>
          </a:p>
          <a:p>
            <a:endParaRPr lang="de-DE" sz="2000" b="1" dirty="0"/>
          </a:p>
          <a:p>
            <a:endParaRPr lang="de-DE" sz="2000" b="1" dirty="0" smtClean="0"/>
          </a:p>
          <a:p>
            <a:pPr marL="0" indent="0">
              <a:buNone/>
            </a:pPr>
            <a:endParaRPr lang="de-DE" sz="2000" b="1" dirty="0"/>
          </a:p>
        </p:txBody>
      </p:sp>
      <p:sp>
        <p:nvSpPr>
          <p:cNvPr id="12" name="Textfeld 11"/>
          <p:cNvSpPr txBox="1"/>
          <p:nvPr/>
        </p:nvSpPr>
        <p:spPr>
          <a:xfrm>
            <a:off x="75214" y="1403818"/>
            <a:ext cx="3964124" cy="769441"/>
          </a:xfrm>
          <a:prstGeom prst="rect">
            <a:avLst/>
          </a:prstGeom>
          <a:noFill/>
        </p:spPr>
        <p:txBody>
          <a:bodyPr wrap="square" rtlCol="0">
            <a:spAutoFit/>
          </a:bodyPr>
          <a:lstStyle/>
          <a:p>
            <a:pPr lvl="0" algn="r"/>
            <a:r>
              <a:rPr lang="de-DE" sz="1600" b="1" dirty="0">
                <a:solidFill>
                  <a:srgbClr val="C00000"/>
                </a:solidFill>
              </a:rPr>
              <a:t>1981: Fluchtbewegung aus Polen</a:t>
            </a:r>
            <a:endParaRPr lang="de-AT" sz="1600" b="1" dirty="0">
              <a:solidFill>
                <a:srgbClr val="C00000"/>
              </a:solidFill>
            </a:endParaRPr>
          </a:p>
          <a:p>
            <a:pPr algn="r"/>
            <a:r>
              <a:rPr lang="de-DE" sz="1400" dirty="0"/>
              <a:t>Zwischen 120.000 und 150.000 Menschen fliehen aus Polen nach Österreich.</a:t>
            </a:r>
            <a:endParaRPr lang="de-AT" sz="1400" dirty="0"/>
          </a:p>
        </p:txBody>
      </p:sp>
      <p:cxnSp>
        <p:nvCxnSpPr>
          <p:cNvPr id="3" name="Gerader Verbinder 2"/>
          <p:cNvCxnSpPr/>
          <p:nvPr/>
        </p:nvCxnSpPr>
        <p:spPr>
          <a:xfrm>
            <a:off x="827584" y="2165768"/>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71093" y="2475550"/>
            <a:ext cx="4154736" cy="769441"/>
          </a:xfrm>
          <a:prstGeom prst="rect">
            <a:avLst/>
          </a:prstGeom>
          <a:noFill/>
        </p:spPr>
        <p:txBody>
          <a:bodyPr wrap="square" rtlCol="0">
            <a:spAutoFit/>
          </a:bodyPr>
          <a:lstStyle/>
          <a:p>
            <a:r>
              <a:rPr lang="de-DE" sz="1600" b="1" dirty="0">
                <a:solidFill>
                  <a:srgbClr val="C00000"/>
                </a:solidFill>
              </a:rPr>
              <a:t>1989-1991: Fall des Eisernen Vorhangs</a:t>
            </a:r>
            <a:endParaRPr lang="de-AT" sz="1600" b="1" dirty="0">
              <a:solidFill>
                <a:srgbClr val="C00000"/>
              </a:solidFill>
            </a:endParaRPr>
          </a:p>
          <a:p>
            <a:pPr lvl="0"/>
            <a:r>
              <a:rPr lang="de-AT" sz="1400" dirty="0"/>
              <a:t>Zahlreiche Menschen aus osteuropäischen Ländern fliehen nach Österreich.</a:t>
            </a:r>
          </a:p>
        </p:txBody>
      </p:sp>
      <p:cxnSp>
        <p:nvCxnSpPr>
          <p:cNvPr id="15" name="Gerader Verbinder 14"/>
          <p:cNvCxnSpPr/>
          <p:nvPr/>
        </p:nvCxnSpPr>
        <p:spPr>
          <a:xfrm>
            <a:off x="4928834" y="5566338"/>
            <a:ext cx="37579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827584" y="4725144"/>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4971093" y="3262591"/>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9992" y="3600840"/>
            <a:ext cx="4154736" cy="1015663"/>
          </a:xfrm>
          <a:prstGeom prst="rect">
            <a:avLst/>
          </a:prstGeom>
          <a:noFill/>
        </p:spPr>
        <p:txBody>
          <a:bodyPr wrap="square" rtlCol="0">
            <a:spAutoFit/>
          </a:bodyPr>
          <a:lstStyle/>
          <a:p>
            <a:pPr lvl="0" algn="r"/>
            <a:r>
              <a:rPr lang="de-DE" sz="1600" b="1" dirty="0">
                <a:solidFill>
                  <a:srgbClr val="C00000"/>
                </a:solidFill>
              </a:rPr>
              <a:t>Seit </a:t>
            </a:r>
            <a:r>
              <a:rPr lang="de-DE" sz="1600" b="1" dirty="0" smtClean="0">
                <a:solidFill>
                  <a:srgbClr val="C00000"/>
                </a:solidFill>
              </a:rPr>
              <a:t>den 1990er </a:t>
            </a:r>
            <a:r>
              <a:rPr lang="de-DE" sz="1600" b="1" dirty="0">
                <a:solidFill>
                  <a:srgbClr val="C00000"/>
                </a:solidFill>
              </a:rPr>
              <a:t>Jahren: Verstärkte Zuwanderung aus Afrika und Asien</a:t>
            </a:r>
            <a:endParaRPr lang="de-AT" sz="1600" b="1" dirty="0">
              <a:solidFill>
                <a:srgbClr val="C00000"/>
              </a:solidFill>
            </a:endParaRPr>
          </a:p>
          <a:p>
            <a:pPr algn="r"/>
            <a:r>
              <a:rPr lang="de-AT" sz="1400" dirty="0"/>
              <a:t>Immer mehr Menschen fliehen vor Kriegen und Konflikten nach Österreich.</a:t>
            </a:r>
          </a:p>
        </p:txBody>
      </p:sp>
      <p:sp>
        <p:nvSpPr>
          <p:cNvPr id="19" name="Textfeld 18"/>
          <p:cNvSpPr txBox="1"/>
          <p:nvPr/>
        </p:nvSpPr>
        <p:spPr>
          <a:xfrm>
            <a:off x="4938464" y="4514867"/>
            <a:ext cx="4154736" cy="1015663"/>
          </a:xfrm>
          <a:prstGeom prst="rect">
            <a:avLst/>
          </a:prstGeom>
          <a:noFill/>
        </p:spPr>
        <p:txBody>
          <a:bodyPr wrap="square" rtlCol="0">
            <a:spAutoFit/>
          </a:bodyPr>
          <a:lstStyle/>
          <a:p>
            <a:pPr lvl="0"/>
            <a:r>
              <a:rPr lang="de-DE" sz="1600" b="1" dirty="0" smtClean="0">
                <a:solidFill>
                  <a:srgbClr val="C00000"/>
                </a:solidFill>
              </a:rPr>
              <a:t>1991-1999</a:t>
            </a:r>
            <a:r>
              <a:rPr lang="de-DE" sz="1600" b="1" dirty="0">
                <a:solidFill>
                  <a:srgbClr val="C00000"/>
                </a:solidFill>
              </a:rPr>
              <a:t>: Kriege und Konflikte auf dem Balkan</a:t>
            </a:r>
            <a:endParaRPr lang="de-AT" sz="1600" b="1" dirty="0">
              <a:solidFill>
                <a:srgbClr val="C00000"/>
              </a:solidFill>
            </a:endParaRPr>
          </a:p>
          <a:p>
            <a:r>
              <a:rPr lang="de-AT" sz="1400" dirty="0"/>
              <a:t>Menschen aus Serbien, Bosnien, Kroatien und dem Kosovo fliehen nach Österreich.</a:t>
            </a:r>
          </a:p>
        </p:txBody>
      </p:sp>
      <p:sp>
        <p:nvSpPr>
          <p:cNvPr id="21" name="Pfeil nach unten 20"/>
          <p:cNvSpPr/>
          <p:nvPr/>
        </p:nvSpPr>
        <p:spPr>
          <a:xfrm>
            <a:off x="4114552" y="1269157"/>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AT" sz="2000" b="1" dirty="0" smtClean="0"/>
          </a:p>
          <a:p>
            <a:pPr algn="ctr"/>
            <a:r>
              <a:rPr lang="de-AT" sz="2000" b="1" dirty="0" smtClean="0"/>
              <a:t>1981</a:t>
            </a:r>
            <a:endParaRPr lang="de-AT" sz="2000" b="1" dirty="0"/>
          </a:p>
          <a:p>
            <a:pPr algn="ctr"/>
            <a:r>
              <a:rPr lang="de-AT" sz="2000" b="1" dirty="0"/>
              <a:t/>
            </a:r>
            <a:br>
              <a:rPr lang="de-AT" sz="2000" b="1" dirty="0"/>
            </a:br>
            <a:endParaRPr lang="de-AT" sz="2000" b="1" dirty="0" smtClean="0"/>
          </a:p>
          <a:p>
            <a:pPr algn="ctr"/>
            <a:r>
              <a:rPr lang="de-AT" sz="2000" b="1" dirty="0" smtClean="0"/>
              <a:t>1989-1991</a:t>
            </a:r>
          </a:p>
          <a:p>
            <a:pPr algn="ctr"/>
            <a:endParaRPr lang="de-DE" sz="2000" b="1" dirty="0"/>
          </a:p>
          <a:p>
            <a:pPr algn="ctr"/>
            <a:endParaRPr lang="de-AT" sz="2000" b="1" dirty="0" smtClean="0"/>
          </a:p>
          <a:p>
            <a:pPr algn="ctr"/>
            <a:r>
              <a:rPr lang="de-AT" sz="2000" b="1" dirty="0" smtClean="0"/>
              <a:t>1990</a:t>
            </a:r>
            <a:endParaRPr lang="de-AT" sz="2000" b="1" dirty="0"/>
          </a:p>
          <a:p>
            <a:pPr algn="ctr"/>
            <a:endParaRPr lang="de-DE" sz="2000" b="1" dirty="0" smtClean="0"/>
          </a:p>
          <a:p>
            <a:pPr algn="ctr"/>
            <a:endParaRPr lang="de-AT" sz="2000" b="1" dirty="0" smtClean="0"/>
          </a:p>
          <a:p>
            <a:pPr algn="ctr"/>
            <a:r>
              <a:rPr lang="de-AT" sz="2000" b="1" dirty="0" smtClean="0"/>
              <a:t>1991-1999</a:t>
            </a:r>
            <a:endParaRPr lang="de-AT" sz="2000" b="1" dirty="0"/>
          </a:p>
          <a:p>
            <a:pPr algn="ctr"/>
            <a:endParaRPr lang="de-AT" sz="2000" b="1" dirty="0"/>
          </a:p>
          <a:p>
            <a:pPr algn="ctr"/>
            <a:endParaRPr lang="de-AT" sz="2000" b="1" dirty="0"/>
          </a:p>
        </p:txBody>
      </p:sp>
    </p:spTree>
    <p:extLst>
      <p:ext uri="{BB962C8B-B14F-4D97-AF65-F5344CB8AC3E}">
        <p14:creationId xmlns:p14="http://schemas.microsoft.com/office/powerpoint/2010/main" val="213002109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a:t>Österreich: Geschichte der Ein- und Auswanderung</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175828" y="1196752"/>
            <a:ext cx="8460172" cy="2629917"/>
          </a:xfrm>
        </p:spPr>
        <p:txBody>
          <a:bodyPr/>
          <a:lstStyle/>
          <a:p>
            <a:endParaRPr lang="de-AT" sz="2000" b="1" dirty="0" smtClean="0"/>
          </a:p>
          <a:p>
            <a:endParaRPr lang="de-DE" sz="2000" b="1" dirty="0" smtClean="0"/>
          </a:p>
          <a:p>
            <a:pPr marL="0" indent="0">
              <a:buNone/>
            </a:pPr>
            <a:endParaRPr lang="de-DE" sz="2000" b="1" dirty="0"/>
          </a:p>
          <a:p>
            <a:endParaRPr lang="de-DE" sz="2000" b="1" dirty="0" smtClean="0"/>
          </a:p>
          <a:p>
            <a:endParaRPr lang="de-DE" sz="2000" b="1" dirty="0"/>
          </a:p>
          <a:p>
            <a:endParaRPr lang="de-DE" sz="2000" b="1" dirty="0" smtClean="0"/>
          </a:p>
          <a:p>
            <a:pPr marL="0" indent="0">
              <a:buNone/>
            </a:pPr>
            <a:endParaRPr lang="de-DE" sz="2000" b="1" dirty="0"/>
          </a:p>
        </p:txBody>
      </p:sp>
      <p:sp>
        <p:nvSpPr>
          <p:cNvPr id="12" name="Textfeld 11"/>
          <p:cNvSpPr txBox="1"/>
          <p:nvPr/>
        </p:nvSpPr>
        <p:spPr>
          <a:xfrm>
            <a:off x="75214" y="1403818"/>
            <a:ext cx="3964124" cy="1877437"/>
          </a:xfrm>
          <a:prstGeom prst="rect">
            <a:avLst/>
          </a:prstGeom>
          <a:noFill/>
        </p:spPr>
        <p:txBody>
          <a:bodyPr wrap="square" rtlCol="0">
            <a:spAutoFit/>
          </a:bodyPr>
          <a:lstStyle/>
          <a:p>
            <a:pPr lvl="0" algn="r"/>
            <a:r>
              <a:rPr lang="de-DE" sz="1600" b="1" dirty="0">
                <a:solidFill>
                  <a:srgbClr val="C00000"/>
                </a:solidFill>
              </a:rPr>
              <a:t>Ab 2000: Verstärkte Zuwanderung aus Staaten der Europäischen Union</a:t>
            </a:r>
            <a:endParaRPr lang="de-AT" sz="1600" b="1" dirty="0">
              <a:solidFill>
                <a:srgbClr val="C00000"/>
              </a:solidFill>
            </a:endParaRPr>
          </a:p>
          <a:p>
            <a:pPr algn="r"/>
            <a:r>
              <a:rPr lang="de-AT" sz="1400" dirty="0"/>
              <a:t>Immer mehr Menschen aus anderen EU-Staaten ziehen nach Österreich. (Den </a:t>
            </a:r>
            <a:r>
              <a:rPr lang="de-AT" sz="1400" dirty="0" err="1"/>
              <a:t>StaatsbürgerInnen</a:t>
            </a:r>
            <a:r>
              <a:rPr lang="de-AT" sz="1400" dirty="0"/>
              <a:t> aus den Ländern, die 2004 der EU beigetreten sind, steht die freie Wahl des Wohnortes und des Arbeitsplatzes erst seit 2011 </a:t>
            </a:r>
            <a:r>
              <a:rPr lang="de-AT" sz="1400" dirty="0" smtClean="0"/>
              <a:t>zu.)</a:t>
            </a:r>
            <a:endParaRPr lang="de-AT" sz="1400" dirty="0"/>
          </a:p>
        </p:txBody>
      </p:sp>
      <p:cxnSp>
        <p:nvCxnSpPr>
          <p:cNvPr id="3" name="Gerader Verbinder 2"/>
          <p:cNvCxnSpPr/>
          <p:nvPr/>
        </p:nvCxnSpPr>
        <p:spPr>
          <a:xfrm>
            <a:off x="726970" y="3288296"/>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78648" y="3339521"/>
            <a:ext cx="4154736" cy="769441"/>
          </a:xfrm>
          <a:prstGeom prst="rect">
            <a:avLst/>
          </a:prstGeom>
          <a:noFill/>
        </p:spPr>
        <p:txBody>
          <a:bodyPr wrap="square" rtlCol="0">
            <a:spAutoFit/>
          </a:bodyPr>
          <a:lstStyle/>
          <a:p>
            <a:r>
              <a:rPr lang="de-DE" sz="1600" b="1" dirty="0" smtClean="0">
                <a:solidFill>
                  <a:srgbClr val="C00000"/>
                </a:solidFill>
              </a:rPr>
              <a:t>2005: Tiefstand bei Asylanträgen</a:t>
            </a:r>
            <a:endParaRPr lang="de-AT" sz="1600" b="1" dirty="0">
              <a:solidFill>
                <a:srgbClr val="C00000"/>
              </a:solidFill>
            </a:endParaRPr>
          </a:p>
          <a:p>
            <a:pPr lvl="0"/>
            <a:r>
              <a:rPr lang="de-DE" sz="1400" dirty="0"/>
              <a:t>Zahl der Asylanträge in Österreich erreicht einen neuen </a:t>
            </a:r>
            <a:r>
              <a:rPr lang="de-DE" sz="1400" dirty="0" smtClean="0"/>
              <a:t>Tiefstand.</a:t>
            </a:r>
            <a:endParaRPr lang="de-AT" sz="1400" dirty="0"/>
          </a:p>
        </p:txBody>
      </p:sp>
      <p:cxnSp>
        <p:nvCxnSpPr>
          <p:cNvPr id="15" name="Gerader Verbinder 14"/>
          <p:cNvCxnSpPr/>
          <p:nvPr/>
        </p:nvCxnSpPr>
        <p:spPr>
          <a:xfrm>
            <a:off x="4788024" y="6453336"/>
            <a:ext cx="2448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802184" y="5481526"/>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4945290" y="4108671"/>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0616" y="4034976"/>
            <a:ext cx="4154736" cy="1446550"/>
          </a:xfrm>
          <a:prstGeom prst="rect">
            <a:avLst/>
          </a:prstGeom>
          <a:noFill/>
        </p:spPr>
        <p:txBody>
          <a:bodyPr wrap="square" rtlCol="0">
            <a:spAutoFit/>
          </a:bodyPr>
          <a:lstStyle/>
          <a:p>
            <a:pPr lvl="0" algn="r"/>
            <a:r>
              <a:rPr lang="de-DE" sz="1600" b="1" dirty="0">
                <a:solidFill>
                  <a:srgbClr val="C00000"/>
                </a:solidFill>
              </a:rPr>
              <a:t>2014-2015: </a:t>
            </a:r>
            <a:r>
              <a:rPr lang="de-AT" sz="1600" b="1" dirty="0">
                <a:solidFill>
                  <a:srgbClr val="C00000"/>
                </a:solidFill>
              </a:rPr>
              <a:t>Flucht aus dem Nahen und Mittleren Osten</a:t>
            </a:r>
          </a:p>
          <a:p>
            <a:pPr algn="r"/>
            <a:r>
              <a:rPr lang="de-AT" sz="1400" dirty="0"/>
              <a:t>Die Anzahl jener Menschen aus Syrien, Afghanistan und dem Irak, die vor Kriegen </a:t>
            </a:r>
            <a:r>
              <a:rPr lang="de-AT" sz="1400" dirty="0" smtClean="0"/>
              <a:t/>
            </a:r>
            <a:br>
              <a:rPr lang="de-AT" sz="1400" dirty="0" smtClean="0"/>
            </a:br>
            <a:r>
              <a:rPr lang="de-AT" sz="1400" dirty="0" smtClean="0"/>
              <a:t>und </a:t>
            </a:r>
            <a:r>
              <a:rPr lang="de-AT" sz="1400" dirty="0"/>
              <a:t>Konflikten nach Österreich fliehen, nimmt deutlich zu.</a:t>
            </a:r>
          </a:p>
        </p:txBody>
      </p:sp>
      <p:sp>
        <p:nvSpPr>
          <p:cNvPr id="19" name="Textfeld 18"/>
          <p:cNvSpPr txBox="1"/>
          <p:nvPr/>
        </p:nvSpPr>
        <p:spPr>
          <a:xfrm>
            <a:off x="4958740" y="5209661"/>
            <a:ext cx="4154736" cy="1077218"/>
          </a:xfrm>
          <a:prstGeom prst="rect">
            <a:avLst/>
          </a:prstGeom>
          <a:noFill/>
        </p:spPr>
        <p:txBody>
          <a:bodyPr wrap="square" rtlCol="0">
            <a:spAutoFit/>
          </a:bodyPr>
          <a:lstStyle/>
          <a:p>
            <a:pPr lvl="0"/>
            <a:r>
              <a:rPr lang="de-DE" sz="1600" b="1" dirty="0">
                <a:solidFill>
                  <a:srgbClr val="C00000"/>
                </a:solidFill>
              </a:rPr>
              <a:t>Anfang 2016: 1,268 </a:t>
            </a:r>
            <a:r>
              <a:rPr lang="de-DE" sz="1600" b="1" dirty="0" smtClean="0">
                <a:solidFill>
                  <a:srgbClr val="C00000"/>
                </a:solidFill>
              </a:rPr>
              <a:t>Mio. </a:t>
            </a:r>
            <a:r>
              <a:rPr lang="de-DE" sz="1600" b="1" dirty="0">
                <a:solidFill>
                  <a:srgbClr val="C00000"/>
                </a:solidFill>
              </a:rPr>
              <a:t>ausländische Staatsangehörige in </a:t>
            </a:r>
            <a:r>
              <a:rPr lang="de-DE" sz="1600" b="1" dirty="0" smtClean="0">
                <a:solidFill>
                  <a:srgbClr val="C00000"/>
                </a:solidFill>
              </a:rPr>
              <a:t>Österreich</a:t>
            </a:r>
          </a:p>
          <a:p>
            <a:pPr lvl="0"/>
            <a:r>
              <a:rPr lang="de-DE" sz="1600" dirty="0" smtClean="0"/>
              <a:t>Das sind 14,6</a:t>
            </a:r>
            <a:r>
              <a:rPr lang="de-DE" sz="1600" dirty="0"/>
              <a:t>% der </a:t>
            </a:r>
            <a:r>
              <a:rPr lang="de-DE" sz="1600" dirty="0" smtClean="0"/>
              <a:t/>
            </a:r>
            <a:br>
              <a:rPr lang="de-DE" sz="1600" dirty="0" smtClean="0"/>
            </a:br>
            <a:r>
              <a:rPr lang="de-DE" sz="1600" dirty="0" smtClean="0"/>
              <a:t>Gesamtbevölkerung</a:t>
            </a:r>
            <a:r>
              <a:rPr lang="de-AT" sz="1400" dirty="0" smtClean="0"/>
              <a:t>.</a:t>
            </a:r>
            <a:endParaRPr lang="de-AT" sz="1400" dirty="0"/>
          </a:p>
        </p:txBody>
      </p:sp>
      <p:sp>
        <p:nvSpPr>
          <p:cNvPr id="21" name="Pfeil nach unten 20"/>
          <p:cNvSpPr/>
          <p:nvPr/>
        </p:nvSpPr>
        <p:spPr>
          <a:xfrm>
            <a:off x="4114552" y="1269157"/>
            <a:ext cx="864096" cy="5472211"/>
          </a:xfrm>
          <a:prstGeom prst="downArrow">
            <a:avLst>
              <a:gd name="adj1" fmla="val 98933"/>
              <a:gd name="adj2" fmla="val 48602"/>
            </a:avLst>
          </a:prstGeom>
          <a:gradFill>
            <a:gsLst>
              <a:gs pos="0">
                <a:schemeClr val="tx1"/>
              </a:gs>
              <a:gs pos="14000">
                <a:srgbClr val="A50021"/>
              </a:gs>
              <a:gs pos="36000">
                <a:srgbClr val="FF7C80"/>
              </a:gs>
              <a:gs pos="58454">
                <a:srgbClr val="C00000"/>
              </a:gs>
              <a:gs pos="86000">
                <a:srgbClr val="A50021"/>
              </a:gs>
              <a:gs pos="100000">
                <a:schemeClr val="tx1"/>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AT" sz="2000" b="1" dirty="0" smtClean="0"/>
          </a:p>
          <a:p>
            <a:pPr algn="ctr"/>
            <a:r>
              <a:rPr lang="de-AT" sz="2000" b="1" dirty="0" smtClean="0"/>
              <a:t>2000</a:t>
            </a:r>
            <a:endParaRPr lang="de-AT" sz="2000" b="1" dirty="0"/>
          </a:p>
          <a:p>
            <a:pPr algn="ctr"/>
            <a:r>
              <a:rPr lang="de-AT" sz="2000" b="1" dirty="0"/>
              <a:t/>
            </a:r>
            <a:br>
              <a:rPr lang="de-AT" sz="2000" b="1" dirty="0"/>
            </a:br>
            <a:endParaRPr lang="de-AT" sz="2000" b="1" dirty="0" smtClean="0"/>
          </a:p>
          <a:p>
            <a:pPr algn="ctr"/>
            <a:endParaRPr lang="de-DE" sz="2000" b="1" dirty="0"/>
          </a:p>
          <a:p>
            <a:pPr algn="ctr"/>
            <a:endParaRPr lang="de-DE" sz="2000" b="1" dirty="0" smtClean="0"/>
          </a:p>
          <a:p>
            <a:pPr algn="ctr"/>
            <a:endParaRPr lang="de-AT" sz="2000" b="1" dirty="0" smtClean="0"/>
          </a:p>
          <a:p>
            <a:pPr algn="ctr"/>
            <a:r>
              <a:rPr lang="de-AT" sz="2000" b="1" dirty="0" smtClean="0"/>
              <a:t>2005</a:t>
            </a:r>
          </a:p>
          <a:p>
            <a:pPr algn="ctr"/>
            <a:endParaRPr lang="de-DE" sz="2000" b="1" dirty="0"/>
          </a:p>
          <a:p>
            <a:pPr algn="ctr"/>
            <a:endParaRPr lang="de-AT" sz="2000" b="1" dirty="0" smtClean="0"/>
          </a:p>
          <a:p>
            <a:pPr algn="ctr"/>
            <a:r>
              <a:rPr lang="de-AT" sz="2000" b="1" dirty="0" smtClean="0"/>
              <a:t>2014-2015</a:t>
            </a:r>
            <a:endParaRPr lang="de-AT" sz="2000" b="1" dirty="0"/>
          </a:p>
          <a:p>
            <a:pPr algn="ctr"/>
            <a:endParaRPr lang="de-DE" sz="2000" b="1" dirty="0" smtClean="0"/>
          </a:p>
          <a:p>
            <a:pPr algn="ctr"/>
            <a:endParaRPr lang="de-AT" sz="2000" b="1" dirty="0" smtClean="0"/>
          </a:p>
          <a:p>
            <a:pPr algn="ctr"/>
            <a:r>
              <a:rPr lang="de-AT" sz="2000" b="1" dirty="0" smtClean="0"/>
              <a:t>2016</a:t>
            </a:r>
            <a:endParaRPr lang="de-AT" sz="2000" b="1" dirty="0"/>
          </a:p>
          <a:p>
            <a:pPr algn="ctr"/>
            <a:endParaRPr lang="de-AT" sz="2000" b="1" dirty="0"/>
          </a:p>
          <a:p>
            <a:pPr algn="ctr"/>
            <a:endParaRPr lang="de-AT" sz="2000" b="1" dirty="0"/>
          </a:p>
        </p:txBody>
      </p:sp>
    </p:spTree>
    <p:extLst>
      <p:ext uri="{BB962C8B-B14F-4D97-AF65-F5344CB8AC3E}">
        <p14:creationId xmlns:p14="http://schemas.microsoft.com/office/powerpoint/2010/main" val="42383153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8312" y="332259"/>
            <a:ext cx="8352160" cy="1152525"/>
          </a:xfrm>
        </p:spPr>
        <p:txBody>
          <a:bodyPr/>
          <a:lstStyle/>
          <a:p>
            <a:r>
              <a:rPr lang="de-AT" sz="2800" dirty="0" smtClean="0"/>
              <a:t>Übung 1: Österreichische Migrationsgeschichte </a:t>
            </a:r>
            <a:endParaRPr lang="de-DE" sz="2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8312" y="1405988"/>
            <a:ext cx="8167688" cy="4327268"/>
          </a:xfrm>
        </p:spPr>
        <p:txBody>
          <a:bodyPr/>
          <a:lstStyle/>
          <a:p>
            <a:pPr marL="0" indent="0">
              <a:buNone/>
            </a:pPr>
            <a:r>
              <a:rPr lang="de-DE" sz="2000" dirty="0" smtClean="0"/>
              <a:t>Österreich hat eine lange Tradition der Aus- und Einwanderung: Immer wieder haben Menschen das Land verlassen, andere Menschen sind vor Krieg nach Österreich geflüchtet. Manche dieser Menschen sind anschließend wieder in ihre Heimat zurückgekehrt, andere sind in Österreich geblieben.</a:t>
            </a:r>
          </a:p>
          <a:p>
            <a:pPr marL="0" indent="0">
              <a:buNone/>
            </a:pPr>
            <a:endParaRPr lang="de-DE" sz="2000" dirty="0"/>
          </a:p>
          <a:p>
            <a:pPr marL="0" indent="0">
              <a:buNone/>
            </a:pPr>
            <a:r>
              <a:rPr lang="de-DE" sz="2000" dirty="0" smtClean="0">
                <a:solidFill>
                  <a:srgbClr val="C00000"/>
                </a:solidFill>
              </a:rPr>
              <a:t>Denkt in der Klasse gemeinsam über folgende Fragen nach und diskutiert darüber:</a:t>
            </a:r>
            <a:endParaRPr lang="de-DE" sz="2000" dirty="0">
              <a:solidFill>
                <a:srgbClr val="C00000"/>
              </a:solidFill>
            </a:endParaRPr>
          </a:p>
          <a:p>
            <a:pPr marL="0" indent="0">
              <a:buNone/>
            </a:pPr>
            <a:endParaRPr lang="de-DE" sz="1000" dirty="0" smtClean="0">
              <a:solidFill>
                <a:srgbClr val="C00000"/>
              </a:solidFill>
            </a:endParaRPr>
          </a:p>
          <a:p>
            <a:pPr lvl="1"/>
            <a:r>
              <a:rPr lang="de-DE" sz="1500" dirty="0" smtClean="0"/>
              <a:t>Was waren bzw. sind Gründe für Auswanderung aus Österreich bzw. Einwanderung nach Österreich? </a:t>
            </a:r>
          </a:p>
          <a:p>
            <a:pPr lvl="1"/>
            <a:r>
              <a:rPr lang="de-DE" sz="1500" dirty="0"/>
              <a:t>Gibt es </a:t>
            </a:r>
            <a:r>
              <a:rPr lang="de-DE" sz="1500" dirty="0" smtClean="0"/>
              <a:t>in der österreichischen Geschichte </a:t>
            </a:r>
            <a:r>
              <a:rPr lang="de-DE" sz="1500" dirty="0"/>
              <a:t>Parallelen zur Fluchtbewegung aus dem Nahen und Mittleren </a:t>
            </a:r>
            <a:r>
              <a:rPr lang="de-DE" sz="1500" dirty="0" smtClean="0"/>
              <a:t>Osten nach Österreich im </a:t>
            </a:r>
            <a:r>
              <a:rPr lang="de-DE" sz="1500" dirty="0"/>
              <a:t>Jahr 2015?</a:t>
            </a:r>
          </a:p>
          <a:p>
            <a:pPr lvl="1"/>
            <a:r>
              <a:rPr lang="de-DE" sz="1500" dirty="0" smtClean="0"/>
              <a:t>Wie verändert sich eine Gesellschaft durch Auswanderung bzw. Einwanderung?</a:t>
            </a:r>
          </a:p>
          <a:p>
            <a:pPr lvl="1"/>
            <a:endParaRPr lang="de-DE" sz="1500" dirty="0"/>
          </a:p>
          <a:p>
            <a:pPr lvl="1"/>
            <a:endParaRPr lang="de-DE" sz="1500" dirty="0" smtClean="0"/>
          </a:p>
          <a:p>
            <a:pPr lvl="1"/>
            <a:endParaRPr lang="de-DE" sz="1500" dirty="0" smtClean="0"/>
          </a:p>
          <a:p>
            <a:pPr marL="0" indent="0">
              <a:buNone/>
            </a:pPr>
            <a:endParaRPr lang="de-DE" sz="2400" dirty="0"/>
          </a:p>
        </p:txBody>
      </p:sp>
    </p:spTree>
    <p:extLst>
      <p:ext uri="{BB962C8B-B14F-4D97-AF65-F5344CB8AC3E}">
        <p14:creationId xmlns:p14="http://schemas.microsoft.com/office/powerpoint/2010/main" val="3963672972"/>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554" y="3933056"/>
            <a:ext cx="7777162" cy="936104"/>
          </a:xfrm>
        </p:spPr>
        <p:txBody>
          <a:bodyPr/>
          <a:lstStyle/>
          <a:p>
            <a:pPr lvl="0"/>
            <a:r>
              <a:rPr lang="de-AT" sz="4000" dirty="0" smtClean="0"/>
              <a:t>Das Recht auf Asyl</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7731475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smtClean="0"/>
              <a:t>Wer hat das Recht auf Asyl?</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8222940" cy="2304256"/>
          </a:xfrm>
        </p:spPr>
        <p:txBody>
          <a:bodyPr/>
          <a:lstStyle/>
          <a:p>
            <a:endParaRPr lang="de-AT" sz="2000" dirty="0" smtClean="0"/>
          </a:p>
          <a:p>
            <a:r>
              <a:rPr lang="de-AT" sz="2000" dirty="0" smtClean="0"/>
              <a:t>Menschen</a:t>
            </a:r>
            <a:r>
              <a:rPr lang="de-AT" sz="2000" dirty="0"/>
              <a:t>, die in ihrem Heimatland verfolgt werden oder vor Krieg fliehen müssen, haben das Recht auf Schutz. </a:t>
            </a:r>
            <a:endParaRPr lang="de-AT" sz="2000" dirty="0" smtClean="0"/>
          </a:p>
          <a:p>
            <a:endParaRPr lang="de-AT" sz="2000" dirty="0"/>
          </a:p>
          <a:p>
            <a:r>
              <a:rPr lang="de-AT" sz="2000" dirty="0" smtClean="0"/>
              <a:t>Wenn </a:t>
            </a:r>
            <a:r>
              <a:rPr lang="de-AT" sz="2000" dirty="0"/>
              <a:t>sie nach Österreich kommen, können sie um </a:t>
            </a:r>
            <a:r>
              <a:rPr lang="de-AT" sz="2000" b="1" dirty="0"/>
              <a:t>Asyl</a:t>
            </a:r>
            <a:r>
              <a:rPr lang="de-AT" sz="2000" dirty="0"/>
              <a:t> ansuchen. </a:t>
            </a:r>
            <a:endParaRPr lang="de-AT" sz="2000" dirty="0" smtClean="0"/>
          </a:p>
          <a:p>
            <a:endParaRPr lang="de-AT" sz="2000" dirty="0"/>
          </a:p>
          <a:p>
            <a:r>
              <a:rPr lang="de-AT" sz="2000" dirty="0" smtClean="0"/>
              <a:t>In </a:t>
            </a:r>
            <a:r>
              <a:rPr lang="de-AT" sz="2000" dirty="0"/>
              <a:t>einem Verfahren wird überprüft, ob ihnen dieser Schutz gewährt wird. </a:t>
            </a:r>
            <a:endParaRPr lang="de-DE" sz="2000" dirty="0" smtClean="0"/>
          </a:p>
          <a:p>
            <a:pPr marL="0" indent="0">
              <a:buNone/>
            </a:pPr>
            <a:endParaRPr lang="de-DE" sz="2000" dirty="0" smtClean="0"/>
          </a:p>
          <a:p>
            <a:pPr marL="0" indent="0">
              <a:buNone/>
            </a:pPr>
            <a:endParaRPr lang="de-DE" sz="2000" dirty="0" smtClean="0"/>
          </a:p>
        </p:txBody>
      </p:sp>
    </p:spTree>
    <p:extLst>
      <p:ext uri="{BB962C8B-B14F-4D97-AF65-F5344CB8AC3E}">
        <p14:creationId xmlns:p14="http://schemas.microsoft.com/office/powerpoint/2010/main" val="92007487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800" dirty="0" smtClean="0"/>
              <a:t>Welches Land ist für den Asylantrag zuständig?</a:t>
            </a:r>
            <a:endParaRPr lang="de-DE" sz="2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r>
              <a:rPr lang="de-DE" sz="2000" dirty="0" smtClean="0"/>
              <a:t>Bevor der Asylantrag überprüft wird, wird geklärt, welches Land dafür zuständig ist.</a:t>
            </a:r>
          </a:p>
          <a:p>
            <a:pPr marL="0" indent="0">
              <a:buNone/>
            </a:pPr>
            <a:endParaRPr lang="de-AT" sz="1000" dirty="0" smtClean="0"/>
          </a:p>
          <a:p>
            <a:r>
              <a:rPr lang="de-AT" sz="2000" dirty="0" smtClean="0"/>
              <a:t>Zwischen Mitgliedstaaten </a:t>
            </a:r>
            <a:r>
              <a:rPr lang="de-AT" sz="2000" dirty="0"/>
              <a:t>der EU und weiteren Nachbarstaaten </a:t>
            </a:r>
            <a:r>
              <a:rPr lang="de-AT" sz="2000" dirty="0" smtClean="0"/>
              <a:t>gibt es ein Abkommen</a:t>
            </a:r>
            <a:r>
              <a:rPr lang="de-AT" sz="2000" dirty="0"/>
              <a:t>, </a:t>
            </a:r>
            <a:r>
              <a:rPr lang="de-AT" sz="2000" dirty="0" smtClean="0"/>
              <a:t>dass </a:t>
            </a:r>
            <a:r>
              <a:rPr lang="de-AT" sz="2000" dirty="0"/>
              <a:t>derjenige Staat für </a:t>
            </a:r>
            <a:r>
              <a:rPr lang="de-AT" sz="2000" dirty="0" smtClean="0"/>
              <a:t>Asylverfahren </a:t>
            </a:r>
            <a:r>
              <a:rPr lang="de-AT" sz="2000" dirty="0"/>
              <a:t>zuständig ist, in dem der/die </a:t>
            </a:r>
            <a:r>
              <a:rPr lang="de-AT" sz="2000" dirty="0" err="1"/>
              <a:t>AsylwerberIn</a:t>
            </a:r>
            <a:r>
              <a:rPr lang="de-AT" sz="2000" dirty="0"/>
              <a:t> das erste Mal registriert wurde </a:t>
            </a:r>
            <a:r>
              <a:rPr lang="de-AT" sz="2000" dirty="0" smtClean="0"/>
              <a:t>(„</a:t>
            </a:r>
            <a:r>
              <a:rPr lang="de-AT" sz="2000" dirty="0"/>
              <a:t>Dublin-Verordnung</a:t>
            </a:r>
            <a:r>
              <a:rPr lang="de-AT" sz="2000" dirty="0" smtClean="0"/>
              <a:t>“).</a:t>
            </a:r>
          </a:p>
          <a:p>
            <a:pPr marL="0" indent="0">
              <a:buNone/>
            </a:pPr>
            <a:endParaRPr lang="de-DE" sz="1000" dirty="0"/>
          </a:p>
          <a:p>
            <a:r>
              <a:rPr lang="de-DE" sz="2000" dirty="0" smtClean="0"/>
              <a:t>Wenn Österreich für den Asylantrag nicht zuständig ist, werden </a:t>
            </a:r>
            <a:r>
              <a:rPr lang="de-DE" sz="2000" dirty="0" err="1" smtClean="0"/>
              <a:t>AsylwerberInnen</a:t>
            </a:r>
            <a:r>
              <a:rPr lang="de-DE" sz="2000" dirty="0" smtClean="0"/>
              <a:t> in jenes Land zurückgebracht, wo die Registrierung erfolgte.</a:t>
            </a:r>
          </a:p>
          <a:p>
            <a:pPr marL="0" indent="0">
              <a:buNone/>
            </a:pPr>
            <a:endParaRPr lang="de-DE" sz="1000" dirty="0"/>
          </a:p>
          <a:p>
            <a:r>
              <a:rPr lang="de-DE" sz="2000" dirty="0" smtClean="0"/>
              <a:t>Ausnahmen gelten, wenn Unterkünfte für </a:t>
            </a:r>
            <a:r>
              <a:rPr lang="de-DE" sz="2000" dirty="0" err="1" smtClean="0"/>
              <a:t>AsylwerberInnen</a:t>
            </a:r>
            <a:r>
              <a:rPr lang="de-DE" sz="2000" dirty="0" smtClean="0"/>
              <a:t> in diesen Ländern menschenrechtliche Standards nicht erfüllen. Dann bleiben </a:t>
            </a:r>
            <a:r>
              <a:rPr lang="de-DE" sz="2000" dirty="0" err="1" smtClean="0"/>
              <a:t>AsylwerberInnen</a:t>
            </a:r>
            <a:r>
              <a:rPr lang="de-DE" sz="2000" dirty="0" smtClean="0"/>
              <a:t> vorläufig in Österreich. Ob dies der Fall ist, entscheiden Gerichte.</a:t>
            </a:r>
          </a:p>
          <a:p>
            <a:endParaRPr lang="de-DE" sz="2000" dirty="0" smtClean="0"/>
          </a:p>
          <a:p>
            <a:pPr marL="0" indent="0">
              <a:buNone/>
            </a:pPr>
            <a:endParaRPr lang="de-DE" sz="2000" dirty="0" smtClean="0"/>
          </a:p>
        </p:txBody>
      </p:sp>
    </p:spTree>
    <p:extLst>
      <p:ext uri="{BB962C8B-B14F-4D97-AF65-F5344CB8AC3E}">
        <p14:creationId xmlns:p14="http://schemas.microsoft.com/office/powerpoint/2010/main" val="161917799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800" dirty="0" smtClean="0"/>
              <a:t>Überprüfung der Asylgründe</a:t>
            </a:r>
            <a:endParaRPr lang="de-DE" sz="2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r>
              <a:rPr lang="de-DE" sz="2000" dirty="0" smtClean="0"/>
              <a:t>Ist Österreich für das Asylverfahren zuständig, erfolgt eine Prüfung der Gründe für die Flucht.</a:t>
            </a:r>
          </a:p>
          <a:p>
            <a:endParaRPr lang="de-DE" sz="2000" dirty="0"/>
          </a:p>
          <a:p>
            <a:r>
              <a:rPr lang="de-DE" sz="2000" dirty="0" smtClean="0"/>
              <a:t>Wichtiges Kriterium dabei ist die „Genfer Flüchtlingskonvention.</a:t>
            </a:r>
          </a:p>
          <a:p>
            <a:endParaRPr lang="de-DE" sz="2000" dirty="0"/>
          </a:p>
          <a:p>
            <a:r>
              <a:rPr lang="de-AT" sz="2000" dirty="0" smtClean="0"/>
              <a:t>Wird </a:t>
            </a:r>
            <a:r>
              <a:rPr lang="de-AT" sz="2000" dirty="0"/>
              <a:t>ein Mensch aufgrund der darin beschriebenen Kriterien wie Rasse, Religion, Nationalität, politischer Überzeugung oder Zugehörigkeit zu einer sozialen Gruppe verfolgt, hat er in Österreich </a:t>
            </a:r>
            <a:r>
              <a:rPr lang="de-AT" sz="2000" b="1" dirty="0"/>
              <a:t>Anrecht auf Asyl</a:t>
            </a:r>
            <a:r>
              <a:rPr lang="de-AT" sz="2000" dirty="0"/>
              <a:t>.</a:t>
            </a:r>
            <a:endParaRPr lang="de-DE" sz="2000" dirty="0" smtClean="0"/>
          </a:p>
          <a:p>
            <a:endParaRPr lang="de-AT" sz="2000" dirty="0" smtClean="0"/>
          </a:p>
          <a:p>
            <a:r>
              <a:rPr lang="de-DE" sz="2000" dirty="0" smtClean="0"/>
              <a:t>Dieses Anrecht gilt für 3 Jahre, </a:t>
            </a:r>
            <a:r>
              <a:rPr lang="de-AT" sz="2000" dirty="0"/>
              <a:t>danach wird überprüft, ob die Fluchtursachen weiterhin </a:t>
            </a:r>
            <a:r>
              <a:rPr lang="de-AT" sz="2000" dirty="0" smtClean="0"/>
              <a:t>bestehen.</a:t>
            </a:r>
          </a:p>
          <a:p>
            <a:endParaRPr lang="de-DE" sz="2000" dirty="0"/>
          </a:p>
          <a:p>
            <a:r>
              <a:rPr lang="de-AT" sz="2000" dirty="0"/>
              <a:t>Ist das der Fall, darf er unbefristet in Österreich bleiben. </a:t>
            </a:r>
            <a:endParaRPr lang="de-DE" sz="2000" dirty="0" smtClean="0"/>
          </a:p>
          <a:p>
            <a:pPr marL="0" indent="0">
              <a:buNone/>
            </a:pPr>
            <a:endParaRPr lang="de-DE" sz="2000" dirty="0" smtClean="0"/>
          </a:p>
        </p:txBody>
      </p:sp>
    </p:spTree>
    <p:extLst>
      <p:ext uri="{BB962C8B-B14F-4D97-AF65-F5344CB8AC3E}">
        <p14:creationId xmlns:p14="http://schemas.microsoft.com/office/powerpoint/2010/main" val="2231610636"/>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27" t="5133" r="39836" b="44297"/>
          <a:stretch/>
        </p:blipFill>
        <p:spPr bwMode="auto">
          <a:xfrm>
            <a:off x="1202382" y="1484784"/>
            <a:ext cx="5349561" cy="497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p:txBody>
          <a:bodyPr/>
          <a:lstStyle/>
          <a:p>
            <a:pPr eaLnBrk="1" hangingPunct="1"/>
            <a:r>
              <a:rPr lang="de-DE" sz="2400"/>
              <a:t>Mehr Information auf: </a:t>
            </a:r>
            <a:r>
              <a:rPr lang="de-DE" sz="2400">
                <a:hlinkClick r:id="rId4"/>
              </a:rPr>
              <a:t>www.demokratiewebstatt.at</a:t>
            </a:r>
            <a:r>
              <a:rPr lang="de-DE" sz="2400"/>
              <a:t> </a:t>
            </a:r>
            <a:endParaRPr lang="de-AT" sz="2400"/>
          </a:p>
        </p:txBody>
      </p:sp>
    </p:spTree>
    <p:extLst>
      <p:ext uri="{BB962C8B-B14F-4D97-AF65-F5344CB8AC3E}">
        <p14:creationId xmlns:p14="http://schemas.microsoft.com/office/powerpoint/2010/main" val="1471723343"/>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625156" y="728005"/>
            <a:ext cx="8207375" cy="1152525"/>
          </a:xfrm>
        </p:spPr>
        <p:txBody>
          <a:bodyPr/>
          <a:lstStyle/>
          <a:p>
            <a:r>
              <a:rPr lang="de-AT" sz="2800" dirty="0"/>
              <a:t>Nachgefragt: Welche Rechte haben </a:t>
            </a:r>
            <a:r>
              <a:rPr lang="de-AT" sz="2800" dirty="0" err="1"/>
              <a:t>AsylwerberInnen</a:t>
            </a:r>
            <a:r>
              <a:rPr lang="de-AT" sz="2800" dirty="0"/>
              <a:t> in Österreich?</a:t>
            </a:r>
            <a:endParaRPr lang="de-DE" sz="2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25156" y="2320603"/>
            <a:ext cx="7632848" cy="2520280"/>
          </a:xfrm>
        </p:spPr>
        <p:txBody>
          <a:bodyPr/>
          <a:lstStyle/>
          <a:p>
            <a:pPr marL="0" indent="0">
              <a:buNone/>
            </a:pPr>
            <a:r>
              <a:rPr lang="de-AT" sz="2000" dirty="0"/>
              <a:t>Während des Asylverfahrens haben </a:t>
            </a:r>
            <a:r>
              <a:rPr lang="de-AT" sz="2000" dirty="0" err="1"/>
              <a:t>AsylwerberInnen</a:t>
            </a:r>
            <a:r>
              <a:rPr lang="de-AT" sz="2000" dirty="0"/>
              <a:t> das Recht auf eine Grundversorgung (Unterbringung, Verpflegung, Krankenversicherung, Taschengeld) und rechtliche Beratung. Das Recht auf Arbeit beschränkt sich auf Saisonarbeit oder gemeinnützige Tätigkeiten.</a:t>
            </a:r>
            <a:endParaRPr lang="de-DE" sz="2000" dirty="0" smtClean="0"/>
          </a:p>
        </p:txBody>
      </p:sp>
    </p:spTree>
    <p:extLst>
      <p:ext uri="{BB962C8B-B14F-4D97-AF65-F5344CB8AC3E}">
        <p14:creationId xmlns:p14="http://schemas.microsoft.com/office/powerpoint/2010/main" val="1448636754"/>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2400" dirty="0" smtClean="0"/>
              <a:t>Befristete Aufenthaltsgenehmigung und Abschiebung</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r>
              <a:rPr lang="de-AT" sz="2000" dirty="0" smtClean="0"/>
              <a:t>Menschen</a:t>
            </a:r>
            <a:r>
              <a:rPr lang="de-AT" sz="2000" dirty="0"/>
              <a:t>, deren Fluchtgründe nicht unter die Genfer Flüchtlingskonvention fallen, aber deren Leben im Heimatland bedroht ist, wird eine befristete Aufenthaltsgenehmigung erteilt</a:t>
            </a:r>
            <a:r>
              <a:rPr lang="de-AT" sz="2000" dirty="0" smtClean="0"/>
              <a:t>.</a:t>
            </a:r>
            <a:endParaRPr lang="de-DE" sz="2000" dirty="0" smtClean="0"/>
          </a:p>
          <a:p>
            <a:endParaRPr lang="de-DE" sz="2000" dirty="0"/>
          </a:p>
          <a:p>
            <a:r>
              <a:rPr lang="de-AT" sz="2000" dirty="0"/>
              <a:t>Dabei spricht man von „</a:t>
            </a:r>
            <a:r>
              <a:rPr lang="de-AT" sz="2000" b="1" dirty="0"/>
              <a:t>subsidiärem Schutz</a:t>
            </a:r>
            <a:r>
              <a:rPr lang="de-AT" sz="2000" dirty="0" smtClean="0"/>
              <a:t>“.</a:t>
            </a:r>
          </a:p>
          <a:p>
            <a:pPr marL="0" indent="0">
              <a:buNone/>
            </a:pPr>
            <a:endParaRPr lang="de-DE" sz="2000" dirty="0"/>
          </a:p>
          <a:p>
            <a:r>
              <a:rPr lang="de-AT" sz="2000" dirty="0"/>
              <a:t>Beispiele dafür sind Menschen, in deren Heimat Kriege oder Konflikte herrschen</a:t>
            </a:r>
            <a:r>
              <a:rPr lang="de-AT" sz="2000" dirty="0" smtClean="0"/>
              <a:t>.</a:t>
            </a:r>
          </a:p>
          <a:p>
            <a:pPr marL="0" indent="0">
              <a:buNone/>
            </a:pPr>
            <a:endParaRPr lang="de-AT" sz="2000" dirty="0" smtClean="0"/>
          </a:p>
          <a:p>
            <a:r>
              <a:rPr lang="de-AT" sz="2000" dirty="0"/>
              <a:t>Wenn ihr Asylantrag abgelehnt wird, müssen asylsuchende Menschen Österreich verlassen. </a:t>
            </a:r>
            <a:endParaRPr lang="de-AT" sz="2000" dirty="0" smtClean="0"/>
          </a:p>
          <a:p>
            <a:pPr marL="0" indent="0">
              <a:buNone/>
            </a:pPr>
            <a:endParaRPr lang="de-DE" sz="2000" dirty="0"/>
          </a:p>
          <a:p>
            <a:r>
              <a:rPr lang="de-AT" sz="2000" dirty="0"/>
              <a:t>Entweder reisen sie freiwillig wieder aus oder sie werden abgeschoben. </a:t>
            </a:r>
          </a:p>
          <a:p>
            <a:pPr marL="0" indent="0">
              <a:buNone/>
            </a:pPr>
            <a:r>
              <a:rPr lang="de-AT" sz="2000" dirty="0" smtClean="0"/>
              <a:t> </a:t>
            </a:r>
            <a:endParaRPr lang="de-DE" sz="2000" dirty="0" smtClean="0"/>
          </a:p>
          <a:p>
            <a:pPr marL="0" indent="0">
              <a:buNone/>
            </a:pPr>
            <a:endParaRPr lang="de-DE" sz="2000" dirty="0" smtClean="0"/>
          </a:p>
        </p:txBody>
      </p:sp>
    </p:spTree>
    <p:extLst>
      <p:ext uri="{BB962C8B-B14F-4D97-AF65-F5344CB8AC3E}">
        <p14:creationId xmlns:p14="http://schemas.microsoft.com/office/powerpoint/2010/main" val="2031743440"/>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2400" b="1" dirty="0" smtClean="0"/>
              <a:t/>
            </a:r>
            <a:br>
              <a:rPr lang="de-AT" sz="2400" b="1" dirty="0" smtClean="0"/>
            </a:br>
            <a:r>
              <a:rPr lang="de-AT" sz="2800" b="1" dirty="0" smtClean="0"/>
              <a:t>Auf </a:t>
            </a:r>
            <a:r>
              <a:rPr lang="de-AT" sz="2800" b="1" dirty="0"/>
              <a:t>den Punkt gebracht:</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683568" y="1124744"/>
            <a:ext cx="8003232" cy="5184576"/>
          </a:xfrm>
        </p:spPr>
        <p:txBody>
          <a:bodyPr/>
          <a:lstStyle/>
          <a:p>
            <a:endParaRPr lang="de-AT" sz="2000" dirty="0" smtClean="0"/>
          </a:p>
          <a:p>
            <a:r>
              <a:rPr lang="de-AT" sz="2000" dirty="0" smtClean="0"/>
              <a:t>Menschen</a:t>
            </a:r>
            <a:r>
              <a:rPr lang="de-AT" sz="2000" dirty="0"/>
              <a:t>, die aufgrund verschiedener Kriterien (Rasse, Religion, Nationalität, Zugehörigkeit zu einer bestimmten sozialen Gruppe, politische Ausrichtung) verfolgt werden oder vor Krieg und Gewalt flüchten müssen, haben in Österreich ein Recht auf Schutz. </a:t>
            </a:r>
          </a:p>
          <a:p>
            <a:pPr marL="0" indent="0">
              <a:buNone/>
            </a:pPr>
            <a:endParaRPr lang="de-DE" sz="2000" dirty="0" smtClean="0"/>
          </a:p>
          <a:p>
            <a:r>
              <a:rPr lang="de-AT" sz="2000" dirty="0"/>
              <a:t>Dieser Schutz kann vorübergehend („subsidiärer Schutz“), zeitlich begrenzt (Asyl für 3 Jahre, dann Überprüfung der Gründe) oder unbefristet (wenn sich an den Gründen nichts geändert hat) ausgesprochen werden. </a:t>
            </a:r>
          </a:p>
          <a:p>
            <a:pPr marL="0" indent="0">
              <a:buNone/>
            </a:pPr>
            <a:endParaRPr lang="de-DE" sz="2000" dirty="0" smtClean="0"/>
          </a:p>
        </p:txBody>
      </p:sp>
    </p:spTree>
    <p:extLst>
      <p:ext uri="{BB962C8B-B14F-4D97-AF65-F5344CB8AC3E}">
        <p14:creationId xmlns:p14="http://schemas.microsoft.com/office/powerpoint/2010/main" val="354070651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2" name="Titel 1"/>
          <p:cNvSpPr>
            <a:spLocks noGrp="1"/>
          </p:cNvSpPr>
          <p:nvPr>
            <p:ph type="title"/>
          </p:nvPr>
        </p:nvSpPr>
        <p:spPr/>
        <p:txBody>
          <a:bodyPr/>
          <a:lstStyle/>
          <a:p>
            <a:r>
              <a:rPr lang="de-DE" sz="3600" dirty="0" smtClean="0"/>
              <a:t>Ablauf des Asylverfahrens in </a:t>
            </a:r>
            <a:r>
              <a:rPr lang="de-DE" sz="3600" dirty="0" err="1" smtClean="0"/>
              <a:t>Östereich</a:t>
            </a:r>
            <a:endParaRPr lang="de-AT" sz="3600" dirty="0"/>
          </a:p>
        </p:txBody>
      </p:sp>
      <p:pic>
        <p:nvPicPr>
          <p:cNvPr id="4" name="Grafik 3" descr="Y:\Parlament\DemokratieWEBstatt\#Inhalte\#Themen\Migration, Asyl, Integration\Kapitel 2\Ablauf asylverfahren in Österreich Letztstand.jpg"/>
          <p:cNvPicPr/>
          <p:nvPr/>
        </p:nvPicPr>
        <p:blipFill rotWithShape="1">
          <a:blip r:embed="rId3">
            <a:extLst>
              <a:ext uri="{28A0092B-C50C-407E-A947-70E740481C1C}">
                <a14:useLocalDpi xmlns:a14="http://schemas.microsoft.com/office/drawing/2010/main" val="0"/>
              </a:ext>
            </a:extLst>
          </a:blip>
          <a:srcRect t="9632" r="1042" b="11941"/>
          <a:stretch/>
        </p:blipFill>
        <p:spPr bwMode="auto">
          <a:xfrm>
            <a:off x="827584" y="1628776"/>
            <a:ext cx="7272808" cy="4392512"/>
          </a:xfrm>
          <a:prstGeom prst="rect">
            <a:avLst/>
          </a:prstGeom>
          <a:noFill/>
          <a:ln>
            <a:noFill/>
          </a:ln>
        </p:spPr>
      </p:pic>
      <p:sp>
        <p:nvSpPr>
          <p:cNvPr id="5" name="Textfeld 4"/>
          <p:cNvSpPr txBox="1"/>
          <p:nvPr/>
        </p:nvSpPr>
        <p:spPr>
          <a:xfrm>
            <a:off x="3419872" y="6045806"/>
            <a:ext cx="1008112" cy="276999"/>
          </a:xfrm>
          <a:prstGeom prst="rect">
            <a:avLst/>
          </a:prstGeom>
          <a:noFill/>
        </p:spPr>
        <p:txBody>
          <a:bodyPr wrap="square" rtlCol="0">
            <a:spAutoFit/>
          </a:bodyPr>
          <a:lstStyle/>
          <a:p>
            <a:r>
              <a:rPr lang="de-AT" sz="1200" dirty="0"/>
              <a:t>Quelle: BMI</a:t>
            </a:r>
          </a:p>
        </p:txBody>
      </p:sp>
    </p:spTree>
    <p:extLst>
      <p:ext uri="{BB962C8B-B14F-4D97-AF65-F5344CB8AC3E}">
        <p14:creationId xmlns:p14="http://schemas.microsoft.com/office/powerpoint/2010/main" val="2570560850"/>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2" name="Titel 1"/>
          <p:cNvSpPr>
            <a:spLocks noGrp="1"/>
          </p:cNvSpPr>
          <p:nvPr>
            <p:ph type="title"/>
          </p:nvPr>
        </p:nvSpPr>
        <p:spPr/>
        <p:txBody>
          <a:bodyPr/>
          <a:lstStyle/>
          <a:p>
            <a:r>
              <a:rPr lang="de-DE" sz="2800" dirty="0" smtClean="0"/>
              <a:t>Asylanträge und Anerkennungen von Flüchtlingen in Österreich zwischen 2006-2015</a:t>
            </a:r>
            <a:endParaRPr lang="de-AT" sz="2800" dirty="0"/>
          </a:p>
        </p:txBody>
      </p:sp>
      <p:pic>
        <p:nvPicPr>
          <p:cNvPr id="5" name="Grafik 4"/>
          <p:cNvPicPr/>
          <p:nvPr/>
        </p:nvPicPr>
        <p:blipFill rotWithShape="1">
          <a:blip r:embed="rId3"/>
          <a:srcRect l="19178" t="30966" r="20837" b="15873"/>
          <a:stretch/>
        </p:blipFill>
        <p:spPr bwMode="auto">
          <a:xfrm>
            <a:off x="683568" y="1772816"/>
            <a:ext cx="6912768" cy="4248472"/>
          </a:xfrm>
          <a:prstGeom prst="rect">
            <a:avLst/>
          </a:prstGeom>
          <a:ln>
            <a:noFill/>
          </a:ln>
          <a:extLst>
            <a:ext uri="{53640926-AAD7-44D8-BBD7-CCE9431645EC}">
              <a14:shadowObscured xmlns:a14="http://schemas.microsoft.com/office/drawing/2010/main"/>
            </a:ext>
          </a:extLst>
        </p:spPr>
      </p:pic>
      <p:sp>
        <p:nvSpPr>
          <p:cNvPr id="6" name="Textfeld 5"/>
          <p:cNvSpPr txBox="1"/>
          <p:nvPr/>
        </p:nvSpPr>
        <p:spPr>
          <a:xfrm>
            <a:off x="3059832" y="6165329"/>
            <a:ext cx="1440160" cy="276999"/>
          </a:xfrm>
          <a:prstGeom prst="rect">
            <a:avLst/>
          </a:prstGeom>
          <a:noFill/>
        </p:spPr>
        <p:txBody>
          <a:bodyPr wrap="square" rtlCol="0">
            <a:spAutoFit/>
          </a:bodyPr>
          <a:lstStyle/>
          <a:p>
            <a:r>
              <a:rPr lang="de-DE" sz="1200" dirty="0" smtClean="0"/>
              <a:t>Quelle: BMI</a:t>
            </a:r>
            <a:endParaRPr lang="de-AT" sz="1200" dirty="0"/>
          </a:p>
        </p:txBody>
      </p:sp>
    </p:spTree>
    <p:extLst>
      <p:ext uri="{BB962C8B-B14F-4D97-AF65-F5344CB8AC3E}">
        <p14:creationId xmlns:p14="http://schemas.microsoft.com/office/powerpoint/2010/main" val="3801869507"/>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554" y="3933056"/>
            <a:ext cx="7777162" cy="936104"/>
          </a:xfrm>
        </p:spPr>
        <p:txBody>
          <a:bodyPr/>
          <a:lstStyle/>
          <a:p>
            <a:pPr lvl="0"/>
            <a:r>
              <a:rPr lang="de-DE" sz="3200" dirty="0" smtClean="0"/>
              <a:t>Unbegleitete minderjährige Flüchtlinge (UMF)</a:t>
            </a:r>
            <a:endParaRPr lang="de-AT" sz="32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85727424"/>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2" name="Titel 1"/>
          <p:cNvSpPr>
            <a:spLocks noGrp="1"/>
          </p:cNvSpPr>
          <p:nvPr>
            <p:ph type="title"/>
          </p:nvPr>
        </p:nvSpPr>
        <p:spPr/>
        <p:txBody>
          <a:bodyPr/>
          <a:lstStyle/>
          <a:p>
            <a:r>
              <a:rPr lang="de-DE" sz="3600" dirty="0" smtClean="0"/>
              <a:t>Unbegleitete minderjährige Flüchtlinge</a:t>
            </a:r>
            <a:endParaRPr lang="de-AT" sz="3600" dirty="0"/>
          </a:p>
        </p:txBody>
      </p:sp>
      <p:sp>
        <p:nvSpPr>
          <p:cNvPr id="3" name="Inhaltsplatzhalter 2"/>
          <p:cNvSpPr>
            <a:spLocks noGrp="1"/>
          </p:cNvSpPr>
          <p:nvPr>
            <p:ph idx="1"/>
          </p:nvPr>
        </p:nvSpPr>
        <p:spPr/>
        <p:txBody>
          <a:bodyPr/>
          <a:lstStyle/>
          <a:p>
            <a:r>
              <a:rPr lang="de-DE" sz="2000" dirty="0" smtClean="0"/>
              <a:t>Kinder und Jugendliche, die </a:t>
            </a:r>
            <a:r>
              <a:rPr lang="de-DE" sz="2000" dirty="0"/>
              <a:t>ohne ihre Eltern auf der Flucht sind, werden als </a:t>
            </a:r>
            <a:r>
              <a:rPr lang="de-DE" sz="2000" b="1" dirty="0"/>
              <a:t>„Unbegleitete Minderjährige Flüchtlinge“ (UMF</a:t>
            </a:r>
            <a:r>
              <a:rPr lang="de-DE" sz="2000" b="1" dirty="0" smtClean="0"/>
              <a:t>) </a:t>
            </a:r>
            <a:r>
              <a:rPr lang="de-DE" sz="2000" dirty="0" smtClean="0"/>
              <a:t>bezeichnet.</a:t>
            </a:r>
          </a:p>
          <a:p>
            <a:endParaRPr lang="de-DE" sz="2000" dirty="0"/>
          </a:p>
          <a:p>
            <a:r>
              <a:rPr lang="de-DE" sz="2000" dirty="0" smtClean="0"/>
              <a:t>Sie haben ein </a:t>
            </a:r>
            <a:r>
              <a:rPr lang="de-DE" sz="2000" dirty="0"/>
              <a:t>Recht darauf, in jugendgerechten Einrichtungen untergebracht und betreut zu werden. </a:t>
            </a:r>
            <a:endParaRPr lang="de-DE" sz="2000" dirty="0" smtClean="0"/>
          </a:p>
          <a:p>
            <a:endParaRPr lang="de-DE" sz="2000" dirty="0"/>
          </a:p>
          <a:p>
            <a:r>
              <a:rPr lang="de-DE" sz="2000" dirty="0" smtClean="0"/>
              <a:t>Die Zahl der UMFs, </a:t>
            </a:r>
            <a:r>
              <a:rPr lang="de-DE" sz="2000" dirty="0"/>
              <a:t>die nach Österreich gekommen sind, </a:t>
            </a:r>
            <a:r>
              <a:rPr lang="de-DE" sz="2000" dirty="0" smtClean="0"/>
              <a:t>ist in den letzten Jahren stetig gestiegen: 2006 wurden rund 3,6 % aller Asylanträge, 2015 bereits 9,4 % aller Asylanträge von dieser Zielgruppe gestellt.</a:t>
            </a:r>
            <a:endParaRPr lang="de-AT" sz="2000" dirty="0"/>
          </a:p>
          <a:p>
            <a:endParaRPr lang="de-AT" sz="2000" dirty="0"/>
          </a:p>
        </p:txBody>
      </p:sp>
    </p:spTree>
    <p:extLst>
      <p:ext uri="{BB962C8B-B14F-4D97-AF65-F5344CB8AC3E}">
        <p14:creationId xmlns:p14="http://schemas.microsoft.com/office/powerpoint/2010/main" val="96819043"/>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2" name="Titel 1"/>
          <p:cNvSpPr>
            <a:spLocks noGrp="1"/>
          </p:cNvSpPr>
          <p:nvPr>
            <p:ph type="title"/>
          </p:nvPr>
        </p:nvSpPr>
        <p:spPr/>
        <p:txBody>
          <a:bodyPr/>
          <a:lstStyle/>
          <a:p>
            <a:r>
              <a:rPr lang="de-DE" sz="2800" dirty="0"/>
              <a:t>Jugendgerechte Einrichtungen und Betreuung </a:t>
            </a:r>
            <a:endParaRPr lang="de-AT" sz="2800" dirty="0"/>
          </a:p>
        </p:txBody>
      </p:sp>
      <p:sp>
        <p:nvSpPr>
          <p:cNvPr id="3" name="Inhaltsplatzhalter 2"/>
          <p:cNvSpPr>
            <a:spLocks noGrp="1"/>
          </p:cNvSpPr>
          <p:nvPr>
            <p:ph idx="1"/>
          </p:nvPr>
        </p:nvSpPr>
        <p:spPr/>
        <p:txBody>
          <a:bodyPr/>
          <a:lstStyle/>
          <a:p>
            <a:r>
              <a:rPr lang="de-DE" sz="2000" dirty="0" smtClean="0"/>
              <a:t>Die Arbeitsgruppe </a:t>
            </a:r>
            <a:r>
              <a:rPr lang="de-DE" sz="2000" dirty="0"/>
              <a:t>„Unbegleitete minderjährige Flüchtlinge“ </a:t>
            </a:r>
            <a:r>
              <a:rPr lang="de-DE" sz="2000" dirty="0" smtClean="0"/>
              <a:t>(Zusammenschluss von NGOs) versucht, die Situation der UMFs in </a:t>
            </a:r>
            <a:r>
              <a:rPr lang="de-DE" sz="2000" dirty="0"/>
              <a:t>Österreich zu </a:t>
            </a:r>
            <a:r>
              <a:rPr lang="de-DE" sz="2000" dirty="0" smtClean="0"/>
              <a:t>verbessern. </a:t>
            </a:r>
          </a:p>
          <a:p>
            <a:endParaRPr lang="de-DE" sz="1200" dirty="0"/>
          </a:p>
          <a:p>
            <a:r>
              <a:rPr lang="de-DE" sz="2000" dirty="0" smtClean="0"/>
              <a:t>Ein Schwerpunkt der Arbeitsgruppe ist es, </a:t>
            </a:r>
            <a:r>
              <a:rPr lang="de-DE" sz="2000" dirty="0"/>
              <a:t>mehr Plätze in Einrichtungen zu schaffen, wo minderjährige Flüchtlinge altersgerecht untergebracht werden</a:t>
            </a:r>
            <a:r>
              <a:rPr lang="de-DE" sz="2000" dirty="0" smtClean="0"/>
              <a:t>.</a:t>
            </a:r>
          </a:p>
          <a:p>
            <a:pPr marL="0" indent="0">
              <a:buNone/>
            </a:pPr>
            <a:r>
              <a:rPr lang="de-DE" sz="2000" dirty="0" smtClean="0"/>
              <a:t> </a:t>
            </a:r>
            <a:endParaRPr lang="de-AT" sz="2000" dirty="0"/>
          </a:p>
          <a:p>
            <a:r>
              <a:rPr lang="de-DE" sz="2000" dirty="0" smtClean="0"/>
              <a:t>Das Projekt </a:t>
            </a:r>
            <a:r>
              <a:rPr lang="de-DE" sz="2000" dirty="0"/>
              <a:t>„</a:t>
            </a:r>
            <a:r>
              <a:rPr lang="de-DE" sz="2000" dirty="0" err="1"/>
              <a:t>connecting</a:t>
            </a:r>
            <a:r>
              <a:rPr lang="de-DE" sz="2000" dirty="0"/>
              <a:t> </a:t>
            </a:r>
            <a:r>
              <a:rPr lang="de-DE" sz="2000" dirty="0" err="1"/>
              <a:t>people</a:t>
            </a:r>
            <a:r>
              <a:rPr lang="de-DE" sz="2000" dirty="0"/>
              <a:t>“ von der Organisation „</a:t>
            </a:r>
            <a:r>
              <a:rPr lang="de-DE" sz="2000" dirty="0" smtClean="0"/>
              <a:t>Asylkoordination Österreich“ versucht, Patenschaften </a:t>
            </a:r>
            <a:r>
              <a:rPr lang="de-DE" sz="2000" dirty="0"/>
              <a:t>für unbegleitete minderjährige Flüchtlinge </a:t>
            </a:r>
            <a:r>
              <a:rPr lang="de-DE" sz="2000" dirty="0" smtClean="0"/>
              <a:t>zu vermitteln.</a:t>
            </a:r>
          </a:p>
          <a:p>
            <a:pPr marL="0" indent="0">
              <a:buNone/>
            </a:pPr>
            <a:endParaRPr lang="de-DE" sz="1200" dirty="0" smtClean="0"/>
          </a:p>
          <a:p>
            <a:r>
              <a:rPr lang="de-DE" sz="2000" dirty="0" smtClean="0"/>
              <a:t>Das Konzept der Initiative: Menschen</a:t>
            </a:r>
            <a:r>
              <a:rPr lang="de-DE" sz="2000" dirty="0"/>
              <a:t>, die schon länger in Österreich leben, helfen den jugendlichen Flüchtlingen, </a:t>
            </a:r>
            <a:r>
              <a:rPr lang="de-DE" sz="2000" dirty="0" smtClean="0"/>
              <a:t/>
            </a:r>
            <a:br>
              <a:rPr lang="de-DE" sz="2000" dirty="0" smtClean="0"/>
            </a:br>
            <a:r>
              <a:rPr lang="de-DE" sz="2000" dirty="0" smtClean="0"/>
              <a:t>sich </a:t>
            </a:r>
            <a:r>
              <a:rPr lang="de-DE" sz="2000" dirty="0"/>
              <a:t>in Österreich besser zurechtzufinden.</a:t>
            </a:r>
            <a:endParaRPr lang="de-AT" sz="2000" dirty="0"/>
          </a:p>
          <a:p>
            <a:endParaRPr lang="de-AT" sz="2000" dirty="0"/>
          </a:p>
        </p:txBody>
      </p:sp>
    </p:spTree>
    <p:extLst>
      <p:ext uri="{BB962C8B-B14F-4D97-AF65-F5344CB8AC3E}">
        <p14:creationId xmlns:p14="http://schemas.microsoft.com/office/powerpoint/2010/main" val="2519895466"/>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2" name="Titel 1"/>
          <p:cNvSpPr>
            <a:spLocks noGrp="1"/>
          </p:cNvSpPr>
          <p:nvPr>
            <p:ph type="title"/>
          </p:nvPr>
        </p:nvSpPr>
        <p:spPr>
          <a:xfrm>
            <a:off x="467544" y="497180"/>
            <a:ext cx="8207375" cy="1152525"/>
          </a:xfrm>
        </p:spPr>
        <p:txBody>
          <a:bodyPr/>
          <a:lstStyle/>
          <a:p>
            <a:r>
              <a:rPr lang="de-DE" sz="2800" dirty="0" smtClean="0"/>
              <a:t>Anteil der Asylanträge von UMF an Asylanträgen in Österreich (in Prozent)</a:t>
            </a:r>
            <a:endParaRPr lang="de-AT" sz="2800" dirty="0"/>
          </a:p>
        </p:txBody>
      </p:sp>
      <p:pic>
        <p:nvPicPr>
          <p:cNvPr id="5" name="Grafik 4"/>
          <p:cNvPicPr/>
          <p:nvPr/>
        </p:nvPicPr>
        <p:blipFill rotWithShape="1">
          <a:blip r:embed="rId3"/>
          <a:srcRect t="26353" r="4062"/>
          <a:stretch/>
        </p:blipFill>
        <p:spPr>
          <a:xfrm>
            <a:off x="1763688" y="1916832"/>
            <a:ext cx="4320480" cy="3744416"/>
          </a:xfrm>
          <a:prstGeom prst="rect">
            <a:avLst/>
          </a:prstGeom>
        </p:spPr>
      </p:pic>
      <p:sp>
        <p:nvSpPr>
          <p:cNvPr id="6" name="Textfeld 5"/>
          <p:cNvSpPr txBox="1"/>
          <p:nvPr/>
        </p:nvSpPr>
        <p:spPr>
          <a:xfrm>
            <a:off x="2915816" y="5923812"/>
            <a:ext cx="1152128" cy="307777"/>
          </a:xfrm>
          <a:prstGeom prst="rect">
            <a:avLst/>
          </a:prstGeom>
          <a:noFill/>
        </p:spPr>
        <p:txBody>
          <a:bodyPr wrap="square" rtlCol="0">
            <a:spAutoFit/>
          </a:bodyPr>
          <a:lstStyle/>
          <a:p>
            <a:r>
              <a:rPr lang="de-DE" sz="1400" dirty="0" smtClean="0"/>
              <a:t>Quelle: BMI</a:t>
            </a:r>
            <a:endParaRPr lang="de-AT" sz="1400" dirty="0"/>
          </a:p>
        </p:txBody>
      </p:sp>
    </p:spTree>
    <p:extLst>
      <p:ext uri="{BB962C8B-B14F-4D97-AF65-F5344CB8AC3E}">
        <p14:creationId xmlns:p14="http://schemas.microsoft.com/office/powerpoint/2010/main" val="3776561381"/>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33056"/>
            <a:ext cx="7777162" cy="936104"/>
          </a:xfrm>
        </p:spPr>
        <p:txBody>
          <a:bodyPr/>
          <a:lstStyle/>
          <a:p>
            <a:r>
              <a:rPr lang="de-AT" sz="3600" dirty="0" smtClean="0"/>
              <a:t>Integration, Assimilation, Inklusion</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1141559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4149080"/>
            <a:ext cx="7777162" cy="936104"/>
          </a:xfrm>
        </p:spPr>
        <p:txBody>
          <a:bodyPr/>
          <a:lstStyle/>
          <a:p>
            <a:pPr lvl="0"/>
            <a:r>
              <a:rPr lang="de-DE" sz="4000" dirty="0" smtClean="0"/>
              <a:t>Zwischen Flucht und Migration</a:t>
            </a:r>
            <a:endParaRPr lang="de-AT" sz="40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78259967"/>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p:txBody>
          <a:bodyPr/>
          <a:lstStyle/>
          <a:p>
            <a:r>
              <a:rPr lang="de-AT" sz="3200" dirty="0" smtClean="0"/>
              <a:t>Was bedeutet Integration?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251520" y="1484784"/>
            <a:ext cx="8229600" cy="4430712"/>
          </a:xfrm>
        </p:spPr>
        <p:txBody>
          <a:bodyPr/>
          <a:lstStyle/>
          <a:p>
            <a:r>
              <a:rPr lang="de-AT" sz="2000" dirty="0" smtClean="0"/>
              <a:t>Über das </a:t>
            </a:r>
            <a:r>
              <a:rPr lang="de-AT" sz="2000" dirty="0"/>
              <a:t>Wort </a:t>
            </a:r>
            <a:r>
              <a:rPr lang="de-AT" sz="2000" dirty="0" smtClean="0"/>
              <a:t>„Integration“ wird </a:t>
            </a:r>
            <a:r>
              <a:rPr lang="de-AT" sz="2000" dirty="0"/>
              <a:t>viel </a:t>
            </a:r>
            <a:r>
              <a:rPr lang="de-AT" sz="2000" dirty="0" smtClean="0"/>
              <a:t>geredet </a:t>
            </a:r>
            <a:r>
              <a:rPr lang="de-AT" sz="2000" dirty="0"/>
              <a:t>und </a:t>
            </a:r>
            <a:r>
              <a:rPr lang="de-AT" sz="2000" dirty="0" smtClean="0"/>
              <a:t>diskutiert. </a:t>
            </a:r>
            <a:br>
              <a:rPr lang="de-AT" sz="2000" dirty="0" smtClean="0"/>
            </a:br>
            <a:r>
              <a:rPr lang="de-AT" sz="2000" dirty="0" smtClean="0"/>
              <a:t>Es scheint so, als ob nicht </a:t>
            </a:r>
            <a:r>
              <a:rPr lang="de-AT" sz="2000" dirty="0"/>
              <a:t>immer dasselbe </a:t>
            </a:r>
            <a:r>
              <a:rPr lang="de-AT" sz="2000" dirty="0" smtClean="0"/>
              <a:t>damit gemeint ist.</a:t>
            </a:r>
            <a:endParaRPr lang="de-DE" sz="2000" dirty="0" smtClean="0"/>
          </a:p>
          <a:p>
            <a:pPr marL="0" indent="0">
              <a:buNone/>
            </a:pPr>
            <a:endParaRPr lang="de-DE" sz="1000" dirty="0" smtClean="0"/>
          </a:p>
          <a:p>
            <a:pPr marL="0" indent="0">
              <a:buNone/>
            </a:pPr>
            <a:endParaRPr lang="de-AT" sz="1000" dirty="0"/>
          </a:p>
          <a:p>
            <a:r>
              <a:rPr lang="de-AT" sz="2000" b="1" dirty="0"/>
              <a:t>„</a:t>
            </a:r>
            <a:r>
              <a:rPr lang="de-AT" sz="2000" b="1" dirty="0" smtClean="0"/>
              <a:t>Integration“ </a:t>
            </a:r>
            <a:r>
              <a:rPr lang="de-AT" sz="2000" dirty="0" smtClean="0"/>
              <a:t>(Latein für </a:t>
            </a:r>
            <a:r>
              <a:rPr lang="de-AT" sz="2000" dirty="0"/>
              <a:t>„ergänzen</a:t>
            </a:r>
            <a:r>
              <a:rPr lang="de-AT" sz="2000" dirty="0" smtClean="0"/>
              <a:t>“, </a:t>
            </a:r>
            <a:r>
              <a:rPr lang="de-AT" sz="2000" dirty="0"/>
              <a:t>„wiederherstellen</a:t>
            </a:r>
            <a:r>
              <a:rPr lang="de-AT" sz="2000" dirty="0" smtClean="0"/>
              <a:t>“) bedeutet das </a:t>
            </a:r>
            <a:r>
              <a:rPr lang="de-AT" sz="2000" dirty="0"/>
              <a:t>Zusammenfügen von mehreren verschiedenen Teilen zu einem </a:t>
            </a:r>
            <a:r>
              <a:rPr lang="de-AT" sz="2000" dirty="0" smtClean="0"/>
              <a:t>Ganzen.</a:t>
            </a:r>
          </a:p>
          <a:p>
            <a:pPr marL="0" indent="0">
              <a:buNone/>
            </a:pPr>
            <a:endParaRPr lang="de-DE" sz="1000" dirty="0" smtClean="0"/>
          </a:p>
          <a:p>
            <a:pPr marL="0" indent="0">
              <a:buNone/>
            </a:pPr>
            <a:endParaRPr lang="de-AT" sz="1000" dirty="0" smtClean="0"/>
          </a:p>
          <a:p>
            <a:r>
              <a:rPr lang="de-AT" sz="2000" dirty="0" smtClean="0"/>
              <a:t>Bei der Integration von </a:t>
            </a:r>
            <a:r>
              <a:rPr lang="de-AT" sz="2000" dirty="0" err="1" smtClean="0"/>
              <a:t>MigrantInnen</a:t>
            </a:r>
            <a:r>
              <a:rPr lang="de-AT" sz="2000" dirty="0" smtClean="0"/>
              <a:t> in die Gesellschaft stellt sich die Frage:</a:t>
            </a:r>
          </a:p>
          <a:p>
            <a:pPr lvl="1"/>
            <a:r>
              <a:rPr lang="de-AT" sz="1500" dirty="0"/>
              <a:t>Wie können </a:t>
            </a:r>
            <a:r>
              <a:rPr lang="de-AT" sz="1500" dirty="0" err="1"/>
              <a:t>ZuwanderInnen</a:t>
            </a:r>
            <a:r>
              <a:rPr lang="de-AT" sz="1500" dirty="0"/>
              <a:t> und „</a:t>
            </a:r>
            <a:r>
              <a:rPr lang="de-AT" sz="1500" dirty="0" smtClean="0"/>
              <a:t>Einheimische“ zusammenleben, </a:t>
            </a:r>
            <a:r>
              <a:rPr lang="de-AT" sz="1500" dirty="0"/>
              <a:t>so dass alle einen gleichberechtigten Zugang zu den wichtigen Bereichen des Lebens haben?</a:t>
            </a:r>
          </a:p>
          <a:p>
            <a:endParaRPr lang="de-DE" sz="2000" dirty="0"/>
          </a:p>
          <a:p>
            <a:r>
              <a:rPr lang="de-AT" sz="2000" dirty="0" smtClean="0"/>
              <a:t>Über die Frage, wie </a:t>
            </a:r>
            <a:r>
              <a:rPr lang="de-AT" sz="2000" dirty="0"/>
              <a:t>so ein Zusammenleben aussehen soll, </a:t>
            </a:r>
            <a:r>
              <a:rPr lang="de-AT" sz="2000" dirty="0" smtClean="0"/>
              <a:t>gibt </a:t>
            </a:r>
            <a:r>
              <a:rPr lang="de-AT" sz="2000" dirty="0"/>
              <a:t>es recht unterschiedliche Vorstellungen und </a:t>
            </a:r>
            <a:r>
              <a:rPr lang="de-AT" sz="2000" dirty="0" smtClean="0"/>
              <a:t>Meinungen.</a:t>
            </a:r>
            <a:endParaRPr lang="de-AT" sz="2000" dirty="0"/>
          </a:p>
          <a:p>
            <a:endParaRPr lang="de-DE" sz="2000" dirty="0" smtClean="0"/>
          </a:p>
          <a:p>
            <a:endParaRPr lang="de-AT" sz="2000" dirty="0" smtClean="0"/>
          </a:p>
          <a:p>
            <a:pPr lvl="1"/>
            <a:endParaRPr lang="de-DE" sz="1500" dirty="0"/>
          </a:p>
          <a:p>
            <a:pPr marL="457200" lvl="1" indent="0">
              <a:buNone/>
            </a:pPr>
            <a:endParaRPr lang="de-AT" sz="1500" dirty="0" smtClean="0"/>
          </a:p>
          <a:p>
            <a:pPr marL="0" indent="0">
              <a:buNone/>
            </a:pPr>
            <a:endParaRPr lang="de-DE" sz="1000" dirty="0"/>
          </a:p>
        </p:txBody>
      </p:sp>
    </p:spTree>
    <p:extLst>
      <p:ext uri="{BB962C8B-B14F-4D97-AF65-F5344CB8AC3E}">
        <p14:creationId xmlns:p14="http://schemas.microsoft.com/office/powerpoint/2010/main" val="204652457"/>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33056"/>
            <a:ext cx="7777162" cy="936104"/>
          </a:xfrm>
        </p:spPr>
        <p:txBody>
          <a:bodyPr/>
          <a:lstStyle/>
          <a:p>
            <a:r>
              <a:rPr lang="de-AT" sz="3600" dirty="0" smtClean="0"/>
              <a:t>Sich integrieren und integriert werden</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68659172"/>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27384"/>
            <a:ext cx="9163050" cy="6885384"/>
          </a:xfrm>
          <a:prstGeom prst="rect">
            <a:avLst/>
          </a:prstGeom>
          <a:noFill/>
        </p:spPr>
      </p:pic>
      <p:sp>
        <p:nvSpPr>
          <p:cNvPr id="8195" name="Rectangle 2"/>
          <p:cNvSpPr>
            <a:spLocks noGrp="1" noChangeArrowheads="1"/>
          </p:cNvSpPr>
          <p:nvPr>
            <p:ph type="title"/>
          </p:nvPr>
        </p:nvSpPr>
        <p:spPr/>
        <p:txBody>
          <a:bodyPr/>
          <a:lstStyle/>
          <a:p>
            <a:r>
              <a:rPr lang="de-AT" sz="3200" dirty="0" smtClean="0"/>
              <a:t>Was bedeutet Integration?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251520" y="1484784"/>
            <a:ext cx="8229600" cy="5184576"/>
          </a:xfrm>
        </p:spPr>
        <p:txBody>
          <a:bodyPr/>
          <a:lstStyle/>
          <a:p>
            <a:r>
              <a:rPr lang="de-AT" sz="2000" dirty="0" smtClean="0"/>
              <a:t>Jede </a:t>
            </a:r>
            <a:r>
              <a:rPr lang="de-AT" sz="2000" dirty="0"/>
              <a:t>Gemeinschaft braucht </a:t>
            </a:r>
            <a:r>
              <a:rPr lang="de-AT" sz="2000" dirty="0" smtClean="0"/>
              <a:t>gemeinsame Regeln, an die </a:t>
            </a:r>
            <a:r>
              <a:rPr lang="de-AT" sz="2000" dirty="0"/>
              <a:t>sich die Gruppenmitglieder </a:t>
            </a:r>
            <a:r>
              <a:rPr lang="de-AT" sz="2000" dirty="0" smtClean="0"/>
              <a:t>anpassen</a:t>
            </a:r>
            <a:r>
              <a:rPr lang="de-DE" sz="2000" dirty="0" smtClean="0"/>
              <a:t> müssen.</a:t>
            </a:r>
            <a:endParaRPr lang="de-DE" sz="1000" dirty="0" smtClean="0"/>
          </a:p>
          <a:p>
            <a:pPr marL="0" indent="0">
              <a:buNone/>
            </a:pPr>
            <a:endParaRPr lang="de-AT" sz="1000" dirty="0"/>
          </a:p>
          <a:p>
            <a:r>
              <a:rPr lang="de-AT" sz="2000" dirty="0"/>
              <a:t>Für </a:t>
            </a:r>
            <a:r>
              <a:rPr lang="de-AT" sz="2000" dirty="0" err="1"/>
              <a:t>MigrantInnen</a:t>
            </a:r>
            <a:r>
              <a:rPr lang="de-AT" sz="2000" dirty="0"/>
              <a:t> </a:t>
            </a:r>
            <a:r>
              <a:rPr lang="de-AT" sz="2000" dirty="0" smtClean="0"/>
              <a:t>in Österreich heißt das: Sie müssen das </a:t>
            </a:r>
            <a:r>
              <a:rPr lang="de-AT" sz="2000" dirty="0"/>
              <a:t>österreichische Rechtssystem akzeptieren und </a:t>
            </a:r>
            <a:r>
              <a:rPr lang="de-AT" sz="2000" dirty="0" smtClean="0"/>
              <a:t>versuchen, mit </a:t>
            </a:r>
            <a:r>
              <a:rPr lang="de-AT" sz="2000" dirty="0"/>
              <a:t>der Kultur in Österreich umgehen </a:t>
            </a:r>
            <a:r>
              <a:rPr lang="de-AT" sz="2000" dirty="0" smtClean="0"/>
              <a:t>zu lernen. </a:t>
            </a:r>
            <a:endParaRPr lang="de-DE" sz="1000" dirty="0" smtClean="0"/>
          </a:p>
          <a:p>
            <a:pPr marL="0" indent="0">
              <a:buNone/>
            </a:pPr>
            <a:endParaRPr lang="de-AT" sz="1000" dirty="0" smtClean="0"/>
          </a:p>
          <a:p>
            <a:r>
              <a:rPr lang="de-AT" sz="2000" dirty="0" smtClean="0"/>
              <a:t>Das </a:t>
            </a:r>
            <a:r>
              <a:rPr lang="de-AT" sz="2000" dirty="0"/>
              <a:t>Erlernen der Sprache ist ein wichtiger Bestandteil von Integration.</a:t>
            </a:r>
          </a:p>
          <a:p>
            <a:pPr marL="0" indent="0">
              <a:buNone/>
            </a:pPr>
            <a:endParaRPr lang="de-DE" sz="1000" dirty="0"/>
          </a:p>
          <a:p>
            <a:r>
              <a:rPr lang="de-AT" sz="2000" dirty="0" smtClean="0"/>
              <a:t>Für ein gelungenes Miteinander müssen aber auch die „alten“ Gruppenmitglieder bereit sein, die „Neuen“ aufzunehmen und in ihre Gemeinschaft zu „integrieren“.</a:t>
            </a:r>
          </a:p>
          <a:p>
            <a:pPr marL="0" indent="0">
              <a:buNone/>
            </a:pPr>
            <a:endParaRPr lang="de-DE" sz="1000" dirty="0"/>
          </a:p>
          <a:p>
            <a:r>
              <a:rPr lang="de-AT" sz="2000" dirty="0" smtClean="0"/>
              <a:t>Um Integration </a:t>
            </a:r>
            <a:r>
              <a:rPr lang="de-AT" sz="2000" dirty="0"/>
              <a:t>möglich </a:t>
            </a:r>
            <a:r>
              <a:rPr lang="de-AT" sz="2000" dirty="0" smtClean="0"/>
              <a:t>zu machen, </a:t>
            </a:r>
            <a:r>
              <a:rPr lang="de-AT" sz="2000" dirty="0"/>
              <a:t>braucht es auf beiden </a:t>
            </a:r>
            <a:r>
              <a:rPr lang="de-AT" sz="2000" dirty="0" smtClean="0"/>
              <a:t/>
            </a:r>
            <a:br>
              <a:rPr lang="de-AT" sz="2000" dirty="0" smtClean="0"/>
            </a:br>
            <a:r>
              <a:rPr lang="de-AT" sz="2000" dirty="0" smtClean="0"/>
              <a:t>Seiten </a:t>
            </a:r>
            <a:r>
              <a:rPr lang="de-AT" sz="2000" dirty="0"/>
              <a:t>Menschen, die aufeinander </a:t>
            </a:r>
            <a:r>
              <a:rPr lang="de-AT" sz="2000" dirty="0" smtClean="0"/>
              <a:t>zugehen und respektvoll </a:t>
            </a:r>
            <a:r>
              <a:rPr lang="de-AT" sz="2000" dirty="0"/>
              <a:t>miteinander umgehen.</a:t>
            </a:r>
          </a:p>
          <a:p>
            <a:endParaRPr lang="de-AT" sz="2000" dirty="0"/>
          </a:p>
          <a:p>
            <a:endParaRPr lang="de-DE" sz="2000" dirty="0" smtClean="0"/>
          </a:p>
          <a:p>
            <a:endParaRPr lang="de-AT" sz="2000" dirty="0" smtClean="0"/>
          </a:p>
          <a:p>
            <a:pPr lvl="1"/>
            <a:endParaRPr lang="de-DE" sz="1500" dirty="0"/>
          </a:p>
          <a:p>
            <a:pPr marL="457200" lvl="1" indent="0">
              <a:buNone/>
            </a:pPr>
            <a:endParaRPr lang="de-AT" sz="1500" dirty="0" smtClean="0"/>
          </a:p>
          <a:p>
            <a:pPr marL="0" indent="0">
              <a:buNone/>
            </a:pPr>
            <a:endParaRPr lang="de-DE" sz="1000" dirty="0"/>
          </a:p>
        </p:txBody>
      </p:sp>
    </p:spTree>
    <p:extLst>
      <p:ext uri="{BB962C8B-B14F-4D97-AF65-F5344CB8AC3E}">
        <p14:creationId xmlns:p14="http://schemas.microsoft.com/office/powerpoint/2010/main" val="1495240206"/>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p:txBody>
          <a:bodyPr/>
          <a:lstStyle/>
          <a:p>
            <a:r>
              <a:rPr lang="de-AT" sz="3200" dirty="0" smtClean="0"/>
              <a:t>Nachgefragt:</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pPr marL="0" indent="0">
              <a:buNone/>
            </a:pPr>
            <a:r>
              <a:rPr lang="de-AT" sz="2000" dirty="0" smtClean="0"/>
              <a:t>Hast </a:t>
            </a:r>
            <a:r>
              <a:rPr lang="de-AT" sz="2000" dirty="0"/>
              <a:t>du schon mal versucht, zu einer Gruppe dazuzugehören? Was würdest du dafür machen? Wurdest du „mit offenen Armen“ aufgenommen? Wie sehr magst du dich anpassen? Wer macht die Regeln? Wer bestimmt, ob du dazugehörst? Wo fühlst du dich zugehörig? Wann hattest du das Gefühl, dazuzugehören? Oder dich als „</a:t>
            </a:r>
            <a:r>
              <a:rPr lang="de-AT" sz="2000" dirty="0" err="1"/>
              <a:t>AußenseiterIn</a:t>
            </a:r>
            <a:r>
              <a:rPr lang="de-AT" sz="2000" dirty="0"/>
              <a:t>“ gefühlt?</a:t>
            </a:r>
          </a:p>
          <a:p>
            <a:endParaRPr lang="de-AT" sz="2000" dirty="0"/>
          </a:p>
          <a:p>
            <a:endParaRPr lang="de-DE" sz="2000" dirty="0" smtClean="0"/>
          </a:p>
          <a:p>
            <a:endParaRPr lang="de-AT" sz="2000" dirty="0" smtClean="0"/>
          </a:p>
          <a:p>
            <a:pPr lvl="1"/>
            <a:endParaRPr lang="de-DE" sz="1500" dirty="0"/>
          </a:p>
          <a:p>
            <a:pPr marL="457200" lvl="1" indent="0">
              <a:buNone/>
            </a:pPr>
            <a:endParaRPr lang="de-AT" sz="1500" dirty="0" smtClean="0"/>
          </a:p>
          <a:p>
            <a:pPr marL="0" indent="0">
              <a:buNone/>
            </a:pPr>
            <a:endParaRPr lang="de-DE" sz="1000" dirty="0"/>
          </a:p>
        </p:txBody>
      </p:sp>
      <p:pic>
        <p:nvPicPr>
          <p:cNvPr id="2" name="Grafik 1"/>
          <p:cNvPicPr>
            <a:picLocks noChangeAspect="1"/>
          </p:cNvPicPr>
          <p:nvPr/>
        </p:nvPicPr>
        <p:blipFill rotWithShape="1">
          <a:blip r:embed="rId3"/>
          <a:srcRect r="2084" b="7106"/>
          <a:stretch/>
        </p:blipFill>
        <p:spPr>
          <a:xfrm>
            <a:off x="3419872" y="3332499"/>
            <a:ext cx="3384376" cy="2484452"/>
          </a:xfrm>
          <a:prstGeom prst="rect">
            <a:avLst/>
          </a:prstGeom>
        </p:spPr>
      </p:pic>
      <p:sp>
        <p:nvSpPr>
          <p:cNvPr id="3" name="Textfeld 2"/>
          <p:cNvSpPr txBox="1"/>
          <p:nvPr/>
        </p:nvSpPr>
        <p:spPr>
          <a:xfrm>
            <a:off x="2965480" y="5823613"/>
            <a:ext cx="4126800" cy="600164"/>
          </a:xfrm>
          <a:prstGeom prst="rect">
            <a:avLst/>
          </a:prstGeom>
          <a:noFill/>
        </p:spPr>
        <p:txBody>
          <a:bodyPr wrap="square" rtlCol="0">
            <a:spAutoFit/>
          </a:bodyPr>
          <a:lstStyle/>
          <a:p>
            <a:r>
              <a:rPr lang="de-DE" sz="1100" dirty="0" smtClean="0"/>
              <a:t>Eine kleinere Gruppe wird in eine größere Gruppe eingegliedert. © </a:t>
            </a:r>
            <a:r>
              <a:rPr lang="de-AT" sz="1100" dirty="0" smtClean="0"/>
              <a:t>Robert </a:t>
            </a:r>
            <a:r>
              <a:rPr lang="de-AT" sz="1100" dirty="0" err="1"/>
              <a:t>Aehnelt</a:t>
            </a:r>
            <a:r>
              <a:rPr lang="de-AT" sz="1100" dirty="0"/>
              <a:t> Wikipedia CC-BY-SA </a:t>
            </a:r>
            <a:r>
              <a:rPr lang="de-AT" sz="1100" dirty="0" smtClean="0"/>
              <a:t>3.0 </a:t>
            </a:r>
            <a:r>
              <a:rPr lang="de-AT" sz="1100" dirty="0"/>
              <a:t>/ Kinderbüro der </a:t>
            </a:r>
            <a:r>
              <a:rPr lang="de-AT" sz="1100" i="1" dirty="0">
                <a:hlinkClick r:id="rId4"/>
              </a:rPr>
              <a:t>Universität</a:t>
            </a:r>
            <a:r>
              <a:rPr lang="de-AT" sz="1100" dirty="0"/>
              <a:t> Wien</a:t>
            </a:r>
          </a:p>
        </p:txBody>
      </p:sp>
    </p:spTree>
    <p:extLst>
      <p:ext uri="{BB962C8B-B14F-4D97-AF65-F5344CB8AC3E}">
        <p14:creationId xmlns:p14="http://schemas.microsoft.com/office/powerpoint/2010/main" val="4198336189"/>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33056"/>
            <a:ext cx="7777162" cy="936104"/>
          </a:xfrm>
        </p:spPr>
        <p:txBody>
          <a:bodyPr/>
          <a:lstStyle/>
          <a:p>
            <a:r>
              <a:rPr lang="de-AT" sz="3600" dirty="0" err="1" smtClean="0"/>
              <a:t>Assimiliation</a:t>
            </a:r>
            <a:r>
              <a:rPr lang="de-AT" sz="3600" dirty="0" smtClean="0"/>
              <a:t>: Entweder – oder? </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30260236"/>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p:txBody>
          <a:bodyPr/>
          <a:lstStyle/>
          <a:p>
            <a:r>
              <a:rPr lang="de-AT" sz="3200" dirty="0" smtClean="0"/>
              <a:t>Was bedeutet Assimilation?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AT" sz="2000" b="1" dirty="0" smtClean="0"/>
              <a:t>Assimilation</a:t>
            </a:r>
            <a:r>
              <a:rPr lang="de-AT" sz="2000" dirty="0" smtClean="0"/>
              <a:t>: Eine </a:t>
            </a:r>
            <a:r>
              <a:rPr lang="de-AT" sz="2000" dirty="0"/>
              <a:t>(kleinere) Gruppe </a:t>
            </a:r>
            <a:r>
              <a:rPr lang="de-AT" sz="2000" dirty="0" smtClean="0"/>
              <a:t>gleicht sich vollständig </a:t>
            </a:r>
            <a:r>
              <a:rPr lang="de-AT" sz="2000" dirty="0"/>
              <a:t>an eine andere (größere) Gruppe </a:t>
            </a:r>
            <a:r>
              <a:rPr lang="de-AT" sz="2000" dirty="0" smtClean="0"/>
              <a:t>an </a:t>
            </a:r>
            <a:r>
              <a:rPr lang="de-AT" sz="2000" dirty="0"/>
              <a:t>und </a:t>
            </a:r>
            <a:r>
              <a:rPr lang="de-AT" sz="2000" dirty="0" smtClean="0"/>
              <a:t>gibt dabei </a:t>
            </a:r>
            <a:r>
              <a:rPr lang="de-AT" sz="2000" dirty="0"/>
              <a:t>ihre Eigenheiten </a:t>
            </a:r>
            <a:r>
              <a:rPr lang="de-AT" sz="2000" dirty="0" smtClean="0"/>
              <a:t>auf. Dieses </a:t>
            </a:r>
            <a:r>
              <a:rPr lang="de-AT" sz="2000" dirty="0"/>
              <a:t>Angleichen kann freiwillig oder mit Zwang geschehen</a:t>
            </a:r>
            <a:r>
              <a:rPr lang="de-AT" sz="2000" dirty="0" smtClean="0"/>
              <a:t>.</a:t>
            </a:r>
          </a:p>
          <a:p>
            <a:pPr marL="0" indent="0">
              <a:buNone/>
            </a:pPr>
            <a:endParaRPr lang="de-DE" sz="1000" dirty="0"/>
          </a:p>
          <a:p>
            <a:r>
              <a:rPr lang="de-AT" sz="2000" dirty="0"/>
              <a:t>Für </a:t>
            </a:r>
            <a:r>
              <a:rPr lang="de-AT" sz="2000" dirty="0" err="1"/>
              <a:t>MigrantInnen</a:t>
            </a:r>
            <a:r>
              <a:rPr lang="de-AT" sz="2000" dirty="0"/>
              <a:t> heißt </a:t>
            </a:r>
            <a:r>
              <a:rPr lang="de-AT" sz="2000" dirty="0" smtClean="0"/>
              <a:t>dies: Sie müssen ihre </a:t>
            </a:r>
            <a:r>
              <a:rPr lang="de-AT" sz="2000" dirty="0"/>
              <a:t>Sprache, </a:t>
            </a:r>
            <a:r>
              <a:rPr lang="de-AT" sz="2000" dirty="0" smtClean="0"/>
              <a:t>Kultur</a:t>
            </a:r>
            <a:r>
              <a:rPr lang="de-AT" sz="2000" dirty="0"/>
              <a:t>, die Gewohnheiten und Bräuche aus der „alten Heimat“ aufgeben und die Sprache und Gewohnheiten des Aufnahmelandes annehmen. </a:t>
            </a:r>
            <a:endParaRPr lang="de-AT" sz="2000" dirty="0" smtClean="0"/>
          </a:p>
          <a:p>
            <a:pPr marL="0" indent="0">
              <a:buNone/>
            </a:pPr>
            <a:endParaRPr lang="de-DE" sz="1000" dirty="0"/>
          </a:p>
          <a:p>
            <a:r>
              <a:rPr lang="de-AT" sz="2000" dirty="0"/>
              <a:t>Am Ende kann nicht mehr unterschieden werden, wer die „neuen“ und die „ursprünglichen“ Mitglieder der Gruppe waren.</a:t>
            </a:r>
          </a:p>
          <a:p>
            <a:endParaRPr lang="de-DE" sz="2000" dirty="0" smtClean="0"/>
          </a:p>
          <a:p>
            <a:endParaRPr lang="de-AT" sz="2000" dirty="0" smtClean="0"/>
          </a:p>
          <a:p>
            <a:pPr lvl="1"/>
            <a:endParaRPr lang="de-DE" sz="1500" dirty="0"/>
          </a:p>
          <a:p>
            <a:pPr marL="457200" lvl="1" indent="0">
              <a:buNone/>
            </a:pPr>
            <a:endParaRPr lang="de-AT" sz="1500" dirty="0" smtClean="0"/>
          </a:p>
          <a:p>
            <a:pPr marL="0" indent="0">
              <a:buNone/>
            </a:pPr>
            <a:endParaRPr lang="de-DE" sz="1000" dirty="0"/>
          </a:p>
        </p:txBody>
      </p:sp>
      <p:pic>
        <p:nvPicPr>
          <p:cNvPr id="4" name="Grafik 3"/>
          <p:cNvPicPr>
            <a:picLocks noChangeAspect="1"/>
          </p:cNvPicPr>
          <p:nvPr/>
        </p:nvPicPr>
        <p:blipFill>
          <a:blip r:embed="rId3"/>
          <a:stretch>
            <a:fillRect/>
          </a:stretch>
        </p:blipFill>
        <p:spPr>
          <a:xfrm>
            <a:off x="1187624" y="4653136"/>
            <a:ext cx="2841903" cy="1933719"/>
          </a:xfrm>
          <a:prstGeom prst="rect">
            <a:avLst/>
          </a:prstGeom>
        </p:spPr>
      </p:pic>
      <p:sp>
        <p:nvSpPr>
          <p:cNvPr id="7" name="Textfeld 6"/>
          <p:cNvSpPr txBox="1"/>
          <p:nvPr/>
        </p:nvSpPr>
        <p:spPr>
          <a:xfrm>
            <a:off x="4029527" y="5162688"/>
            <a:ext cx="4176464" cy="600164"/>
          </a:xfrm>
          <a:prstGeom prst="rect">
            <a:avLst/>
          </a:prstGeom>
          <a:noFill/>
        </p:spPr>
        <p:txBody>
          <a:bodyPr wrap="square" rtlCol="0">
            <a:spAutoFit/>
          </a:bodyPr>
          <a:lstStyle/>
          <a:p>
            <a:r>
              <a:rPr lang="de-DE" sz="1100" dirty="0"/>
              <a:t>Assimilation: Die Mitglieder der kleineren Gruppe geben alle Eigenheiten </a:t>
            </a:r>
            <a:r>
              <a:rPr lang="de-DE" sz="1100" dirty="0" smtClean="0"/>
              <a:t>auf. © </a:t>
            </a:r>
            <a:r>
              <a:rPr lang="de-DE" sz="1100" dirty="0"/>
              <a:t>Robert </a:t>
            </a:r>
            <a:r>
              <a:rPr lang="de-DE" sz="1100" dirty="0" err="1"/>
              <a:t>Aehnelt</a:t>
            </a:r>
            <a:r>
              <a:rPr lang="de-DE" sz="1100" dirty="0"/>
              <a:t> Wikipedia CC-BY-SA </a:t>
            </a:r>
            <a:r>
              <a:rPr lang="de-DE" sz="1100" dirty="0" smtClean="0"/>
              <a:t>3.0 / </a:t>
            </a:r>
            <a:r>
              <a:rPr lang="de-DE" sz="1100" dirty="0"/>
              <a:t>Kinderbüro der </a:t>
            </a:r>
            <a:r>
              <a:rPr lang="de-DE" sz="1100" i="1" dirty="0">
                <a:hlinkClick r:id="rId4"/>
              </a:rPr>
              <a:t>Universität</a:t>
            </a:r>
            <a:r>
              <a:rPr lang="de-DE" sz="1100" dirty="0"/>
              <a:t> Wien</a:t>
            </a:r>
            <a:endParaRPr lang="de-AT" sz="1100" dirty="0"/>
          </a:p>
        </p:txBody>
      </p:sp>
    </p:spTree>
    <p:extLst>
      <p:ext uri="{BB962C8B-B14F-4D97-AF65-F5344CB8AC3E}">
        <p14:creationId xmlns:p14="http://schemas.microsoft.com/office/powerpoint/2010/main" val="249123247"/>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p:txBody>
          <a:bodyPr/>
          <a:lstStyle/>
          <a:p>
            <a:r>
              <a:rPr lang="de-AT" sz="2400" dirty="0" smtClean="0"/>
              <a:t>Nicht „Entweder – oder“ sondern „Sowohl als auch“</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AT" sz="2000" dirty="0"/>
              <a:t>Integration </a:t>
            </a:r>
            <a:r>
              <a:rPr lang="de-AT" sz="2000" dirty="0" smtClean="0"/>
              <a:t>ist </a:t>
            </a:r>
            <a:r>
              <a:rPr lang="de-AT" sz="2000" dirty="0"/>
              <a:t>aber möglich, ohne dass sich </a:t>
            </a:r>
            <a:r>
              <a:rPr lang="de-AT" sz="2000" dirty="0" err="1"/>
              <a:t>MigrantInnen</a:t>
            </a:r>
            <a:r>
              <a:rPr lang="de-AT" sz="2000" dirty="0"/>
              <a:t> ausschließlich </a:t>
            </a:r>
            <a:r>
              <a:rPr lang="de-AT" sz="2000" dirty="0" smtClean="0"/>
              <a:t>für </a:t>
            </a:r>
            <a:r>
              <a:rPr lang="de-AT" sz="2000" dirty="0"/>
              <a:t>die eine oder für die andere Kultur und Sprache entscheiden müssen.  </a:t>
            </a:r>
            <a:endParaRPr lang="de-AT" sz="2000" dirty="0" smtClean="0"/>
          </a:p>
          <a:p>
            <a:endParaRPr lang="de-DE" sz="2000" dirty="0"/>
          </a:p>
          <a:p>
            <a:r>
              <a:rPr lang="de-AT" sz="2000" dirty="0" smtClean="0"/>
              <a:t>Es ist wichtig, </a:t>
            </a:r>
            <a:r>
              <a:rPr lang="de-AT" sz="2000" dirty="0"/>
              <a:t>gute Beziehungen zur alten und zur neuen Heimat zu haben, denn Kultur ist ein wesentliches Merkmal der eigenen Persönlichkeit</a:t>
            </a:r>
            <a:r>
              <a:rPr lang="de-AT" sz="2000" dirty="0" smtClean="0"/>
              <a:t>.</a:t>
            </a:r>
          </a:p>
          <a:p>
            <a:endParaRPr lang="de-DE" sz="2000" dirty="0"/>
          </a:p>
          <a:p>
            <a:r>
              <a:rPr lang="de-AT" sz="2000" dirty="0" smtClean="0"/>
              <a:t>Nicht </a:t>
            </a:r>
            <a:r>
              <a:rPr lang="de-AT" sz="2000" dirty="0"/>
              <a:t>nur für </a:t>
            </a:r>
            <a:r>
              <a:rPr lang="de-AT" sz="2000" dirty="0" err="1"/>
              <a:t>MigrantInnen</a:t>
            </a:r>
            <a:r>
              <a:rPr lang="de-AT" sz="2000" dirty="0"/>
              <a:t>, auch für die ganze Gesellschaft geht durch Assimilation etwas sehr Wertvolles verloren: nämlich </a:t>
            </a:r>
            <a:r>
              <a:rPr lang="de-AT" sz="2000" dirty="0" smtClean="0"/>
              <a:t>Vielfalt!</a:t>
            </a:r>
            <a:endParaRPr lang="de-AT" sz="2000" dirty="0"/>
          </a:p>
          <a:p>
            <a:endParaRPr lang="de-AT" sz="2000" dirty="0"/>
          </a:p>
          <a:p>
            <a:endParaRPr lang="de-DE" sz="2000" dirty="0" smtClean="0"/>
          </a:p>
          <a:p>
            <a:endParaRPr lang="de-AT" sz="2000" dirty="0" smtClean="0"/>
          </a:p>
          <a:p>
            <a:pPr lvl="1"/>
            <a:endParaRPr lang="de-DE" sz="1500" dirty="0"/>
          </a:p>
          <a:p>
            <a:pPr marL="457200" lvl="1" indent="0">
              <a:buNone/>
            </a:pPr>
            <a:endParaRPr lang="de-AT" sz="1500" dirty="0" smtClean="0"/>
          </a:p>
          <a:p>
            <a:pPr marL="0" indent="0">
              <a:buNone/>
            </a:pPr>
            <a:endParaRPr lang="de-DE" sz="1000" dirty="0"/>
          </a:p>
        </p:txBody>
      </p:sp>
    </p:spTree>
    <p:extLst>
      <p:ext uri="{BB962C8B-B14F-4D97-AF65-F5344CB8AC3E}">
        <p14:creationId xmlns:p14="http://schemas.microsoft.com/office/powerpoint/2010/main" val="4073360865"/>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33056"/>
            <a:ext cx="7777162" cy="936104"/>
          </a:xfrm>
        </p:spPr>
        <p:txBody>
          <a:bodyPr/>
          <a:lstStyle/>
          <a:p>
            <a:r>
              <a:rPr lang="de-AT" sz="3600" dirty="0" smtClean="0"/>
              <a:t>Vielfalt und Inklusion</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76538113"/>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p:txBody>
          <a:bodyPr/>
          <a:lstStyle/>
          <a:p>
            <a:r>
              <a:rPr lang="de-AT" sz="2400" dirty="0" smtClean="0"/>
              <a:t>Was bedeuten „Vielfalt und Inklusion“?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AT" sz="2000" dirty="0"/>
              <a:t>Vielfalt bereichert das </a:t>
            </a:r>
            <a:r>
              <a:rPr lang="de-AT" sz="2000" dirty="0" smtClean="0"/>
              <a:t>Zusammenleben und lässt Neues entstehen.</a:t>
            </a:r>
          </a:p>
          <a:p>
            <a:pPr marL="0" indent="0">
              <a:buNone/>
            </a:pPr>
            <a:endParaRPr lang="de-AT" sz="1000" dirty="0" smtClean="0"/>
          </a:p>
          <a:p>
            <a:r>
              <a:rPr lang="de-DE" sz="2000" dirty="0" smtClean="0"/>
              <a:t>Menschen </a:t>
            </a:r>
            <a:r>
              <a:rPr lang="de-AT" sz="2000" dirty="0" smtClean="0"/>
              <a:t>verschiedener Kulturen können viel voneinander lernen.</a:t>
            </a:r>
          </a:p>
          <a:p>
            <a:pPr marL="0" indent="0">
              <a:buNone/>
            </a:pPr>
            <a:endParaRPr lang="de-AT" sz="1000" dirty="0"/>
          </a:p>
          <a:p>
            <a:r>
              <a:rPr lang="de-AT" sz="2000" dirty="0" smtClean="0"/>
              <a:t>In </a:t>
            </a:r>
            <a:r>
              <a:rPr lang="de-AT" sz="2000" dirty="0"/>
              <a:t>der Geschichte gab es </a:t>
            </a:r>
            <a:r>
              <a:rPr lang="de-AT" sz="2000" dirty="0" smtClean="0"/>
              <a:t>einen </a:t>
            </a:r>
            <a:r>
              <a:rPr lang="de-AT" sz="2000" dirty="0"/>
              <a:t>regen Austausch mit anderen Kulturen, zum Beispiel in der Kunst, Musik, Wissenschaft oder Wirtschaft</a:t>
            </a:r>
            <a:r>
              <a:rPr lang="de-AT" sz="2000" dirty="0" smtClean="0"/>
              <a:t>.</a:t>
            </a:r>
          </a:p>
          <a:p>
            <a:pPr marL="0" indent="0">
              <a:buNone/>
            </a:pPr>
            <a:endParaRPr lang="de-AT" sz="1000" dirty="0" smtClean="0"/>
          </a:p>
          <a:p>
            <a:r>
              <a:rPr lang="de-AT" sz="2000" dirty="0" smtClean="0"/>
              <a:t>Österreichische </a:t>
            </a:r>
            <a:r>
              <a:rPr lang="de-AT" sz="2000" dirty="0"/>
              <a:t>Kultur hat in den letzten Jahrhunderten viel von anderen Kulturen </a:t>
            </a:r>
            <a:r>
              <a:rPr lang="de-AT" sz="2000" dirty="0" smtClean="0"/>
              <a:t>gewonnen: „</a:t>
            </a:r>
            <a:r>
              <a:rPr lang="de-AT" sz="2000" dirty="0"/>
              <a:t>typisch österreichische“ Dinge wie das Gulasch, der Strudel und der Kaffee </a:t>
            </a:r>
            <a:r>
              <a:rPr lang="de-AT" sz="2000" dirty="0" smtClean="0"/>
              <a:t>stammen ursprünglich </a:t>
            </a:r>
            <a:r>
              <a:rPr lang="de-AT" sz="2000" dirty="0"/>
              <a:t>nicht aus </a:t>
            </a:r>
            <a:r>
              <a:rPr lang="de-AT" sz="2000" dirty="0" smtClean="0"/>
              <a:t>Österreich.</a:t>
            </a:r>
            <a:endParaRPr lang="de-DE" sz="2000" dirty="0"/>
          </a:p>
          <a:p>
            <a:pPr marL="0" indent="0">
              <a:buNone/>
            </a:pPr>
            <a:endParaRPr lang="de-DE" sz="1000" dirty="0" smtClean="0"/>
          </a:p>
          <a:p>
            <a:r>
              <a:rPr lang="de-AT" sz="2000" dirty="0" smtClean="0"/>
              <a:t>Ebenso sind </a:t>
            </a:r>
            <a:r>
              <a:rPr lang="de-AT" sz="2000" dirty="0"/>
              <a:t>einige berühmte </a:t>
            </a:r>
            <a:r>
              <a:rPr lang="de-AT" sz="2000" dirty="0" smtClean="0"/>
              <a:t>„österreichische“ Persönlichkeiten nicht </a:t>
            </a:r>
            <a:r>
              <a:rPr lang="de-AT" sz="2000" dirty="0"/>
              <a:t>in Österreich geboren: </a:t>
            </a:r>
            <a:r>
              <a:rPr lang="de-AT" sz="2000" dirty="0" smtClean="0"/>
              <a:t>Kaiserin </a:t>
            </a:r>
            <a:r>
              <a:rPr lang="de-AT" sz="2000" dirty="0"/>
              <a:t>„</a:t>
            </a:r>
            <a:r>
              <a:rPr lang="de-AT" sz="2000" dirty="0" err="1"/>
              <a:t>Sisi</a:t>
            </a:r>
            <a:r>
              <a:rPr lang="de-AT" sz="2000" dirty="0"/>
              <a:t>“, </a:t>
            </a:r>
            <a:r>
              <a:rPr lang="de-AT" sz="2000" dirty="0" smtClean="0"/>
              <a:t>Komponist </a:t>
            </a:r>
            <a:br>
              <a:rPr lang="de-AT" sz="2000" dirty="0" smtClean="0"/>
            </a:br>
            <a:r>
              <a:rPr lang="de-AT" sz="2000" dirty="0" smtClean="0"/>
              <a:t>Wolfgang </a:t>
            </a:r>
            <a:r>
              <a:rPr lang="de-AT" sz="2000" dirty="0" err="1" smtClean="0"/>
              <a:t>Amadé</a:t>
            </a:r>
            <a:r>
              <a:rPr lang="de-AT" sz="2000" dirty="0" smtClean="0"/>
              <a:t> Mozart, die Schriftsteller </a:t>
            </a:r>
            <a:r>
              <a:rPr lang="de-AT" sz="2000" dirty="0"/>
              <a:t>Franz Kafka </a:t>
            </a:r>
            <a:r>
              <a:rPr lang="de-AT" sz="2000" dirty="0" smtClean="0"/>
              <a:t/>
            </a:r>
            <a:br>
              <a:rPr lang="de-AT" sz="2000" dirty="0" smtClean="0"/>
            </a:br>
            <a:r>
              <a:rPr lang="de-AT" sz="2000" dirty="0" smtClean="0"/>
              <a:t>und </a:t>
            </a:r>
            <a:r>
              <a:rPr lang="de-AT" sz="2000" dirty="0"/>
              <a:t>Thomas </a:t>
            </a:r>
            <a:r>
              <a:rPr lang="de-AT" sz="2000" dirty="0" smtClean="0"/>
              <a:t>Bernhard, der Architekt </a:t>
            </a:r>
            <a:r>
              <a:rPr lang="de-AT" sz="2000" dirty="0"/>
              <a:t>Adolf Loos.</a:t>
            </a:r>
          </a:p>
          <a:p>
            <a:endParaRPr lang="de-DE" sz="2000" dirty="0" smtClean="0"/>
          </a:p>
          <a:p>
            <a:endParaRPr lang="de-DE" sz="2000" dirty="0"/>
          </a:p>
          <a:p>
            <a:pPr marL="457200" lvl="1" indent="0">
              <a:buNone/>
            </a:pPr>
            <a:endParaRPr lang="de-AT" sz="1500" dirty="0" smtClean="0"/>
          </a:p>
          <a:p>
            <a:pPr marL="0" indent="0">
              <a:buNone/>
            </a:pPr>
            <a:endParaRPr lang="de-DE" sz="1000" dirty="0"/>
          </a:p>
        </p:txBody>
      </p:sp>
    </p:spTree>
    <p:extLst>
      <p:ext uri="{BB962C8B-B14F-4D97-AF65-F5344CB8AC3E}">
        <p14:creationId xmlns:p14="http://schemas.microsoft.com/office/powerpoint/2010/main" val="2706267436"/>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3079" y="0"/>
            <a:ext cx="9163050" cy="6885384"/>
          </a:xfrm>
          <a:prstGeom prst="rect">
            <a:avLst/>
          </a:prstGeom>
          <a:noFill/>
        </p:spPr>
      </p:pic>
      <p:sp>
        <p:nvSpPr>
          <p:cNvPr id="8195" name="Rectangle 2"/>
          <p:cNvSpPr>
            <a:spLocks noGrp="1" noChangeArrowheads="1"/>
          </p:cNvSpPr>
          <p:nvPr>
            <p:ph type="title"/>
          </p:nvPr>
        </p:nvSpPr>
        <p:spPr/>
        <p:txBody>
          <a:bodyPr/>
          <a:lstStyle/>
          <a:p>
            <a:r>
              <a:rPr lang="de-AT" sz="2400" dirty="0" smtClean="0"/>
              <a:t>Integration versus Inklusion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DE" sz="2000" dirty="0" smtClean="0"/>
              <a:t>„Integration“ wird oft verwendet, als ob „die anderen“ (z.B. </a:t>
            </a:r>
            <a:r>
              <a:rPr lang="de-DE" sz="2000" dirty="0" err="1" smtClean="0"/>
              <a:t>MigrantInnen</a:t>
            </a:r>
            <a:r>
              <a:rPr lang="de-DE" sz="2000" dirty="0" smtClean="0"/>
              <a:t>) in eine einheitliche Gesellschaft eingebunden werden müssen.</a:t>
            </a:r>
          </a:p>
          <a:p>
            <a:pPr marL="0" indent="0">
              <a:buNone/>
            </a:pPr>
            <a:endParaRPr lang="de-DE" sz="1000" dirty="0" smtClean="0"/>
          </a:p>
          <a:p>
            <a:r>
              <a:rPr lang="de-DE" sz="2000" dirty="0" smtClean="0"/>
              <a:t>Damit wird der Eindruck erweckt, als seien Eigenschaften der Mehrheit „normal“ und „wertvoller“ als jene der Minderheit.</a:t>
            </a:r>
          </a:p>
          <a:p>
            <a:pPr marL="0" indent="0">
              <a:buNone/>
            </a:pPr>
            <a:endParaRPr lang="de-DE" sz="1000" dirty="0" smtClean="0"/>
          </a:p>
          <a:p>
            <a:r>
              <a:rPr lang="de-DE" sz="2000" dirty="0" smtClean="0"/>
              <a:t>Dabei wird vergessen: Es gibt innerhalb einer Gesellschaft Gemeinsamkeiten UND Unterschiede! </a:t>
            </a:r>
          </a:p>
          <a:p>
            <a:pPr marL="0" indent="0">
              <a:buNone/>
            </a:pPr>
            <a:endParaRPr lang="de-DE" sz="1000" dirty="0" smtClean="0"/>
          </a:p>
          <a:p>
            <a:r>
              <a:rPr lang="de-DE" sz="2000" dirty="0" smtClean="0"/>
              <a:t>Gesellschaften sind nicht einheitlich, sondern vielfältig!</a:t>
            </a:r>
          </a:p>
          <a:p>
            <a:endParaRPr lang="de-DE" sz="2000" dirty="0" smtClean="0"/>
          </a:p>
          <a:p>
            <a:endParaRPr lang="de-DE" sz="2000" dirty="0"/>
          </a:p>
          <a:p>
            <a:pPr marL="457200" lvl="1" indent="0">
              <a:buNone/>
            </a:pPr>
            <a:endParaRPr lang="de-AT" sz="1500" dirty="0" smtClean="0"/>
          </a:p>
          <a:p>
            <a:pPr marL="0" indent="0">
              <a:buNone/>
            </a:pPr>
            <a:endParaRPr lang="de-DE" sz="1000" dirty="0"/>
          </a:p>
        </p:txBody>
      </p:sp>
      <p:pic>
        <p:nvPicPr>
          <p:cNvPr id="2" name="Grafik 1"/>
          <p:cNvPicPr>
            <a:picLocks noChangeAspect="1"/>
          </p:cNvPicPr>
          <p:nvPr/>
        </p:nvPicPr>
        <p:blipFill>
          <a:blip r:embed="rId3"/>
          <a:stretch>
            <a:fillRect/>
          </a:stretch>
        </p:blipFill>
        <p:spPr>
          <a:xfrm>
            <a:off x="834665" y="5189998"/>
            <a:ext cx="3222263" cy="875877"/>
          </a:xfrm>
          <a:prstGeom prst="rect">
            <a:avLst/>
          </a:prstGeom>
        </p:spPr>
      </p:pic>
      <p:pic>
        <p:nvPicPr>
          <p:cNvPr id="3" name="Grafik 2"/>
          <p:cNvPicPr>
            <a:picLocks noChangeAspect="1"/>
          </p:cNvPicPr>
          <p:nvPr/>
        </p:nvPicPr>
        <p:blipFill>
          <a:blip r:embed="rId4"/>
          <a:stretch>
            <a:fillRect/>
          </a:stretch>
        </p:blipFill>
        <p:spPr>
          <a:xfrm>
            <a:off x="4067944" y="5220530"/>
            <a:ext cx="3224385" cy="872766"/>
          </a:xfrm>
          <a:prstGeom prst="rect">
            <a:avLst/>
          </a:prstGeom>
        </p:spPr>
      </p:pic>
      <p:sp>
        <p:nvSpPr>
          <p:cNvPr id="4" name="Textfeld 3"/>
          <p:cNvSpPr txBox="1"/>
          <p:nvPr/>
        </p:nvSpPr>
        <p:spPr>
          <a:xfrm>
            <a:off x="2267744" y="6250629"/>
            <a:ext cx="3600400" cy="276999"/>
          </a:xfrm>
          <a:prstGeom prst="rect">
            <a:avLst/>
          </a:prstGeom>
          <a:noFill/>
        </p:spPr>
        <p:txBody>
          <a:bodyPr wrap="square" rtlCol="0">
            <a:spAutoFit/>
          </a:bodyPr>
          <a:lstStyle/>
          <a:p>
            <a:r>
              <a:rPr lang="de-AT" sz="1200" dirty="0" smtClean="0"/>
              <a:t>© </a:t>
            </a:r>
            <a:r>
              <a:rPr lang="de-AT" sz="1200" dirty="0" err="1" smtClean="0"/>
              <a:t>andersonrise</a:t>
            </a:r>
            <a:r>
              <a:rPr lang="de-AT" sz="1200" dirty="0" smtClean="0"/>
              <a:t> /Clipdealer</a:t>
            </a:r>
            <a:endParaRPr lang="de-AT" sz="1200" dirty="0"/>
          </a:p>
        </p:txBody>
      </p:sp>
    </p:spTree>
    <p:extLst>
      <p:ext uri="{BB962C8B-B14F-4D97-AF65-F5344CB8AC3E}">
        <p14:creationId xmlns:p14="http://schemas.microsoft.com/office/powerpoint/2010/main" val="22635575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291" y="111048"/>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t>Warum verlassen Menschen ihre Heimat?</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7852556" cy="4608512"/>
          </a:xfrm>
        </p:spPr>
        <p:txBody>
          <a:bodyPr/>
          <a:lstStyle/>
          <a:p>
            <a:pPr marL="0" indent="0">
              <a:buNone/>
            </a:pPr>
            <a:endParaRPr lang="de-DE" sz="2000" b="1" dirty="0"/>
          </a:p>
          <a:p>
            <a:pPr marL="0" indent="0">
              <a:buNone/>
            </a:pPr>
            <a:r>
              <a:rPr lang="de-DE" sz="2000" b="1" dirty="0" smtClean="0"/>
              <a:t>Aus verschiedenen Gründen:</a:t>
            </a:r>
          </a:p>
          <a:p>
            <a:pPr marL="0" indent="0">
              <a:buNone/>
            </a:pPr>
            <a:endParaRPr lang="de-AT" sz="1800" dirty="0" smtClean="0"/>
          </a:p>
          <a:p>
            <a:r>
              <a:rPr lang="de-DE" sz="2000" dirty="0" smtClean="0"/>
              <a:t>Flucht vor Krieg oder Verfolgung</a:t>
            </a:r>
          </a:p>
          <a:p>
            <a:r>
              <a:rPr lang="de-DE" sz="2000" dirty="0" smtClean="0"/>
              <a:t>Mangel an Lebensmitteln</a:t>
            </a:r>
          </a:p>
          <a:p>
            <a:r>
              <a:rPr lang="de-DE" sz="2000" dirty="0" smtClean="0"/>
              <a:t>Folgen von Naturkatastrophen</a:t>
            </a:r>
          </a:p>
          <a:p>
            <a:r>
              <a:rPr lang="de-DE" sz="2000" dirty="0" smtClean="0"/>
              <a:t>Arbeitssuche im Ausland</a:t>
            </a:r>
          </a:p>
          <a:p>
            <a:r>
              <a:rPr lang="de-DE" sz="2000" dirty="0" smtClean="0"/>
              <a:t>Familienangehörige im Ausland</a:t>
            </a:r>
          </a:p>
          <a:p>
            <a:pPr marL="0" indent="0">
              <a:buNone/>
            </a:pPr>
            <a:endParaRPr lang="de-DE" sz="2000" dirty="0" smtClean="0"/>
          </a:p>
          <a:p>
            <a:pPr marL="0" indent="0">
              <a:buNone/>
            </a:pPr>
            <a:r>
              <a:rPr lang="de-DE" sz="2000" dirty="0" smtClean="0"/>
              <a:t>Anhand dieser Gründe kann man grob zwischen </a:t>
            </a:r>
            <a:r>
              <a:rPr lang="de-DE" sz="2000" b="1" dirty="0" smtClean="0"/>
              <a:t>Flüchtlingen</a:t>
            </a:r>
            <a:r>
              <a:rPr lang="de-DE" sz="2000" dirty="0" smtClean="0"/>
              <a:t> und </a:t>
            </a:r>
            <a:r>
              <a:rPr lang="de-DE" sz="2000" b="1" dirty="0" err="1" smtClean="0"/>
              <a:t>MigrantInnen</a:t>
            </a:r>
            <a:r>
              <a:rPr lang="de-DE" sz="2000" dirty="0" smtClean="0"/>
              <a:t> unterscheiden. </a:t>
            </a:r>
          </a:p>
        </p:txBody>
      </p:sp>
    </p:spTree>
    <p:extLst>
      <p:ext uri="{BB962C8B-B14F-4D97-AF65-F5344CB8AC3E}">
        <p14:creationId xmlns:p14="http://schemas.microsoft.com/office/powerpoint/2010/main" val="4216597267"/>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0541" y="0"/>
            <a:ext cx="9163050" cy="6885384"/>
          </a:xfrm>
          <a:prstGeom prst="rect">
            <a:avLst/>
          </a:prstGeom>
          <a:noFill/>
        </p:spPr>
      </p:pic>
      <p:sp>
        <p:nvSpPr>
          <p:cNvPr id="8195" name="Rectangle 2"/>
          <p:cNvSpPr>
            <a:spLocks noGrp="1" noChangeArrowheads="1"/>
          </p:cNvSpPr>
          <p:nvPr>
            <p:ph type="title"/>
          </p:nvPr>
        </p:nvSpPr>
        <p:spPr/>
        <p:txBody>
          <a:bodyPr/>
          <a:lstStyle/>
          <a:p>
            <a:r>
              <a:rPr lang="de-AT" sz="2400" dirty="0" smtClean="0"/>
              <a:t>Was bedeutet „Inklusion“?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DE" sz="2000" dirty="0" smtClean="0"/>
              <a:t>Neben dem Begriff der „Integration“ wird auch häufiger von „Inklusion“ (Einschluss) gesprochen.</a:t>
            </a:r>
          </a:p>
          <a:p>
            <a:pPr marL="0" indent="0">
              <a:buNone/>
            </a:pPr>
            <a:endParaRPr lang="de-DE" sz="2000" dirty="0" smtClean="0"/>
          </a:p>
          <a:p>
            <a:r>
              <a:rPr lang="de-DE" sz="2000" dirty="0" smtClean="0"/>
              <a:t>„Inklusion“: Verschiedenheit der Menschen wird als „normal“ angesehen, Vielfalt für die Gesellschaft als wertvoll erachtet.</a:t>
            </a:r>
            <a:endParaRPr lang="de-DE" sz="2000" dirty="0"/>
          </a:p>
        </p:txBody>
      </p:sp>
      <p:pic>
        <p:nvPicPr>
          <p:cNvPr id="4" name="Grafik 3"/>
          <p:cNvPicPr>
            <a:picLocks noChangeAspect="1"/>
          </p:cNvPicPr>
          <p:nvPr/>
        </p:nvPicPr>
        <p:blipFill>
          <a:blip r:embed="rId3"/>
          <a:stretch>
            <a:fillRect/>
          </a:stretch>
        </p:blipFill>
        <p:spPr>
          <a:xfrm>
            <a:off x="2195736" y="3507979"/>
            <a:ext cx="3556358" cy="2287066"/>
          </a:xfrm>
          <a:prstGeom prst="rect">
            <a:avLst/>
          </a:prstGeom>
        </p:spPr>
      </p:pic>
      <p:sp>
        <p:nvSpPr>
          <p:cNvPr id="7" name="Textfeld 6"/>
          <p:cNvSpPr txBox="1"/>
          <p:nvPr/>
        </p:nvSpPr>
        <p:spPr>
          <a:xfrm>
            <a:off x="1429722" y="5951607"/>
            <a:ext cx="5446534" cy="461665"/>
          </a:xfrm>
          <a:prstGeom prst="rect">
            <a:avLst/>
          </a:prstGeom>
          <a:noFill/>
        </p:spPr>
        <p:txBody>
          <a:bodyPr wrap="square" rtlCol="0">
            <a:spAutoFit/>
          </a:bodyPr>
          <a:lstStyle/>
          <a:p>
            <a:r>
              <a:rPr lang="de-DE" sz="1200" i="1" dirty="0">
                <a:hlinkClick r:id="rId4"/>
              </a:rPr>
              <a:t>Inklusion</a:t>
            </a:r>
            <a:r>
              <a:rPr lang="de-DE" sz="1200" dirty="0"/>
              <a:t>: Die Gesellschaft ist vielfältig. Alle sollen teilhaben können. </a:t>
            </a:r>
            <a:r>
              <a:rPr lang="de-DE" sz="1200" dirty="0" smtClean="0"/>
              <a:t/>
            </a:r>
            <a:br>
              <a:rPr lang="de-DE" sz="1200" dirty="0" smtClean="0"/>
            </a:br>
            <a:r>
              <a:rPr lang="de-DE" sz="1200" dirty="0" smtClean="0"/>
              <a:t>© </a:t>
            </a:r>
            <a:r>
              <a:rPr lang="de-DE" sz="1200" dirty="0"/>
              <a:t>Robert </a:t>
            </a:r>
            <a:r>
              <a:rPr lang="de-DE" sz="1200" dirty="0" err="1"/>
              <a:t>Aehnelt</a:t>
            </a:r>
            <a:r>
              <a:rPr lang="de-DE" sz="1200" dirty="0"/>
              <a:t> Wikipedia CC-BY-SA 30 / Kinderbüro der </a:t>
            </a:r>
            <a:r>
              <a:rPr lang="de-DE" sz="1200" i="1" dirty="0">
                <a:hlinkClick r:id="rId5"/>
              </a:rPr>
              <a:t>Universität</a:t>
            </a:r>
            <a:r>
              <a:rPr lang="de-DE" sz="1200" dirty="0"/>
              <a:t> Wien</a:t>
            </a:r>
            <a:endParaRPr lang="de-AT" sz="1200" dirty="0"/>
          </a:p>
        </p:txBody>
      </p:sp>
    </p:spTree>
    <p:extLst>
      <p:ext uri="{BB962C8B-B14F-4D97-AF65-F5344CB8AC3E}">
        <p14:creationId xmlns:p14="http://schemas.microsoft.com/office/powerpoint/2010/main" val="3394003666"/>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20541" y="0"/>
            <a:ext cx="9163050" cy="6885384"/>
          </a:xfrm>
          <a:prstGeom prst="rect">
            <a:avLst/>
          </a:prstGeom>
          <a:noFill/>
        </p:spPr>
      </p:pic>
      <p:sp>
        <p:nvSpPr>
          <p:cNvPr id="8195" name="Rectangle 2"/>
          <p:cNvSpPr>
            <a:spLocks noGrp="1" noChangeArrowheads="1"/>
          </p:cNvSpPr>
          <p:nvPr>
            <p:ph type="title"/>
          </p:nvPr>
        </p:nvSpPr>
        <p:spPr/>
        <p:txBody>
          <a:bodyPr/>
          <a:lstStyle/>
          <a:p>
            <a:r>
              <a:rPr lang="de-AT" sz="2400" dirty="0" smtClean="0"/>
              <a:t>Was bedeutet „Inklusion“?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446184" y="1484784"/>
            <a:ext cx="8229600" cy="5184576"/>
          </a:xfrm>
        </p:spPr>
        <p:txBody>
          <a:bodyPr/>
          <a:lstStyle/>
          <a:p>
            <a:r>
              <a:rPr lang="de-DE" sz="2000" dirty="0" smtClean="0"/>
              <a:t>Beim Konzept der „Inklusion“ muss sich nicht der Einzelne an die Umgebung anpassen, sondern die Umgebung zu den verschiedenen Menschen passen.</a:t>
            </a:r>
          </a:p>
          <a:p>
            <a:pPr marL="0" indent="0">
              <a:buNone/>
            </a:pPr>
            <a:endParaRPr lang="de-DE" sz="1000" dirty="0" smtClean="0"/>
          </a:p>
          <a:p>
            <a:r>
              <a:rPr lang="de-DE" sz="2000" dirty="0" smtClean="0"/>
              <a:t>Mögliche Hindernisse werden beseitigt, damit alle am gesellschaftlichen Leben teilhaben können.</a:t>
            </a:r>
          </a:p>
          <a:p>
            <a:pPr marL="0" indent="0">
              <a:buNone/>
            </a:pPr>
            <a:endParaRPr lang="de-DE" sz="1000" dirty="0" smtClean="0"/>
          </a:p>
          <a:p>
            <a:r>
              <a:rPr lang="de-DE" sz="2000" dirty="0" smtClean="0"/>
              <a:t>Alle Menschen sollen die gleichen Möglichkeiten haben, egal ob bei der Arbeit, in der Schule oder in der Freizeit.</a:t>
            </a:r>
          </a:p>
          <a:p>
            <a:endParaRPr lang="de-DE" sz="2000" dirty="0"/>
          </a:p>
        </p:txBody>
      </p:sp>
      <p:pic>
        <p:nvPicPr>
          <p:cNvPr id="2" name="Grafik 1"/>
          <p:cNvPicPr>
            <a:picLocks noChangeAspect="1"/>
          </p:cNvPicPr>
          <p:nvPr/>
        </p:nvPicPr>
        <p:blipFill>
          <a:blip r:embed="rId3"/>
          <a:stretch>
            <a:fillRect/>
          </a:stretch>
        </p:blipFill>
        <p:spPr>
          <a:xfrm>
            <a:off x="1115616" y="4322178"/>
            <a:ext cx="2520280" cy="2029516"/>
          </a:xfrm>
          <a:prstGeom prst="rect">
            <a:avLst/>
          </a:prstGeom>
        </p:spPr>
      </p:pic>
      <p:sp>
        <p:nvSpPr>
          <p:cNvPr id="3" name="Textfeld 2"/>
          <p:cNvSpPr txBox="1"/>
          <p:nvPr/>
        </p:nvSpPr>
        <p:spPr>
          <a:xfrm>
            <a:off x="3851920" y="5661248"/>
            <a:ext cx="3456384" cy="769441"/>
          </a:xfrm>
          <a:prstGeom prst="rect">
            <a:avLst/>
          </a:prstGeom>
          <a:noFill/>
        </p:spPr>
        <p:txBody>
          <a:bodyPr wrap="square" rtlCol="0">
            <a:spAutoFit/>
          </a:bodyPr>
          <a:lstStyle/>
          <a:p>
            <a:r>
              <a:rPr lang="de-DE" sz="1100" i="1" dirty="0">
                <a:hlinkClick r:id="rId4"/>
              </a:rPr>
              <a:t>Inklusion</a:t>
            </a:r>
            <a:r>
              <a:rPr lang="de-DE" sz="1100" dirty="0"/>
              <a:t>: Die Umgebung passt sich den verschiedenen Bedürfnissen an. © Robert </a:t>
            </a:r>
            <a:r>
              <a:rPr lang="de-DE" sz="1100" dirty="0" err="1"/>
              <a:t>Aehnelt</a:t>
            </a:r>
            <a:r>
              <a:rPr lang="de-DE" sz="1100" dirty="0"/>
              <a:t> Wikipedia CC-BY-SA 30 / Kinderbüro der </a:t>
            </a:r>
            <a:r>
              <a:rPr lang="de-DE" sz="1100" i="1" dirty="0">
                <a:hlinkClick r:id="rId5"/>
              </a:rPr>
              <a:t>Universität</a:t>
            </a:r>
            <a:r>
              <a:rPr lang="de-DE" sz="1100" dirty="0"/>
              <a:t> Wien</a:t>
            </a:r>
            <a:endParaRPr lang="de-AT" sz="1100" dirty="0"/>
          </a:p>
        </p:txBody>
      </p:sp>
    </p:spTree>
    <p:extLst>
      <p:ext uri="{BB962C8B-B14F-4D97-AF65-F5344CB8AC3E}">
        <p14:creationId xmlns:p14="http://schemas.microsoft.com/office/powerpoint/2010/main" val="2420319197"/>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27384"/>
            <a:ext cx="9163050" cy="6885384"/>
          </a:xfrm>
          <a:prstGeom prst="rect">
            <a:avLst/>
          </a:prstGeom>
          <a:noFill/>
        </p:spPr>
      </p:pic>
      <p:sp>
        <p:nvSpPr>
          <p:cNvPr id="8195" name="Rectangle 2"/>
          <p:cNvSpPr>
            <a:spLocks noGrp="1" noChangeArrowheads="1"/>
          </p:cNvSpPr>
          <p:nvPr>
            <p:ph type="title"/>
          </p:nvPr>
        </p:nvSpPr>
        <p:spPr>
          <a:xfrm>
            <a:off x="613097" y="945754"/>
            <a:ext cx="8207375" cy="1152525"/>
          </a:xfrm>
        </p:spPr>
        <p:txBody>
          <a:bodyPr/>
          <a:lstStyle/>
          <a:p>
            <a:r>
              <a:rPr lang="de-AT" sz="2800" dirty="0"/>
              <a:t>Nachgefragt: In welchen Zusammenhang spricht man noch von „Inklusion“?</a:t>
            </a:r>
            <a:endParaRPr lang="de-DE" sz="28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613097" y="2425643"/>
            <a:ext cx="8229600" cy="5184576"/>
          </a:xfrm>
        </p:spPr>
        <p:txBody>
          <a:bodyPr/>
          <a:lstStyle/>
          <a:p>
            <a:pPr marL="0" indent="0">
              <a:buNone/>
            </a:pPr>
            <a:r>
              <a:rPr lang="de-AT" sz="2000" dirty="0" smtClean="0"/>
              <a:t>Nicht </a:t>
            </a:r>
            <a:r>
              <a:rPr lang="de-AT" sz="2000" dirty="0"/>
              <a:t>nur bei der Zuwanderung, sondern auch im Zusammenleben mit behinderten Menschen sind </a:t>
            </a:r>
            <a:r>
              <a:rPr lang="de-AT" sz="2000" b="1" dirty="0"/>
              <a:t>Integration</a:t>
            </a:r>
            <a:r>
              <a:rPr lang="de-AT" sz="2000" dirty="0"/>
              <a:t> und </a:t>
            </a:r>
            <a:r>
              <a:rPr lang="de-AT" sz="2000" b="1" dirty="0"/>
              <a:t>Inklusion</a:t>
            </a:r>
            <a:r>
              <a:rPr lang="de-AT" sz="2000" dirty="0"/>
              <a:t> ein Thema. Mehr dazu erfährst du in unserem Thema </a:t>
            </a:r>
            <a:r>
              <a:rPr lang="de-AT" sz="2000" dirty="0">
                <a:solidFill>
                  <a:schemeClr val="tx2"/>
                </a:solidFill>
                <a:hlinkClick r:id="rId3"/>
              </a:rPr>
              <a:t>„</a:t>
            </a:r>
            <a:r>
              <a:rPr lang="de-AT" sz="2000" u="sng" dirty="0">
                <a:solidFill>
                  <a:schemeClr val="tx2"/>
                </a:solidFill>
                <a:hlinkClick r:id="rId3"/>
              </a:rPr>
              <a:t>Leben mit Behinderungen</a:t>
            </a:r>
            <a:r>
              <a:rPr lang="de-AT" sz="2000" dirty="0" smtClean="0">
                <a:solidFill>
                  <a:schemeClr val="tx2"/>
                </a:solidFill>
                <a:hlinkClick r:id="rId3"/>
              </a:rPr>
              <a:t>“</a:t>
            </a:r>
            <a:r>
              <a:rPr lang="de-AT" sz="2000" dirty="0" smtClean="0">
                <a:solidFill>
                  <a:schemeClr val="tx2"/>
                </a:solidFill>
              </a:rPr>
              <a:t>.</a:t>
            </a:r>
          </a:p>
        </p:txBody>
      </p:sp>
    </p:spTree>
    <p:extLst>
      <p:ext uri="{BB962C8B-B14F-4D97-AF65-F5344CB8AC3E}">
        <p14:creationId xmlns:p14="http://schemas.microsoft.com/office/powerpoint/2010/main" val="1506393959"/>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33056"/>
            <a:ext cx="7777162" cy="936104"/>
          </a:xfrm>
        </p:spPr>
        <p:txBody>
          <a:bodyPr/>
          <a:lstStyle/>
          <a:p>
            <a:r>
              <a:rPr lang="de-AT" sz="3600" dirty="0" smtClean="0"/>
              <a:t>Mach dir dein eigenes Bild</a:t>
            </a:r>
            <a:endParaRPr lang="de-AT" sz="36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06762484"/>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0"/>
            <a:ext cx="9163050" cy="6885384"/>
          </a:xfrm>
          <a:prstGeom prst="rect">
            <a:avLst/>
          </a:prstGeom>
          <a:noFill/>
        </p:spPr>
      </p:pic>
      <p:sp>
        <p:nvSpPr>
          <p:cNvPr id="8195" name="Rectangle 2"/>
          <p:cNvSpPr>
            <a:spLocks noGrp="1" noChangeArrowheads="1"/>
          </p:cNvSpPr>
          <p:nvPr>
            <p:ph type="title"/>
          </p:nvPr>
        </p:nvSpPr>
        <p:spPr>
          <a:xfrm>
            <a:off x="457200" y="479431"/>
            <a:ext cx="8207375" cy="1152525"/>
          </a:xfrm>
        </p:spPr>
        <p:txBody>
          <a:bodyPr/>
          <a:lstStyle/>
          <a:p>
            <a:r>
              <a:rPr lang="de-DE" sz="2400" dirty="0" smtClean="0"/>
              <a:t>„Neues“ einordnen und eigene Einschätzungen überprüfen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323528" y="1556792"/>
            <a:ext cx="8229600" cy="5184576"/>
          </a:xfrm>
        </p:spPr>
        <p:txBody>
          <a:bodyPr/>
          <a:lstStyle/>
          <a:p>
            <a:r>
              <a:rPr lang="de-AT" sz="2000" dirty="0" smtClean="0"/>
              <a:t>Wenn wir neuen Situationen oder fremden Menschen begegnen, machen wir uns innerhalb kürzester Zeit ein „Bild“ über diese Personen.</a:t>
            </a:r>
          </a:p>
          <a:p>
            <a:pPr marL="0" indent="0">
              <a:buNone/>
            </a:pPr>
            <a:endParaRPr lang="de-AT" sz="1000" dirty="0" smtClean="0"/>
          </a:p>
          <a:p>
            <a:r>
              <a:rPr lang="de-DE" sz="2000" dirty="0" smtClean="0">
                <a:solidFill>
                  <a:schemeClr val="tx2"/>
                </a:solidFill>
              </a:rPr>
              <a:t>Unser Gehirn versucht, „Ordnung“ zu schaffen, das Neue „einzuordnen“.</a:t>
            </a:r>
          </a:p>
          <a:p>
            <a:pPr marL="0" indent="0">
              <a:buNone/>
            </a:pPr>
            <a:endParaRPr lang="de-DE" sz="1000" dirty="0" smtClean="0">
              <a:solidFill>
                <a:schemeClr val="tx2"/>
              </a:solidFill>
            </a:endParaRPr>
          </a:p>
          <a:p>
            <a:r>
              <a:rPr lang="de-DE" sz="2000" dirty="0" smtClean="0">
                <a:solidFill>
                  <a:schemeClr val="tx2"/>
                </a:solidFill>
              </a:rPr>
              <a:t>Wir vergleichen das Neue mit bereits bekannten Dingen und beurteilen es nach verschiedenen Kriterien: gut/schlecht, sympathisch/unsympathisch, interessant/hässlich. </a:t>
            </a:r>
          </a:p>
          <a:p>
            <a:pPr marL="0" indent="0">
              <a:buNone/>
            </a:pPr>
            <a:endParaRPr lang="de-DE" sz="1000" dirty="0" smtClean="0">
              <a:solidFill>
                <a:schemeClr val="tx2"/>
              </a:solidFill>
            </a:endParaRPr>
          </a:p>
          <a:p>
            <a:r>
              <a:rPr lang="de-DE" sz="2000" dirty="0" smtClean="0">
                <a:solidFill>
                  <a:schemeClr val="tx2"/>
                </a:solidFill>
              </a:rPr>
              <a:t>Wichtig ist, dass wir bereit sind, zu überprüfen, ob diese Einschätzungen wirklich stimmen!</a:t>
            </a:r>
          </a:p>
          <a:p>
            <a:pPr marL="0" indent="0">
              <a:buNone/>
            </a:pPr>
            <a:endParaRPr lang="de-DE" sz="1000" dirty="0" smtClean="0">
              <a:solidFill>
                <a:schemeClr val="tx2"/>
              </a:solidFill>
            </a:endParaRPr>
          </a:p>
          <a:p>
            <a:r>
              <a:rPr lang="de-DE" sz="2000" dirty="0" smtClean="0">
                <a:solidFill>
                  <a:schemeClr val="tx2"/>
                </a:solidFill>
              </a:rPr>
              <a:t>Ansonsten werden aus diesen ersten Urteilen Vor-Urteile!</a:t>
            </a:r>
            <a:endParaRPr lang="de-AT" sz="2000" dirty="0" smtClean="0">
              <a:solidFill>
                <a:schemeClr val="tx2"/>
              </a:solidFill>
            </a:endParaRPr>
          </a:p>
        </p:txBody>
      </p:sp>
    </p:spTree>
    <p:extLst>
      <p:ext uri="{BB962C8B-B14F-4D97-AF65-F5344CB8AC3E}">
        <p14:creationId xmlns:p14="http://schemas.microsoft.com/office/powerpoint/2010/main" val="1770404273"/>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0"/>
            <a:ext cx="9163050" cy="6885384"/>
          </a:xfrm>
          <a:prstGeom prst="rect">
            <a:avLst/>
          </a:prstGeom>
          <a:noFill/>
        </p:spPr>
      </p:pic>
      <p:sp>
        <p:nvSpPr>
          <p:cNvPr id="8195" name="Rectangle 2"/>
          <p:cNvSpPr>
            <a:spLocks noGrp="1" noChangeArrowheads="1"/>
          </p:cNvSpPr>
          <p:nvPr>
            <p:ph type="title"/>
          </p:nvPr>
        </p:nvSpPr>
        <p:spPr>
          <a:xfrm>
            <a:off x="457200" y="479431"/>
            <a:ext cx="8207375" cy="1152525"/>
          </a:xfrm>
        </p:spPr>
        <p:txBody>
          <a:bodyPr/>
          <a:lstStyle/>
          <a:p>
            <a:r>
              <a:rPr lang="de-AT" sz="2400" dirty="0" smtClean="0"/>
              <a:t>Vorurteile erkennen und bekämpfen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323528" y="1556792"/>
            <a:ext cx="8229600" cy="5184576"/>
          </a:xfrm>
        </p:spPr>
        <p:txBody>
          <a:bodyPr/>
          <a:lstStyle/>
          <a:p>
            <a:r>
              <a:rPr lang="de-DE" sz="2000" dirty="0" smtClean="0"/>
              <a:t>Manchmal haben wir Bilder über Menschen im Kopf, obwohl wir sie gar nicht kennen: </a:t>
            </a:r>
          </a:p>
          <a:p>
            <a:pPr lvl="1"/>
            <a:r>
              <a:rPr lang="de-AT" sz="1500" dirty="0" err="1" smtClean="0"/>
              <a:t>AfrikanerInnen</a:t>
            </a:r>
            <a:r>
              <a:rPr lang="de-AT" sz="1500" dirty="0" smtClean="0"/>
              <a:t> </a:t>
            </a:r>
            <a:r>
              <a:rPr lang="de-AT" sz="1500" dirty="0"/>
              <a:t>sind </a:t>
            </a:r>
            <a:r>
              <a:rPr lang="de-AT" sz="1500" dirty="0" smtClean="0"/>
              <a:t>unpünktlich,</a:t>
            </a:r>
          </a:p>
          <a:p>
            <a:pPr lvl="1"/>
            <a:r>
              <a:rPr lang="de-AT" sz="1500" dirty="0" err="1" smtClean="0"/>
              <a:t>FranzösInnen</a:t>
            </a:r>
            <a:r>
              <a:rPr lang="de-AT" sz="1500" dirty="0" smtClean="0"/>
              <a:t> </a:t>
            </a:r>
            <a:r>
              <a:rPr lang="de-AT" sz="1500" dirty="0"/>
              <a:t>sind </a:t>
            </a:r>
            <a:r>
              <a:rPr lang="de-AT" sz="1500" dirty="0" smtClean="0"/>
              <a:t>hochnäsig,</a:t>
            </a:r>
          </a:p>
          <a:p>
            <a:pPr lvl="1"/>
            <a:r>
              <a:rPr lang="de-AT" sz="1500" dirty="0" err="1" smtClean="0"/>
              <a:t>EngländerInnen</a:t>
            </a:r>
            <a:r>
              <a:rPr lang="de-AT" sz="1500" dirty="0" smtClean="0"/>
              <a:t> </a:t>
            </a:r>
            <a:r>
              <a:rPr lang="de-AT" sz="1500" dirty="0"/>
              <a:t>haben keinen guten </a:t>
            </a:r>
            <a:r>
              <a:rPr lang="de-AT" sz="1500" dirty="0" smtClean="0"/>
              <a:t>Geschmack. </a:t>
            </a:r>
          </a:p>
          <a:p>
            <a:pPr lvl="1"/>
            <a:r>
              <a:rPr lang="de-AT" sz="1500" dirty="0" smtClean="0"/>
              <a:t>Was werden anderen Nationen über die </a:t>
            </a:r>
            <a:r>
              <a:rPr lang="de-AT" sz="1500" dirty="0" err="1" smtClean="0"/>
              <a:t>ÖsterreicherInnen</a:t>
            </a:r>
            <a:r>
              <a:rPr lang="de-AT" sz="1500" dirty="0" smtClean="0"/>
              <a:t> sagen?</a:t>
            </a:r>
          </a:p>
          <a:p>
            <a:pPr marL="0" indent="0">
              <a:buNone/>
            </a:pPr>
            <a:endParaRPr lang="de-AT" sz="1000" dirty="0" smtClean="0"/>
          </a:p>
          <a:p>
            <a:r>
              <a:rPr lang="de-DE" sz="2000" dirty="0" smtClean="0"/>
              <a:t>Oft werden Menschen aufgrund von Vorurteilen diskriminiert und schlechter behandelt als andere.</a:t>
            </a:r>
          </a:p>
          <a:p>
            <a:pPr marL="0" indent="0">
              <a:buNone/>
            </a:pPr>
            <a:endParaRPr lang="de-DE" sz="1000" dirty="0" smtClean="0"/>
          </a:p>
          <a:p>
            <a:r>
              <a:rPr lang="de-DE" sz="2000" dirty="0" smtClean="0"/>
              <a:t>Aufgrund dieser Vorurteile haben manche Menschen schlechtere Chancen, z.B. in der Schule oder in der Arbeit.</a:t>
            </a:r>
            <a:endParaRPr lang="de-AT" sz="2000" dirty="0" smtClean="0"/>
          </a:p>
          <a:p>
            <a:endParaRPr lang="de-DE" sz="1000" dirty="0" smtClean="0">
              <a:solidFill>
                <a:schemeClr val="tx2"/>
              </a:solidFill>
            </a:endParaRPr>
          </a:p>
          <a:p>
            <a:r>
              <a:rPr lang="de-DE" sz="2000" dirty="0" smtClean="0">
                <a:solidFill>
                  <a:schemeClr val="tx2"/>
                </a:solidFill>
              </a:rPr>
              <a:t>Der Verein ZARA setzt sich gegen Vorurteile und Rassismus ein und hat dazu auch ein </a:t>
            </a:r>
            <a:r>
              <a:rPr lang="de-DE" sz="2000" dirty="0" smtClean="0">
                <a:solidFill>
                  <a:schemeClr val="tx2"/>
                </a:solidFill>
                <a:hlinkClick r:id="rId3"/>
              </a:rPr>
              <a:t>Online-Spiel</a:t>
            </a:r>
            <a:r>
              <a:rPr lang="de-DE" sz="2000" dirty="0" smtClean="0">
                <a:solidFill>
                  <a:schemeClr val="tx2"/>
                </a:solidFill>
              </a:rPr>
              <a:t> entwickelt.</a:t>
            </a:r>
          </a:p>
          <a:p>
            <a:pPr marL="0" indent="0">
              <a:buNone/>
            </a:pPr>
            <a:endParaRPr lang="de-AT" sz="2000" dirty="0" smtClean="0">
              <a:solidFill>
                <a:schemeClr val="tx2"/>
              </a:solidFill>
            </a:endParaRPr>
          </a:p>
        </p:txBody>
      </p:sp>
    </p:spTree>
    <p:extLst>
      <p:ext uri="{BB962C8B-B14F-4D97-AF65-F5344CB8AC3E}">
        <p14:creationId xmlns:p14="http://schemas.microsoft.com/office/powerpoint/2010/main" val="2117716197"/>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0"/>
            <a:ext cx="9163050" cy="6885384"/>
          </a:xfrm>
          <a:prstGeom prst="rect">
            <a:avLst/>
          </a:prstGeom>
          <a:noFill/>
        </p:spPr>
      </p:pic>
      <p:sp>
        <p:nvSpPr>
          <p:cNvPr id="8195" name="Rectangle 2"/>
          <p:cNvSpPr>
            <a:spLocks noGrp="1" noChangeArrowheads="1"/>
          </p:cNvSpPr>
          <p:nvPr>
            <p:ph type="title"/>
          </p:nvPr>
        </p:nvSpPr>
        <p:spPr>
          <a:xfrm>
            <a:off x="395536" y="547688"/>
            <a:ext cx="8207375" cy="1152525"/>
          </a:xfrm>
        </p:spPr>
        <p:txBody>
          <a:bodyPr/>
          <a:lstStyle/>
          <a:p>
            <a:r>
              <a:rPr lang="de-AT" sz="3200" dirty="0" smtClean="0"/>
              <a:t>Nachgefragt: Was bedeutet Rassismus?</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395149" y="1534076"/>
            <a:ext cx="7499768" cy="4365067"/>
          </a:xfrm>
        </p:spPr>
        <p:txBody>
          <a:bodyPr/>
          <a:lstStyle/>
          <a:p>
            <a:pPr marL="0" indent="0">
              <a:buNone/>
            </a:pPr>
            <a:r>
              <a:rPr lang="de-AT" sz="2000" b="1" dirty="0" smtClean="0"/>
              <a:t>Rassismus</a:t>
            </a:r>
            <a:r>
              <a:rPr lang="de-AT" sz="2000" dirty="0" smtClean="0"/>
              <a:t> </a:t>
            </a:r>
            <a:r>
              <a:rPr lang="de-AT" sz="2000" dirty="0"/>
              <a:t>wird von „Rasse“ abgeleitet. Dabei wird behauptet, dass manche Menschen, z.B. die mit einer helleren Hautfarbe, besser oder klüger sind als andere. Menschen versuchen so, andere abzuwerten, um sich selbst besser zu fühlen. Oft werden solche unsinnigen Aussagen auch als Argument verwendet, um manche Menschen von bestimmten Bereichen des Lebens auszuschließen.</a:t>
            </a:r>
          </a:p>
          <a:p>
            <a:pPr marL="0" indent="0">
              <a:buNone/>
            </a:pPr>
            <a:endParaRPr lang="de-AT" sz="2000" dirty="0" smtClean="0">
              <a:solidFill>
                <a:schemeClr val="tx2"/>
              </a:solidFill>
            </a:endParaRPr>
          </a:p>
        </p:txBody>
      </p:sp>
      <p:pic>
        <p:nvPicPr>
          <p:cNvPr id="7" name="Grafik 6" descr="Menschen unterschiedlicher Herkunft stehen im Kreis und legen ihre Hände in der Mitte zusammen."/>
          <p:cNvPicPr/>
          <p:nvPr/>
        </p:nvPicPr>
        <p:blipFill>
          <a:blip r:embed="rId3">
            <a:extLst>
              <a:ext uri="{28A0092B-C50C-407E-A947-70E740481C1C}">
                <a14:useLocalDpi xmlns:a14="http://schemas.microsoft.com/office/drawing/2010/main" val="0"/>
              </a:ext>
            </a:extLst>
          </a:blip>
          <a:srcRect/>
          <a:stretch>
            <a:fillRect/>
          </a:stretch>
        </p:blipFill>
        <p:spPr bwMode="auto">
          <a:xfrm>
            <a:off x="910763" y="4438527"/>
            <a:ext cx="2016224" cy="1474502"/>
          </a:xfrm>
          <a:prstGeom prst="rect">
            <a:avLst/>
          </a:prstGeom>
          <a:noFill/>
          <a:ln>
            <a:noFill/>
          </a:ln>
        </p:spPr>
      </p:pic>
      <p:sp>
        <p:nvSpPr>
          <p:cNvPr id="2" name="Textfeld 1"/>
          <p:cNvSpPr txBox="1"/>
          <p:nvPr/>
        </p:nvSpPr>
        <p:spPr>
          <a:xfrm>
            <a:off x="395149" y="6040116"/>
            <a:ext cx="3384376" cy="276999"/>
          </a:xfrm>
          <a:prstGeom prst="rect">
            <a:avLst/>
          </a:prstGeom>
          <a:noFill/>
        </p:spPr>
        <p:txBody>
          <a:bodyPr wrap="square" rtlCol="0">
            <a:spAutoFit/>
          </a:bodyPr>
          <a:lstStyle/>
          <a:p>
            <a:r>
              <a:rPr lang="de-AT" sz="1200" dirty="0"/>
              <a:t>Vorurteile überwinden © </a:t>
            </a:r>
            <a:r>
              <a:rPr lang="de-AT" sz="1200" dirty="0" err="1"/>
              <a:t>rido</a:t>
            </a:r>
            <a:r>
              <a:rPr lang="de-AT" sz="1200" dirty="0"/>
              <a:t> / Clipdealer</a:t>
            </a:r>
          </a:p>
        </p:txBody>
      </p:sp>
      <p:pic>
        <p:nvPicPr>
          <p:cNvPr id="3" name="Grafik 2"/>
          <p:cNvPicPr>
            <a:picLocks noChangeAspect="1"/>
          </p:cNvPicPr>
          <p:nvPr/>
        </p:nvPicPr>
        <p:blipFill>
          <a:blip r:embed="rId4"/>
          <a:stretch>
            <a:fillRect/>
          </a:stretch>
        </p:blipFill>
        <p:spPr>
          <a:xfrm>
            <a:off x="4211960" y="4438527"/>
            <a:ext cx="1972718" cy="1469868"/>
          </a:xfrm>
          <a:prstGeom prst="rect">
            <a:avLst/>
          </a:prstGeom>
        </p:spPr>
      </p:pic>
      <p:sp>
        <p:nvSpPr>
          <p:cNvPr id="9" name="Textfeld 8"/>
          <p:cNvSpPr txBox="1"/>
          <p:nvPr/>
        </p:nvSpPr>
        <p:spPr>
          <a:xfrm>
            <a:off x="4415020" y="6020063"/>
            <a:ext cx="1566598" cy="276999"/>
          </a:xfrm>
          <a:prstGeom prst="rect">
            <a:avLst/>
          </a:prstGeom>
          <a:noFill/>
        </p:spPr>
        <p:txBody>
          <a:bodyPr wrap="square" rtlCol="0">
            <a:spAutoFit/>
          </a:bodyPr>
          <a:lstStyle/>
          <a:p>
            <a:r>
              <a:rPr lang="de-AT" sz="1200" dirty="0" smtClean="0"/>
              <a:t>© </a:t>
            </a:r>
            <a:r>
              <a:rPr lang="de-AT" sz="1200" dirty="0" err="1" smtClean="0"/>
              <a:t>friday</a:t>
            </a:r>
            <a:r>
              <a:rPr lang="de-AT" sz="1200" dirty="0" smtClean="0"/>
              <a:t> </a:t>
            </a:r>
            <a:r>
              <a:rPr lang="de-AT" sz="1200" dirty="0"/>
              <a:t>/ Clipdealer</a:t>
            </a:r>
          </a:p>
        </p:txBody>
      </p:sp>
    </p:spTree>
    <p:extLst>
      <p:ext uri="{BB962C8B-B14F-4D97-AF65-F5344CB8AC3E}">
        <p14:creationId xmlns:p14="http://schemas.microsoft.com/office/powerpoint/2010/main" val="519819114"/>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de-AT" sz="3200" dirty="0" smtClean="0"/>
              <a:t>Übung 2: Gemeinsam gegen Vorurteile</a:t>
            </a:r>
            <a:endParaRPr lang="de-DE" sz="3200" dirty="0"/>
          </a:p>
        </p:txBody>
      </p:sp>
      <p:sp>
        <p:nvSpPr>
          <p:cNvPr id="4" name="Inhaltsplatzhalter 3"/>
          <p:cNvSpPr>
            <a:spLocks noGrp="1"/>
          </p:cNvSpPr>
          <p:nvPr>
            <p:ph idx="1"/>
          </p:nvPr>
        </p:nvSpPr>
        <p:spPr/>
        <p:txBody>
          <a:bodyPr/>
          <a:lstStyle/>
          <a:p>
            <a:pPr marL="0" indent="0">
              <a:buNone/>
            </a:pPr>
            <a:r>
              <a:rPr lang="de-DE" sz="2000" dirty="0" smtClean="0"/>
              <a:t>Vorurteile entstehen oft gegenüber Menschen, die aus einem anderen Land kommen, eine andere Sprache sprechen oder eine andere Hautfarbe haben. Um diese Vorurteile zu beseitigen ist es oftmals hilfreich, sich selber ein Bild von anderen Menschen zu machen. </a:t>
            </a:r>
          </a:p>
          <a:p>
            <a:pPr marL="0" indent="0">
              <a:buNone/>
            </a:pPr>
            <a:endParaRPr lang="de-DE" sz="1000" dirty="0" smtClean="0">
              <a:solidFill>
                <a:srgbClr val="C00000"/>
              </a:solidFill>
            </a:endParaRPr>
          </a:p>
          <a:p>
            <a:pPr marL="0" indent="0">
              <a:buNone/>
            </a:pPr>
            <a:r>
              <a:rPr lang="de-DE" sz="2000" dirty="0" smtClean="0">
                <a:solidFill>
                  <a:srgbClr val="C00000"/>
                </a:solidFill>
              </a:rPr>
              <a:t>Überlegt gemeinsam, welche Gruppen von Menschen in unserer Gesellschaft häufig mit Vorurteilen konfrontiert sind!</a:t>
            </a:r>
          </a:p>
          <a:p>
            <a:pPr marL="0" indent="0">
              <a:buNone/>
            </a:pPr>
            <a:endParaRPr lang="de-DE" sz="1000" dirty="0" smtClean="0">
              <a:solidFill>
                <a:srgbClr val="C00000"/>
              </a:solidFill>
            </a:endParaRPr>
          </a:p>
          <a:p>
            <a:pPr lvl="1"/>
            <a:r>
              <a:rPr lang="de-DE" sz="1600" dirty="0" smtClean="0"/>
              <a:t>Wie entstehen diese Vorurteile?</a:t>
            </a:r>
          </a:p>
          <a:p>
            <a:pPr lvl="1"/>
            <a:r>
              <a:rPr lang="de-DE" sz="1600" dirty="0" smtClean="0"/>
              <a:t>Wie kann man diesen Vorurteilen begegnen?</a:t>
            </a:r>
          </a:p>
          <a:p>
            <a:pPr lvl="1"/>
            <a:r>
              <a:rPr lang="de-DE" sz="1600" dirty="0"/>
              <a:t>Was </a:t>
            </a:r>
            <a:r>
              <a:rPr lang="de-DE" sz="1600" dirty="0" smtClean="0"/>
              <a:t>können wir gemeinsam dazu </a:t>
            </a:r>
            <a:r>
              <a:rPr lang="de-DE" sz="1600" dirty="0"/>
              <a:t>beitragen, </a:t>
            </a:r>
            <a:r>
              <a:rPr lang="de-DE" sz="1600" dirty="0" smtClean="0"/>
              <a:t>diese Vorurteile </a:t>
            </a:r>
            <a:r>
              <a:rPr lang="de-DE" sz="1600" dirty="0"/>
              <a:t>zu </a:t>
            </a:r>
            <a:r>
              <a:rPr lang="de-DE" sz="1600" dirty="0" smtClean="0"/>
              <a:t>beseitigen? </a:t>
            </a:r>
            <a:endParaRPr lang="de-AT" sz="1600" dirty="0" smtClean="0"/>
          </a:p>
          <a:p>
            <a:pPr marL="0" indent="0">
              <a:buNone/>
            </a:pPr>
            <a:endParaRPr lang="de-DE" sz="2000" dirty="0"/>
          </a:p>
          <a:p>
            <a:pPr marL="0" indent="0">
              <a:buNone/>
            </a:pPr>
            <a:endParaRPr lang="de-DE" sz="2000" i="1" dirty="0">
              <a:solidFill>
                <a:srgbClr val="C00000"/>
              </a:solidFill>
            </a:endParaRPr>
          </a:p>
          <a:p>
            <a:endParaRPr lang="de-DE" sz="2000" dirty="0" smtClean="0"/>
          </a:p>
          <a:p>
            <a:endParaRPr lang="de-AT" sz="2000" dirty="0"/>
          </a:p>
        </p:txBody>
      </p:sp>
    </p:spTree>
    <p:extLst>
      <p:ext uri="{BB962C8B-B14F-4D97-AF65-F5344CB8AC3E}">
        <p14:creationId xmlns:p14="http://schemas.microsoft.com/office/powerpoint/2010/main" val="2984301278"/>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262" y="3952138"/>
            <a:ext cx="7777162" cy="936104"/>
          </a:xfrm>
        </p:spPr>
        <p:txBody>
          <a:bodyPr/>
          <a:lstStyle/>
          <a:p>
            <a:r>
              <a:rPr lang="de-AT" sz="3200" dirty="0" smtClean="0"/>
              <a:t>Vorurteile gegen </a:t>
            </a:r>
            <a:r>
              <a:rPr lang="de-AT" sz="3200" dirty="0" err="1" smtClean="0"/>
              <a:t>MigrantInnen</a:t>
            </a:r>
            <a:r>
              <a:rPr lang="de-AT" sz="3200" dirty="0" smtClean="0"/>
              <a:t> und Flüchtlinge</a:t>
            </a:r>
            <a:endParaRPr lang="de-AT" sz="32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65534550"/>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0"/>
            <a:ext cx="9163050" cy="6885384"/>
          </a:xfrm>
          <a:prstGeom prst="rect">
            <a:avLst/>
          </a:prstGeom>
          <a:noFill/>
        </p:spPr>
      </p:pic>
      <p:sp>
        <p:nvSpPr>
          <p:cNvPr id="8195" name="Rectangle 2"/>
          <p:cNvSpPr>
            <a:spLocks noGrp="1" noChangeArrowheads="1"/>
          </p:cNvSpPr>
          <p:nvPr>
            <p:ph type="title"/>
          </p:nvPr>
        </p:nvSpPr>
        <p:spPr>
          <a:xfrm>
            <a:off x="457200" y="479431"/>
            <a:ext cx="8207375" cy="1152525"/>
          </a:xfrm>
        </p:spPr>
        <p:txBody>
          <a:bodyPr/>
          <a:lstStyle/>
          <a:p>
            <a:r>
              <a:rPr lang="de-DE" sz="2400" dirty="0" smtClean="0"/>
              <a:t>Flüchtlinge als Opfer von Vorurteilen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323528" y="1556792"/>
            <a:ext cx="8229600" cy="5184576"/>
          </a:xfrm>
        </p:spPr>
        <p:txBody>
          <a:bodyPr/>
          <a:lstStyle/>
          <a:p>
            <a:r>
              <a:rPr lang="de-DE" sz="2000" dirty="0" smtClean="0"/>
              <a:t>Unbekanntes empfinden Menschen häufig als bedrohlich, das Fremde kann Angst machen.</a:t>
            </a:r>
          </a:p>
          <a:p>
            <a:pPr marL="0" indent="0">
              <a:buNone/>
            </a:pPr>
            <a:endParaRPr lang="de-DE" sz="1000" dirty="0" smtClean="0"/>
          </a:p>
          <a:p>
            <a:r>
              <a:rPr lang="de-DE" sz="2000" dirty="0" smtClean="0">
                <a:solidFill>
                  <a:schemeClr val="tx2"/>
                </a:solidFill>
              </a:rPr>
              <a:t>Gerade Flüchtlinge sind deshalb von zahlreichen Vorurteilen betroffen, die sich auf Äußerlichkeiten, ihre Sprache, Religion oder Kultur beziehen. </a:t>
            </a:r>
          </a:p>
          <a:p>
            <a:pPr marL="0" indent="0">
              <a:buNone/>
            </a:pPr>
            <a:endParaRPr lang="de-DE" sz="1000" dirty="0" smtClean="0">
              <a:solidFill>
                <a:schemeClr val="tx2"/>
              </a:solidFill>
            </a:endParaRPr>
          </a:p>
          <a:p>
            <a:r>
              <a:rPr lang="de-DE" sz="2000" dirty="0" smtClean="0">
                <a:solidFill>
                  <a:schemeClr val="tx2"/>
                </a:solidFill>
              </a:rPr>
              <a:t>Das Flüchtlingshochkommissariat der Vereinten Nationen (UNHCR)</a:t>
            </a:r>
            <a:r>
              <a:rPr lang="de-AT" sz="2000" dirty="0"/>
              <a:t> </a:t>
            </a:r>
            <a:r>
              <a:rPr lang="de-AT" sz="2000" dirty="0" smtClean="0"/>
              <a:t>hat die </a:t>
            </a:r>
            <a:r>
              <a:rPr lang="de-AT" sz="2000" dirty="0">
                <a:hlinkClick r:id="rId3"/>
              </a:rPr>
              <a:t>häufigsten Vorurteilen gegen Flüchtlinge</a:t>
            </a:r>
            <a:r>
              <a:rPr lang="de-AT" sz="2000" dirty="0"/>
              <a:t> </a:t>
            </a:r>
            <a:r>
              <a:rPr lang="de-AT" sz="2000" dirty="0" smtClean="0"/>
              <a:t>zusammengetragen.</a:t>
            </a:r>
          </a:p>
          <a:p>
            <a:pPr marL="0" indent="0">
              <a:buNone/>
            </a:pPr>
            <a:endParaRPr lang="de-AT" sz="1000" dirty="0"/>
          </a:p>
          <a:p>
            <a:r>
              <a:rPr lang="de-AT" sz="2000" dirty="0" smtClean="0"/>
              <a:t>Mehr Informationen rund </a:t>
            </a:r>
            <a:r>
              <a:rPr lang="de-AT" sz="2000" dirty="0"/>
              <a:t>um das Thema Flüchtlinge findest du auf der </a:t>
            </a:r>
            <a:r>
              <a:rPr lang="de-AT" sz="2000" u="sng" dirty="0">
                <a:hlinkClick r:id="rId4"/>
              </a:rPr>
              <a:t>Website von </a:t>
            </a:r>
            <a:r>
              <a:rPr lang="de-AT" sz="2000" b="1" u="sng" dirty="0">
                <a:hlinkClick r:id="rId4"/>
              </a:rPr>
              <a:t>UNHCR</a:t>
            </a:r>
            <a:r>
              <a:rPr lang="de-AT" sz="2000" dirty="0"/>
              <a:t>.</a:t>
            </a:r>
            <a:endParaRPr lang="de-AT" sz="2000" dirty="0" smtClean="0">
              <a:solidFill>
                <a:schemeClr val="tx2"/>
              </a:solidFill>
            </a:endParaRPr>
          </a:p>
        </p:txBody>
      </p:sp>
    </p:spTree>
    <p:extLst>
      <p:ext uri="{BB962C8B-B14F-4D97-AF65-F5344CB8AC3E}">
        <p14:creationId xmlns:p14="http://schemas.microsoft.com/office/powerpoint/2010/main" val="2547263372"/>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176981"/>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t>Menschen auf der Flucht</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196752"/>
            <a:ext cx="7852556" cy="4824536"/>
          </a:xfrm>
        </p:spPr>
        <p:txBody>
          <a:bodyPr/>
          <a:lstStyle/>
          <a:p>
            <a:r>
              <a:rPr lang="de-DE" sz="2000" b="1" dirty="0" smtClean="0"/>
              <a:t>Flüchtlinge</a:t>
            </a:r>
            <a:r>
              <a:rPr lang="de-DE" sz="2000" dirty="0" smtClean="0"/>
              <a:t> sind Menschen, die ihre Heimat verlassen, weil ihnen dort Gefahr droht. </a:t>
            </a:r>
          </a:p>
          <a:p>
            <a:r>
              <a:rPr lang="de-DE" sz="2000" dirty="0" smtClean="0"/>
              <a:t>Gründe für Verfolgung können sein:</a:t>
            </a:r>
          </a:p>
          <a:p>
            <a:pPr lvl="1"/>
            <a:r>
              <a:rPr lang="de-DE" sz="1500" dirty="0"/>
              <a:t>Zugehörigkeit zu </a:t>
            </a:r>
            <a:r>
              <a:rPr lang="de-DE" sz="1500" dirty="0" smtClean="0"/>
              <a:t>einer …</a:t>
            </a:r>
            <a:endParaRPr lang="de-DE" sz="1500" dirty="0"/>
          </a:p>
          <a:p>
            <a:pPr lvl="2"/>
            <a:r>
              <a:rPr lang="de-DE" sz="1400" dirty="0"/>
              <a:t>Volksgruppe</a:t>
            </a:r>
          </a:p>
          <a:p>
            <a:pPr lvl="2"/>
            <a:r>
              <a:rPr lang="de-DE" sz="1400" dirty="0"/>
              <a:t>Religionsgemeinschaft</a:t>
            </a:r>
          </a:p>
          <a:p>
            <a:pPr lvl="2"/>
            <a:r>
              <a:rPr lang="de-DE" sz="1400" dirty="0" smtClean="0"/>
              <a:t>sozialen </a:t>
            </a:r>
            <a:r>
              <a:rPr lang="de-DE" sz="1400" dirty="0"/>
              <a:t>Gruppe</a:t>
            </a:r>
            <a:endParaRPr lang="de-DE" sz="1800" dirty="0"/>
          </a:p>
          <a:p>
            <a:pPr lvl="1"/>
            <a:r>
              <a:rPr lang="de-DE" sz="1500" dirty="0"/>
              <a:t>Nationalität</a:t>
            </a:r>
          </a:p>
          <a:p>
            <a:pPr lvl="1"/>
            <a:r>
              <a:rPr lang="de-DE" sz="1500" dirty="0" smtClean="0"/>
              <a:t>politische </a:t>
            </a:r>
            <a:r>
              <a:rPr lang="de-DE" sz="1500" dirty="0"/>
              <a:t>Überzeugung</a:t>
            </a:r>
            <a:endParaRPr lang="de-DE" sz="1600" dirty="0"/>
          </a:p>
          <a:p>
            <a:endParaRPr lang="de-DE" sz="900" dirty="0" smtClean="0"/>
          </a:p>
          <a:p>
            <a:r>
              <a:rPr lang="de-DE" sz="2000" dirty="0" smtClean="0"/>
              <a:t>Auch Menschen die vor Krieg und Gewalt flüchten, werden zumeist als Flüchtlinge anerkannt. </a:t>
            </a:r>
          </a:p>
          <a:p>
            <a:pPr marL="0" indent="0">
              <a:buNone/>
            </a:pPr>
            <a:endParaRPr lang="de-DE" sz="1100" dirty="0"/>
          </a:p>
          <a:p>
            <a:r>
              <a:rPr lang="de-DE" sz="2000" dirty="0" smtClean="0"/>
              <a:t>Als anerkannter Flüchtling erhält man eine </a:t>
            </a:r>
            <a:r>
              <a:rPr lang="de-DE" sz="2000" b="1" dirty="0" smtClean="0"/>
              <a:t>Aufenthaltsberechtigung im Aufnahmeland (Asyl). </a:t>
            </a:r>
            <a:endParaRPr lang="de-DE" sz="1600" b="1" dirty="0" smtClean="0"/>
          </a:p>
          <a:p>
            <a:pPr marL="457200" lvl="1" indent="0">
              <a:buNone/>
            </a:pPr>
            <a:endParaRPr lang="de-DE" sz="1500" dirty="0" smtClean="0"/>
          </a:p>
        </p:txBody>
      </p:sp>
    </p:spTree>
    <p:extLst>
      <p:ext uri="{BB962C8B-B14F-4D97-AF65-F5344CB8AC3E}">
        <p14:creationId xmlns:p14="http://schemas.microsoft.com/office/powerpoint/2010/main" val="4057654646"/>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0117" y="0"/>
            <a:ext cx="9163050" cy="6885384"/>
          </a:xfrm>
          <a:prstGeom prst="rect">
            <a:avLst/>
          </a:prstGeom>
          <a:noFill/>
        </p:spPr>
      </p:pic>
      <p:sp>
        <p:nvSpPr>
          <p:cNvPr id="8195" name="Rectangle 2"/>
          <p:cNvSpPr>
            <a:spLocks noGrp="1" noChangeArrowheads="1"/>
          </p:cNvSpPr>
          <p:nvPr>
            <p:ph type="title"/>
          </p:nvPr>
        </p:nvSpPr>
        <p:spPr>
          <a:xfrm>
            <a:off x="457200" y="479431"/>
            <a:ext cx="8207375" cy="1152525"/>
          </a:xfrm>
        </p:spPr>
        <p:txBody>
          <a:bodyPr/>
          <a:lstStyle/>
          <a:p>
            <a:r>
              <a:rPr lang="de-DE" sz="2400" dirty="0" smtClean="0"/>
              <a:t>Gerüchte und falsche Nachrichten</a:t>
            </a:r>
            <a:endParaRPr lang="de-DE" sz="24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solidFill>
                <a:srgbClr val="000000"/>
              </a:solidFill>
              <a:latin typeface="Arial"/>
            </a:endParaRPr>
          </a:p>
        </p:txBody>
      </p:sp>
      <p:sp>
        <p:nvSpPr>
          <p:cNvPr id="14" name="Inhaltsplatzhalter 7"/>
          <p:cNvSpPr>
            <a:spLocks noGrp="1"/>
          </p:cNvSpPr>
          <p:nvPr>
            <p:ph idx="1"/>
          </p:nvPr>
        </p:nvSpPr>
        <p:spPr>
          <a:xfrm>
            <a:off x="323528" y="1556792"/>
            <a:ext cx="8229600" cy="5184576"/>
          </a:xfrm>
        </p:spPr>
        <p:txBody>
          <a:bodyPr/>
          <a:lstStyle/>
          <a:p>
            <a:r>
              <a:rPr lang="de-DE" sz="2000" dirty="0" smtClean="0"/>
              <a:t>Manchmal werden absichtlich Gerüchte und falsche Nachrichten verbreitet, um andere schlecht zu machen.</a:t>
            </a:r>
          </a:p>
          <a:p>
            <a:pPr marL="0" indent="0">
              <a:buNone/>
            </a:pPr>
            <a:endParaRPr lang="de-DE" sz="1000" dirty="0" smtClean="0"/>
          </a:p>
          <a:p>
            <a:r>
              <a:rPr lang="de-DE" sz="2000" dirty="0" smtClean="0"/>
              <a:t>Besonders durch soziale Medien verbreiten sich solche Bilder und Nachrichten rasch.</a:t>
            </a:r>
          </a:p>
          <a:p>
            <a:pPr marL="0" indent="0">
              <a:buNone/>
            </a:pPr>
            <a:endParaRPr lang="de-DE" sz="1000" dirty="0" smtClean="0"/>
          </a:p>
          <a:p>
            <a:r>
              <a:rPr lang="de-DE" sz="2000" dirty="0" smtClean="0"/>
              <a:t>Wichtig: Man sollte solche Informationen kritisch hinterfragen, Nachrichten vergleichen und überprüfen, woher diese Informationen stammen.</a:t>
            </a:r>
          </a:p>
          <a:p>
            <a:pPr marL="0" indent="0">
              <a:buNone/>
            </a:pPr>
            <a:endParaRPr lang="de-DE" sz="1000" dirty="0" smtClean="0"/>
          </a:p>
          <a:p>
            <a:r>
              <a:rPr lang="de-DE" sz="2000" dirty="0" smtClean="0"/>
              <a:t>Tipps, wie man mit Informationen umgehen und Gerüchte, Falschmeldungen und Hetze im Internet erkennen kann, gibt es auf der Seite von </a:t>
            </a:r>
            <a:r>
              <a:rPr lang="de-DE" sz="2000" dirty="0" err="1" smtClean="0">
                <a:hlinkClick r:id="rId3"/>
              </a:rPr>
              <a:t>SaferInternet</a:t>
            </a:r>
            <a:r>
              <a:rPr lang="de-DE" sz="2000" dirty="0" smtClean="0"/>
              <a:t>. </a:t>
            </a:r>
          </a:p>
        </p:txBody>
      </p:sp>
    </p:spTree>
    <p:extLst>
      <p:ext uri="{BB962C8B-B14F-4D97-AF65-F5344CB8AC3E}">
        <p14:creationId xmlns:p14="http://schemas.microsoft.com/office/powerpoint/2010/main" val="1918469976"/>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3" name="Inhaltsplatzhalter 2"/>
          <p:cNvSpPr>
            <a:spLocks noGrp="1"/>
          </p:cNvSpPr>
          <p:nvPr>
            <p:ph idx="1"/>
          </p:nvPr>
        </p:nvSpPr>
        <p:spPr>
          <a:xfrm>
            <a:off x="457200" y="764704"/>
            <a:ext cx="8229600" cy="5366221"/>
          </a:xfrm>
        </p:spPr>
        <p:txBody>
          <a:bodyPr/>
          <a:lstStyle/>
          <a:p>
            <a:r>
              <a:rPr lang="de-DE" sz="2000" dirty="0"/>
              <a:t>Ein aktuelles Beispiel </a:t>
            </a:r>
            <a:r>
              <a:rPr lang="de-DE" sz="2000" dirty="0" smtClean="0"/>
              <a:t>für Flüchtlinge sind </a:t>
            </a:r>
            <a:r>
              <a:rPr lang="de-DE" sz="2000" dirty="0"/>
              <a:t>Menschen aus Syrien, die wegen des Bürgerkriegs aus ihrer Heimat flüchten mussten. </a:t>
            </a:r>
          </a:p>
          <a:p>
            <a:endParaRPr lang="de-AT"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922884"/>
            <a:ext cx="4247353" cy="2826246"/>
          </a:xfrm>
          <a:prstGeom prst="rect">
            <a:avLst/>
          </a:prstGeom>
        </p:spPr>
      </p:pic>
      <p:sp>
        <p:nvSpPr>
          <p:cNvPr id="5" name="Textfeld 4"/>
          <p:cNvSpPr txBox="1"/>
          <p:nvPr/>
        </p:nvSpPr>
        <p:spPr>
          <a:xfrm>
            <a:off x="1979711" y="4869160"/>
            <a:ext cx="4247353" cy="461665"/>
          </a:xfrm>
          <a:prstGeom prst="rect">
            <a:avLst/>
          </a:prstGeom>
          <a:noFill/>
        </p:spPr>
        <p:txBody>
          <a:bodyPr wrap="square" rtlCol="0">
            <a:spAutoFit/>
          </a:bodyPr>
          <a:lstStyle/>
          <a:p>
            <a:r>
              <a:rPr lang="de-DE" sz="1200" dirty="0" smtClean="0"/>
              <a:t>Flüchtlinge am Grenzübergang zwischen Österreich und Ungarn. © UNHCR / Henley</a:t>
            </a:r>
            <a:endParaRPr lang="de-AT" sz="1200" dirty="0"/>
          </a:p>
        </p:txBody>
      </p:sp>
    </p:spTree>
    <p:extLst>
      <p:ext uri="{BB962C8B-B14F-4D97-AF65-F5344CB8AC3E}">
        <p14:creationId xmlns:p14="http://schemas.microsoft.com/office/powerpoint/2010/main" val="3529081868"/>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t>Migration</a:t>
            </a:r>
            <a:endParaRPr lang="de-DE" sz="3200" dirty="0"/>
          </a:p>
        </p:txBody>
      </p:sp>
      <p:sp>
        <p:nvSpPr>
          <p:cNvPr id="5" name="Inhaltsplatzhalter 11"/>
          <p:cNvSpPr txBox="1">
            <a:spLocks/>
          </p:cNvSpPr>
          <p:nvPr/>
        </p:nvSpPr>
        <p:spPr>
          <a:xfrm>
            <a:off x="251520" y="1196752"/>
            <a:ext cx="8435280" cy="4934173"/>
          </a:xfrm>
          <a:prstGeom prst="rect">
            <a:avLst/>
          </a:prstGeom>
        </p:spPr>
        <p:txBody>
          <a:bodyPr/>
          <a:lstStyle/>
          <a:p>
            <a:pPr marL="342900" indent="-342900" eaLnBrk="0" hangingPunct="0">
              <a:spcBef>
                <a:spcPct val="20000"/>
              </a:spcBef>
              <a:buClr>
                <a:srgbClr val="A50021"/>
              </a:buClr>
              <a:buFont typeface="Wingdings" pitchFamily="2" charset="2"/>
              <a:buChar char="l"/>
              <a:defRPr/>
            </a:pPr>
            <a:r>
              <a:rPr lang="de-DE" sz="2000" kern="0" dirty="0" smtClean="0">
                <a:latin typeface="+mn-lt"/>
              </a:rPr>
              <a:t>Neben Flucht vor Verfolgung und Krieg gibt es auch andere Gründe, wieso Menschen ihre Heimat verlassen</a:t>
            </a:r>
            <a:r>
              <a:rPr lang="de-DE" sz="2000" kern="0" dirty="0">
                <a:latin typeface="+mn-lt"/>
              </a:rPr>
              <a:t>:</a:t>
            </a:r>
            <a:endParaRPr lang="de-DE" sz="2000" kern="0" dirty="0" smtClean="0">
              <a:latin typeface="+mn-lt"/>
            </a:endParaRPr>
          </a:p>
          <a:p>
            <a:pPr marL="1257300" lvl="2" indent="-342900" eaLnBrk="0" hangingPunct="0">
              <a:spcBef>
                <a:spcPct val="20000"/>
              </a:spcBef>
              <a:buClr>
                <a:srgbClr val="A50021"/>
              </a:buClr>
              <a:buFont typeface="Wingdings" pitchFamily="2" charset="2"/>
              <a:buChar char="l"/>
              <a:defRPr/>
            </a:pPr>
            <a:r>
              <a:rPr lang="de-DE" sz="2000" kern="0" dirty="0" smtClean="0">
                <a:latin typeface="+mn-lt"/>
              </a:rPr>
              <a:t>Suche nach Arbeit</a:t>
            </a:r>
          </a:p>
          <a:p>
            <a:pPr marL="1257300" lvl="2" indent="-342900" eaLnBrk="0" hangingPunct="0">
              <a:spcBef>
                <a:spcPct val="20000"/>
              </a:spcBef>
              <a:buClr>
                <a:srgbClr val="A50021"/>
              </a:buClr>
              <a:buFont typeface="Wingdings" pitchFamily="2" charset="2"/>
              <a:buChar char="l"/>
              <a:defRPr/>
            </a:pPr>
            <a:r>
              <a:rPr lang="de-DE" sz="2000" kern="0" dirty="0" smtClean="0">
                <a:latin typeface="+mn-lt"/>
              </a:rPr>
              <a:t>Studium</a:t>
            </a:r>
          </a:p>
          <a:p>
            <a:pPr marL="1257300" lvl="2" indent="-342900" eaLnBrk="0" hangingPunct="0">
              <a:spcBef>
                <a:spcPct val="20000"/>
              </a:spcBef>
              <a:buClr>
                <a:srgbClr val="A50021"/>
              </a:buClr>
              <a:buFont typeface="Wingdings" pitchFamily="2" charset="2"/>
              <a:buChar char="l"/>
              <a:defRPr/>
            </a:pPr>
            <a:r>
              <a:rPr lang="de-DE" sz="2000" kern="0" dirty="0" smtClean="0">
                <a:latin typeface="+mn-lt"/>
              </a:rPr>
              <a:t>Familienangehörige oder Freunde leben im Ausland</a:t>
            </a:r>
          </a:p>
          <a:p>
            <a:pPr lvl="1" eaLnBrk="0" hangingPunct="0">
              <a:spcBef>
                <a:spcPct val="20000"/>
              </a:spcBef>
              <a:buClr>
                <a:srgbClr val="A50021"/>
              </a:buClr>
              <a:defRPr/>
            </a:pPr>
            <a:endParaRPr lang="de-DE" sz="2000" kern="0" dirty="0" smtClean="0">
              <a:latin typeface="+mn-lt"/>
            </a:endParaRPr>
          </a:p>
          <a:p>
            <a:pPr marL="342900" indent="-342900" eaLnBrk="0" hangingPunct="0">
              <a:spcBef>
                <a:spcPct val="20000"/>
              </a:spcBef>
              <a:buClr>
                <a:srgbClr val="A50021"/>
              </a:buClr>
              <a:buFont typeface="Wingdings" pitchFamily="2" charset="2"/>
              <a:buChar char="l"/>
              <a:defRPr/>
            </a:pPr>
            <a:r>
              <a:rPr lang="de-DE" sz="2000" kern="0" dirty="0" smtClean="0">
                <a:latin typeface="+mn-lt"/>
              </a:rPr>
              <a:t>In diesen Fällen spricht man von </a:t>
            </a:r>
            <a:r>
              <a:rPr lang="de-DE" sz="2000" b="1" kern="0" dirty="0" smtClean="0">
                <a:latin typeface="+mn-lt"/>
              </a:rPr>
              <a:t>Migration. </a:t>
            </a:r>
          </a:p>
          <a:p>
            <a:pPr marL="342900" indent="-342900" eaLnBrk="0" hangingPunct="0">
              <a:spcBef>
                <a:spcPct val="20000"/>
              </a:spcBef>
              <a:buClr>
                <a:srgbClr val="A50021"/>
              </a:buClr>
              <a:buFont typeface="Wingdings" pitchFamily="2" charset="2"/>
              <a:buChar char="l"/>
              <a:defRPr/>
            </a:pPr>
            <a:endParaRPr lang="de-DE" sz="2000" b="1" kern="0" dirty="0">
              <a:latin typeface="+mn-lt"/>
            </a:endParaRPr>
          </a:p>
          <a:p>
            <a:pPr marL="342900" indent="-342900" eaLnBrk="0" hangingPunct="0">
              <a:spcBef>
                <a:spcPct val="20000"/>
              </a:spcBef>
              <a:buClr>
                <a:srgbClr val="A50021"/>
              </a:buClr>
              <a:buFont typeface="Wingdings" pitchFamily="2" charset="2"/>
              <a:buChar char="l"/>
              <a:defRPr/>
            </a:pPr>
            <a:r>
              <a:rPr lang="de-DE" sz="2000" kern="0" dirty="0" err="1" smtClean="0">
                <a:latin typeface="+mn-lt"/>
              </a:rPr>
              <a:t>MigrantInnen</a:t>
            </a:r>
            <a:r>
              <a:rPr lang="de-DE" sz="2000" kern="0" dirty="0" smtClean="0">
                <a:latin typeface="+mn-lt"/>
              </a:rPr>
              <a:t> können im Unterschied zu Flüchtlingen wieder in ihre Heimat zurückkehren. </a:t>
            </a:r>
          </a:p>
          <a:p>
            <a:pPr marL="342900" indent="-342900" eaLnBrk="0" hangingPunct="0">
              <a:spcBef>
                <a:spcPct val="20000"/>
              </a:spcBef>
              <a:buClr>
                <a:srgbClr val="A50021"/>
              </a:buClr>
              <a:buFont typeface="Wingdings" pitchFamily="2" charset="2"/>
              <a:buChar char="l"/>
              <a:defRPr/>
            </a:pPr>
            <a:endParaRPr lang="de-DE" sz="2000" kern="0" dirty="0">
              <a:latin typeface="+mn-lt"/>
            </a:endParaRPr>
          </a:p>
          <a:p>
            <a:pPr marL="342900" indent="-342900" eaLnBrk="0" hangingPunct="0">
              <a:spcBef>
                <a:spcPct val="20000"/>
              </a:spcBef>
              <a:buClr>
                <a:srgbClr val="A50021"/>
              </a:buClr>
              <a:buFont typeface="Wingdings" pitchFamily="2" charset="2"/>
              <a:buChar char="l"/>
              <a:defRPr/>
            </a:pPr>
            <a:r>
              <a:rPr lang="de-DE" kern="0" dirty="0" smtClean="0">
                <a:latin typeface="+mn-lt"/>
              </a:rPr>
              <a:t>Ein Beispiel dafür sind die sogenannten „Gastarbeiter“ aus der Türkei und den Ländern des früheren Jugoslawien. Sie kamen in den 1960er und 1970er Jahren nach Österreich, um hier zu arbeiten. </a:t>
            </a:r>
          </a:p>
          <a:p>
            <a:pPr marL="342900" indent="-342900" eaLnBrk="0" hangingPunct="0">
              <a:spcBef>
                <a:spcPct val="20000"/>
              </a:spcBef>
              <a:buClr>
                <a:srgbClr val="A50021"/>
              </a:buClr>
              <a:buFont typeface="Wingdings" pitchFamily="2" charset="2"/>
              <a:buChar char="l"/>
              <a:defRPr/>
            </a:pPr>
            <a:endParaRPr lang="de-DE" sz="2000" kern="0" dirty="0">
              <a:latin typeface="+mn-lt"/>
            </a:endParaRPr>
          </a:p>
        </p:txBody>
      </p:sp>
    </p:spTree>
    <p:extLst>
      <p:ext uri="{BB962C8B-B14F-4D97-AF65-F5344CB8AC3E}">
        <p14:creationId xmlns:p14="http://schemas.microsoft.com/office/powerpoint/2010/main" val="120375924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rrowheads="1"/>
          </p:cNvPicPr>
          <p:nvPr/>
        </p:nvPicPr>
        <p:blipFill>
          <a:blip r:embed="rId2" cstate="email"/>
          <a:srcRect/>
          <a:stretch>
            <a:fillRect/>
          </a:stretch>
        </p:blipFill>
        <p:spPr bwMode="auto">
          <a:xfrm>
            <a:off x="-19050" y="-47776"/>
            <a:ext cx="9163050" cy="6885384"/>
          </a:xfrm>
          <a:prstGeom prst="rect">
            <a:avLst/>
          </a:prstGeom>
          <a:solidFill>
            <a:srgbClr val="000000">
              <a:shade val="95000"/>
            </a:srgbClr>
          </a:solidFill>
          <a:ln w="444500" cap="sq">
            <a:noFill/>
            <a:miter lim="800000"/>
          </a:ln>
          <a:effectLst/>
        </p:spPr>
      </p:pic>
      <p:sp>
        <p:nvSpPr>
          <p:cNvPr id="8195" name="Rectangle 2"/>
          <p:cNvSpPr>
            <a:spLocks noGrp="1" noChangeArrowheads="1"/>
          </p:cNvSpPr>
          <p:nvPr>
            <p:ph type="title"/>
          </p:nvPr>
        </p:nvSpPr>
        <p:spPr>
          <a:xfrm>
            <a:off x="329826" y="908720"/>
            <a:ext cx="8207375" cy="1152525"/>
          </a:xfrm>
        </p:spPr>
        <p:txBody>
          <a:bodyPr/>
          <a:lstStyle/>
          <a:p>
            <a:r>
              <a:rPr lang="de-AT" sz="3200" dirty="0" smtClean="0"/>
              <a:t>Auf den Punkt gebracht:</a:t>
            </a:r>
            <a:endParaRPr lang="de-DE" sz="3200" dirty="0"/>
          </a:p>
        </p:txBody>
      </p:sp>
      <p:sp>
        <p:nvSpPr>
          <p:cNvPr id="5" name="Inhaltsplatzhalter 11"/>
          <p:cNvSpPr txBox="1">
            <a:spLocks/>
          </p:cNvSpPr>
          <p:nvPr/>
        </p:nvSpPr>
        <p:spPr>
          <a:xfrm>
            <a:off x="107504" y="2420888"/>
            <a:ext cx="8435280" cy="4934173"/>
          </a:xfrm>
          <a:prstGeom prst="rect">
            <a:avLst/>
          </a:prstGeom>
        </p:spPr>
        <p:txBody>
          <a:bodyPr/>
          <a:lstStyle/>
          <a:p>
            <a:pPr marL="342900" indent="-342900" eaLnBrk="0" hangingPunct="0">
              <a:spcBef>
                <a:spcPct val="20000"/>
              </a:spcBef>
              <a:buClr>
                <a:srgbClr val="A50021"/>
              </a:buClr>
              <a:buFont typeface="Wingdings" pitchFamily="2" charset="2"/>
              <a:buChar char="l"/>
              <a:defRPr/>
            </a:pPr>
            <a:r>
              <a:rPr lang="de-DE" sz="2400" dirty="0" smtClean="0"/>
              <a:t>Die Unterscheidung zwischen Flucht und Migration ist oft schwierig</a:t>
            </a:r>
            <a:r>
              <a:rPr lang="de-DE" sz="2400" dirty="0"/>
              <a:t>, </a:t>
            </a:r>
            <a:r>
              <a:rPr lang="de-DE" sz="2400" dirty="0" smtClean="0"/>
              <a:t>in </a:t>
            </a:r>
            <a:r>
              <a:rPr lang="de-DE" sz="2400" dirty="0"/>
              <a:t>vielen Fällen verschwimmen die Grenzen. Gemeinsam ist den betroffenen Menschen, dass sie die Hoffnung haben, anderswo ein besseres Leben zu finden. </a:t>
            </a:r>
            <a:endParaRPr lang="de-AT" sz="2400" dirty="0"/>
          </a:p>
          <a:p>
            <a:pPr marL="342900" indent="-342900" eaLnBrk="0" hangingPunct="0">
              <a:spcBef>
                <a:spcPct val="20000"/>
              </a:spcBef>
              <a:buClr>
                <a:srgbClr val="A50021"/>
              </a:buClr>
              <a:buFont typeface="Wingdings" pitchFamily="2" charset="2"/>
              <a:buChar char="l"/>
              <a:defRPr/>
            </a:pPr>
            <a:endParaRPr lang="de-DE" sz="2000" kern="0" dirty="0">
              <a:latin typeface="+mn-lt"/>
            </a:endParaRPr>
          </a:p>
        </p:txBody>
      </p:sp>
    </p:spTree>
    <p:extLst>
      <p:ext uri="{BB962C8B-B14F-4D97-AF65-F5344CB8AC3E}">
        <p14:creationId xmlns:p14="http://schemas.microsoft.com/office/powerpoint/2010/main" val="217279516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578100" y="3933056"/>
            <a:ext cx="7777162" cy="936104"/>
          </a:xfrm>
        </p:spPr>
        <p:txBody>
          <a:bodyPr/>
          <a:lstStyle/>
          <a:p>
            <a:pPr lvl="0"/>
            <a:r>
              <a:rPr lang="de-DE" sz="3200" dirty="0" smtClean="0"/>
              <a:t>Österreich als Ein- und Auswanderungsland</a:t>
            </a:r>
            <a:endParaRPr lang="de-AT" sz="3200" dirty="0"/>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48366553"/>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2720</Words>
  <Application>Microsoft Office PowerPoint</Application>
  <PresentationFormat>Bildschirmpräsentation (4:3)</PresentationFormat>
  <Paragraphs>395</Paragraphs>
  <Slides>50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50</vt:i4>
      </vt:variant>
    </vt:vector>
  </HeadingPairs>
  <TitlesOfParts>
    <vt:vector size="54" baseType="lpstr">
      <vt:lpstr>Arial</vt:lpstr>
      <vt:lpstr>Calibri</vt:lpstr>
      <vt:lpstr>Wingdings</vt:lpstr>
      <vt:lpstr>1_Wasserzeichen</vt:lpstr>
      <vt:lpstr>   „Flucht, Migration und Integration“</vt:lpstr>
      <vt:lpstr>Mehr Information auf: www.demokratiewebstatt.at </vt:lpstr>
      <vt:lpstr>Zwischen Flucht und Migration</vt:lpstr>
      <vt:lpstr>Warum verlassen Menschen ihre Heimat?</vt:lpstr>
      <vt:lpstr>Menschen auf der Flucht</vt:lpstr>
      <vt:lpstr>PowerPoint-Präsentation</vt:lpstr>
      <vt:lpstr>Migration</vt:lpstr>
      <vt:lpstr>Auf den Punkt gebracht:</vt:lpstr>
      <vt:lpstr>Österreich als Ein- und Auswanderungsland</vt:lpstr>
      <vt:lpstr>Österreich als Ein- und Auswanderungsland</vt:lpstr>
      <vt:lpstr>Österreich: Geschichte der Ein- und Auswanderung</vt:lpstr>
      <vt:lpstr>Österreich: Geschichte der Ein- und Auswanderung</vt:lpstr>
      <vt:lpstr>Österreich: Geschichte der Ein- und Auswanderung</vt:lpstr>
      <vt:lpstr>Österreich: Geschichte der Ein- und Auswanderung</vt:lpstr>
      <vt:lpstr>Übung 1: Österreichische Migrationsgeschichte </vt:lpstr>
      <vt:lpstr>Das Recht auf Asyl</vt:lpstr>
      <vt:lpstr>Wer hat das Recht auf Asyl?</vt:lpstr>
      <vt:lpstr>Welches Land ist für den Asylantrag zuständig?</vt:lpstr>
      <vt:lpstr>Überprüfung der Asylgründe</vt:lpstr>
      <vt:lpstr>Nachgefragt: Welche Rechte haben AsylwerberInnen in Österreich?</vt:lpstr>
      <vt:lpstr>Befristete Aufenthaltsgenehmigung und Abschiebung</vt:lpstr>
      <vt:lpstr> Auf den Punkt gebracht:</vt:lpstr>
      <vt:lpstr>Ablauf des Asylverfahrens in Östereich</vt:lpstr>
      <vt:lpstr>Asylanträge und Anerkennungen von Flüchtlingen in Österreich zwischen 2006-2015</vt:lpstr>
      <vt:lpstr>Unbegleitete minderjährige Flüchtlinge (UMF)</vt:lpstr>
      <vt:lpstr>Unbegleitete minderjährige Flüchtlinge</vt:lpstr>
      <vt:lpstr>Jugendgerechte Einrichtungen und Betreuung </vt:lpstr>
      <vt:lpstr>Anteil der Asylanträge von UMF an Asylanträgen in Österreich (in Prozent)</vt:lpstr>
      <vt:lpstr>Integration, Assimilation, Inklusion</vt:lpstr>
      <vt:lpstr>Was bedeutet Integration?</vt:lpstr>
      <vt:lpstr>Sich integrieren und integriert werden</vt:lpstr>
      <vt:lpstr>Was bedeutet Integration?</vt:lpstr>
      <vt:lpstr>Nachgefragt:</vt:lpstr>
      <vt:lpstr>Assimiliation: Entweder – oder? </vt:lpstr>
      <vt:lpstr>Was bedeutet Assimilation?</vt:lpstr>
      <vt:lpstr>Nicht „Entweder – oder“ sondern „Sowohl als auch“</vt:lpstr>
      <vt:lpstr>Vielfalt und Inklusion</vt:lpstr>
      <vt:lpstr>Was bedeuten „Vielfalt und Inklusion“?</vt:lpstr>
      <vt:lpstr>Integration versus Inklusion</vt:lpstr>
      <vt:lpstr>Was bedeutet „Inklusion“?</vt:lpstr>
      <vt:lpstr>Was bedeutet „Inklusion“?</vt:lpstr>
      <vt:lpstr>Nachgefragt: In welchen Zusammenhang spricht man noch von „Inklusion“?</vt:lpstr>
      <vt:lpstr>Mach dir dein eigenes Bild</vt:lpstr>
      <vt:lpstr>„Neues“ einordnen und eigene Einschätzungen überprüfen</vt:lpstr>
      <vt:lpstr>Vorurteile erkennen und bekämpfen</vt:lpstr>
      <vt:lpstr>Nachgefragt: Was bedeutet Rassismus?</vt:lpstr>
      <vt:lpstr>Übung 2: Gemeinsam gegen Vorurteile</vt:lpstr>
      <vt:lpstr>Vorurteile gegen MigrantInnen und Flüchtlinge</vt:lpstr>
      <vt:lpstr>Flüchtlinge als Opfer von Vorurteilen</vt:lpstr>
      <vt:lpstr>Gerüchte und falsche Nachrichten</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1579</cp:revision>
  <cp:lastPrinted>2016-06-16T15:14:12Z</cp:lastPrinted>
  <dcterms:created xsi:type="dcterms:W3CDTF">2009-03-03T21:28:50Z</dcterms:created>
  <dcterms:modified xsi:type="dcterms:W3CDTF">2017-01-12T10:47:44Z</dcterms:modified>
</cp:coreProperties>
</file>