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4" r:id="rId2"/>
    <p:sldId id="258" r:id="rId3"/>
    <p:sldId id="276" r:id="rId4"/>
    <p:sldId id="273" r:id="rId5"/>
    <p:sldId id="311" r:id="rId6"/>
    <p:sldId id="309" r:id="rId7"/>
    <p:sldId id="335" r:id="rId8"/>
    <p:sldId id="316" r:id="rId9"/>
    <p:sldId id="313" r:id="rId10"/>
    <p:sldId id="321" r:id="rId11"/>
    <p:sldId id="336" r:id="rId12"/>
    <p:sldId id="297" r:id="rId13"/>
    <p:sldId id="322" r:id="rId14"/>
    <p:sldId id="324" r:id="rId15"/>
    <p:sldId id="337" r:id="rId16"/>
    <p:sldId id="278" r:id="rId17"/>
    <p:sldId id="329" r:id="rId18"/>
    <p:sldId id="328" r:id="rId19"/>
    <p:sldId id="292" r:id="rId20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720" autoAdjust="0"/>
  </p:normalViewPr>
  <p:slideViewPr>
    <p:cSldViewPr snapToGrid="0" snapToObjects="1">
      <p:cViewPr varScale="1">
        <p:scale>
          <a:sx n="91" d="100"/>
          <a:sy n="91" d="100"/>
        </p:scale>
        <p:origin x="692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20.05.2021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20.05.2021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4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72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7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48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7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thema-kunst-und-kultur/ist-das-kuns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kunst-und-kultur/ist-das-kunst/ist-das-kunst-oder-kann-das-we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9.png"/><Relationship Id="rId4" Type="http://schemas.openxmlformats.org/officeDocument/2006/relationships/hyperlink" Target="https://www.demokratiewebstatt.at/thema/thema-kunst-und-kultur/was-hat-kunst-mit-politik-zu-tun-1/kunst-im-parlame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kunst-und-kultur/was-hat-kunst-mit-politik-zu-tun-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kunst-und-kultur/was-hat-kunst-mit-politik-zu-tun-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kunst-und-kultur/was-hat-kunst-mit-politik-zu-tun-1/kunst-im-parla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0.PNG"/><Relationship Id="rId4" Type="http://schemas.openxmlformats.org/officeDocument/2006/relationships/hyperlink" Target="https://www.demokratiewebstatt.at/thema/thema-kunst-und-kultur/andere-formen-der-kunstvermittlu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kunst-und-kultur/andere-formen-der-kunstvermittlu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kunst-und-kultur/andere-formen-der-kunstvermittlu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kunst-und-kultur/ist-das-kunst/ist-das-kunst-oder-kann-das-weg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thema-kunst-und-kultur/was-versteht-man-unter-kultur/on-familientradition-bis-weltkulturer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hyperlink" Target="https://www.demokratiewebstatt.at/thema/thema-kunst-und-kultur/was-versteht-man-unter-kultur/on-familientradition-bis-weltkulturer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www.demokratiewebstatt.at/thema/lebensbereiche/thema-ernaehrung/was-wir-essen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thema-kunst-und-kultur/was-versteht-man-unter-kultu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thema-kunst-und-kultur/was-versteht-man-unter-kultu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kunst-und-kultur/was-versteht-man-unter-kultur/on-familientradition-bis-weltkulturer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kunst-und-kultur/ist-das-kunst/ist-das-kunst-oder-kann-das-w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thema-kunst-und-kultur/ist-das-kun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600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Kunst und Kultur</a:t>
            </a:r>
            <a:endParaRPr lang="de-DE" sz="32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er</a:t>
            </a: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157760" y="1809447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smtClean="0">
                <a:solidFill>
                  <a:srgbClr val="2190AB"/>
                </a:solidFill>
              </a:rPr>
              <a:t>Von kultureller </a:t>
            </a:r>
            <a:r>
              <a:rPr lang="de-AT" sz="2000" dirty="0">
                <a:solidFill>
                  <a:srgbClr val="2190AB"/>
                </a:solidFill>
              </a:rPr>
              <a:t>Vielfalt und künstlerischer </a:t>
            </a:r>
            <a:r>
              <a:rPr lang="de-AT" sz="2000" dirty="0" smtClean="0">
                <a:solidFill>
                  <a:srgbClr val="2190AB"/>
                </a:solidFill>
              </a:rPr>
              <a:t>Freiheit</a:t>
            </a:r>
            <a:endParaRPr lang="de-DE" sz="2000" dirty="0">
              <a:solidFill>
                <a:srgbClr val="2190AB"/>
              </a:solidFill>
            </a:endParaRPr>
          </a:p>
          <a:p>
            <a:pPr algn="ctr"/>
            <a:r>
              <a:rPr lang="de-AT" sz="2000" dirty="0" smtClean="0">
                <a:solidFill>
                  <a:srgbClr val="2190AB"/>
                </a:solidFill>
              </a:rPr>
              <a:t> </a:t>
            </a:r>
            <a:endParaRPr lang="de-DE" sz="14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3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 tooltip="Link zu Kapitel Ist das Kunst?"/>
              </a:rPr>
              <a:t>„Das ist ja keine Kunst!?“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800" dirty="0"/>
              <a:t>Seit es Kunst gibt, wird über Kunst auch </a:t>
            </a:r>
            <a:r>
              <a:rPr lang="de-DE" sz="1800" dirty="0" smtClean="0"/>
              <a:t>gestritten. Deshalb gibt es die Aussage: „Kunst ist reine Geschmackssache.“</a:t>
            </a:r>
          </a:p>
          <a:p>
            <a:r>
              <a:rPr lang="de-DE" sz="1800" dirty="0" smtClean="0"/>
              <a:t>Eine </a:t>
            </a:r>
            <a:r>
              <a:rPr lang="de-DE" sz="1800" dirty="0"/>
              <a:t>Künstlerin oder ein Künstler </a:t>
            </a:r>
            <a:r>
              <a:rPr lang="de-DE" sz="1800" dirty="0" smtClean="0"/>
              <a:t>kann etwas besser als andere Menschen, </a:t>
            </a:r>
            <a:br>
              <a:rPr lang="de-DE" sz="1800" dirty="0" smtClean="0"/>
            </a:br>
            <a:r>
              <a:rPr lang="de-DE" sz="1800" dirty="0" smtClean="0"/>
              <a:t>er oder sie leistet also </a:t>
            </a:r>
            <a:r>
              <a:rPr lang="de-DE" sz="1800" dirty="0"/>
              <a:t>etwas </a:t>
            </a:r>
            <a:r>
              <a:rPr lang="de-DE" sz="1800" dirty="0" smtClean="0"/>
              <a:t>Außergewöhnliches.</a:t>
            </a:r>
          </a:p>
          <a:p>
            <a:r>
              <a:rPr lang="de-DE" sz="1800" dirty="0" smtClean="0"/>
              <a:t>Kunst will nicht nur schön sein, sondern auch schockieren, erschrecken, verärgern oder kritisieren und Missstände aufzeigen. </a:t>
            </a:r>
          </a:p>
          <a:p>
            <a:r>
              <a:rPr lang="de-DE" sz="1800" dirty="0" smtClean="0"/>
              <a:t>Kunst ist nicht nur im Museum ausgestellt, sondern findet sich auch in unserem Alltag wieder, z.B. in Form von Musik</a:t>
            </a:r>
            <a:r>
              <a:rPr lang="de-DE" sz="1800" dirty="0"/>
              <a:t>, </a:t>
            </a:r>
            <a:r>
              <a:rPr lang="de-DE" sz="1800" dirty="0" smtClean="0"/>
              <a:t>Filmen</a:t>
            </a:r>
            <a:r>
              <a:rPr lang="de-DE" sz="1800" dirty="0"/>
              <a:t>, Videos, Plakaten, auf Sozialen Medien, im öffentlichen </a:t>
            </a:r>
            <a:r>
              <a:rPr lang="de-DE" sz="1800" dirty="0" smtClean="0"/>
              <a:t>Raum.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0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 tooltip="Link zu Kapitel Ist das Kunst oder kann das weg?"/>
              </a:rPr>
              <a:t>„Ist das Kunst oder kann das weg?“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0685" y="1098000"/>
            <a:ext cx="7848000" cy="3078866"/>
          </a:xfrm>
        </p:spPr>
        <p:txBody>
          <a:bodyPr/>
          <a:lstStyle/>
          <a:p>
            <a:r>
              <a:rPr lang="de-AT" sz="1800" dirty="0" smtClean="0"/>
              <a:t>Beispiele einiger berühmter Kunst-„Unfälle“</a:t>
            </a:r>
          </a:p>
          <a:p>
            <a:pPr lvl="1"/>
            <a:r>
              <a:rPr lang="de-AT" sz="1800" dirty="0" smtClean="0"/>
              <a:t>Die Kunstwerke „geschrubbte Badewanne“ und „Fettfleck“ von Joseph Beuys wurden gereinigt bzw. weggewischt und somit zerstört.</a:t>
            </a:r>
          </a:p>
          <a:p>
            <a:pPr lvl="1"/>
            <a:r>
              <a:rPr lang="de-AT" sz="1800" dirty="0" smtClean="0"/>
              <a:t>Beim Kunstwerk „Wenn's anfängt, durch die Decke zu tropfen“ von Martin Kippenberger wurde der Kalkfleck weggewischt und das Kunstwerk zerstört.</a:t>
            </a:r>
          </a:p>
          <a:p>
            <a:pPr lvl="1"/>
            <a:r>
              <a:rPr lang="de-AT" sz="1800" dirty="0" smtClean="0"/>
              <a:t>Bereits mehrere Graffitis des </a:t>
            </a:r>
            <a:r>
              <a:rPr lang="de-AT" sz="1800" dirty="0" err="1" smtClean="0"/>
              <a:t>Streetart</a:t>
            </a:r>
            <a:r>
              <a:rPr lang="de-AT" sz="1800" dirty="0" smtClean="0"/>
              <a:t>-Künstlers </a:t>
            </a:r>
            <a:r>
              <a:rPr lang="de-AT" sz="1800" dirty="0" err="1" smtClean="0"/>
              <a:t>Banksy</a:t>
            </a:r>
            <a:r>
              <a:rPr lang="de-AT" sz="1800" dirty="0" smtClean="0"/>
              <a:t> wurden überpinselt, weggeputzt oder zerstört.  </a:t>
            </a:r>
          </a:p>
          <a:p>
            <a:pPr lvl="1"/>
            <a:r>
              <a:rPr lang="de-AT" sz="1800" dirty="0" smtClean="0"/>
              <a:t>Das Gemälde „Ecce Homo“ wurde von einer Amateur-Restauratorin restauriert: Obwohl die Restaurierung misslang, löste das </a:t>
            </a:r>
            <a:br>
              <a:rPr lang="de-AT" sz="1800" dirty="0" smtClean="0"/>
            </a:br>
            <a:r>
              <a:rPr lang="de-AT" sz="1800" dirty="0" smtClean="0"/>
              <a:t>zerstörte Fresko einen Touristenansturm aus.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979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1058" y="855438"/>
            <a:ext cx="3807269" cy="612000"/>
          </a:xfrm>
        </p:spPr>
        <p:txBody>
          <a:bodyPr/>
          <a:lstStyle/>
          <a:p>
            <a:pPr algn="ctr" hangingPunct="0"/>
            <a:r>
              <a:rPr lang="de-AT" sz="2800" dirty="0" smtClean="0">
                <a:solidFill>
                  <a:srgbClr val="2190AB"/>
                </a:solidFill>
              </a:rPr>
              <a:t>Was hat Kunst mit Politik zu tun?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649924" y="4419439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21602" y="3971846"/>
            <a:ext cx="234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© </a:t>
            </a:r>
            <a:r>
              <a:rPr lang="pl-PL" sz="1000" dirty="0" smtClean="0"/>
              <a:t>Naturhistorisches_Museum </a:t>
            </a:r>
            <a:r>
              <a:rPr lang="pl-PL" sz="1000" dirty="0"/>
              <a:t>c Wikipedia CC BY SA 4.0 Bwag</a:t>
            </a:r>
            <a:endParaRPr lang="de-AT" sz="1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/>
          <a:srcRect l="1" r="1687" b="13048"/>
          <a:stretch/>
        </p:blipFill>
        <p:spPr>
          <a:xfrm>
            <a:off x="2706435" y="1805589"/>
            <a:ext cx="2577857" cy="20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78364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Was hat Kunst mit Politik zu tun?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800" dirty="0" err="1" smtClean="0"/>
              <a:t>KünstlerInnen</a:t>
            </a:r>
            <a:r>
              <a:rPr lang="de-DE" sz="1800" dirty="0" smtClean="0"/>
              <a:t> vermitteln durch ihre Kunstwerke oftmals eine politische Botschaft, manchmal werden dadurch sogar internationale Konflikte ausgelöst.</a:t>
            </a:r>
          </a:p>
          <a:p>
            <a:r>
              <a:rPr lang="de-DE" sz="1800" dirty="0" smtClean="0"/>
              <a:t>Deshalb ist die Kunst durch das Recht auf Meinungsfreiheit geschützt.</a:t>
            </a:r>
          </a:p>
          <a:p>
            <a:r>
              <a:rPr lang="de-DE" sz="1800" dirty="0" smtClean="0"/>
              <a:t>Die Politik soll Kunst nicht nur zulassen, sondern auch unterstützen.</a:t>
            </a:r>
          </a:p>
          <a:p>
            <a:r>
              <a:rPr lang="de-DE" sz="1800" dirty="0" smtClean="0"/>
              <a:t>1982 wurde die „Freiheit der Kunst“ in die österreichische Verfassung aufgenommen – dadurch erhielt die „Freiheit der Kunst“ einen höheren Stellenwert.</a:t>
            </a:r>
          </a:p>
          <a:p>
            <a:r>
              <a:rPr lang="de-DE" sz="1800" dirty="0" smtClean="0"/>
              <a:t>Weltweit werden immer noch viele </a:t>
            </a:r>
            <a:r>
              <a:rPr lang="de-DE" sz="1800" dirty="0" err="1" smtClean="0"/>
              <a:t>KünstlerInnen</a:t>
            </a:r>
            <a:r>
              <a:rPr lang="de-DE" sz="1800" dirty="0" smtClean="0"/>
              <a:t> aufgrund ihrer Arbeit verfolgt, gefangen genommen oder sogar getötet.</a:t>
            </a:r>
          </a:p>
          <a:p>
            <a:pPr marL="0" indent="0">
              <a:buNone/>
            </a:pPr>
            <a:endParaRPr lang="de-AT" sz="105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270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Kultureller Reichtum und Förderung der Kunst und Kultur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r>
              <a:rPr lang="de-AT" sz="1800" dirty="0" smtClean="0"/>
              <a:t>Zur Aufgabe des Bundesministeriums für Kunst und Kultur, öffentlicher Dienst und Sport gehört es, den kulturellen Reichtum zu erhalten und zeitgenössische Kunst und Kultur zu fördern und zu vermitteln.</a:t>
            </a:r>
          </a:p>
          <a:p>
            <a:r>
              <a:rPr lang="de-AT" sz="1800" dirty="0" smtClean="0"/>
              <a:t>Dazu gehören auch die Förderung der Literatur, des Films, der bildenden und darstellenden Künste sowie der Fotografie.</a:t>
            </a:r>
          </a:p>
          <a:p>
            <a:r>
              <a:rPr lang="de-AT" sz="1800" dirty="0" smtClean="0"/>
              <a:t>Die Vermittlung von Kunst und Kultur fängt schon in der Schule an und reicht bis zu den bekannten Kunstuniversitäten auf der ganzen Welt.</a:t>
            </a:r>
          </a:p>
          <a:p>
            <a:r>
              <a:rPr lang="de-AT" sz="1800" dirty="0" smtClean="0"/>
              <a:t>Um auch alle anderen Menschen für Kunst und Kultur zu begeistern, gibt es Aktionen wie die „Lange Nacht der Museen“ oder das „Theater im </a:t>
            </a:r>
            <a:br>
              <a:rPr lang="de-AT" sz="1800" dirty="0" smtClean="0"/>
            </a:br>
            <a:r>
              <a:rPr lang="de-AT" sz="1800" dirty="0" smtClean="0"/>
              <a:t>Park“.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310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Kunst im Parlament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r>
              <a:rPr lang="de-AT" sz="1800" dirty="0" smtClean="0"/>
              <a:t>Parlamentsgebäude und Hofburg haben eine prunkvolle Architektur – aber auch im Inneren gibt es Kunstwerke zu entdecken.</a:t>
            </a:r>
          </a:p>
          <a:p>
            <a:r>
              <a:rPr lang="de-AT" sz="1800" dirty="0" smtClean="0"/>
              <a:t>Im Parlament wird jedes Jahr eine zeitgenössische Kunstausstellung zu verschiedenen Themen gezeigt. </a:t>
            </a:r>
          </a:p>
          <a:p>
            <a:r>
              <a:rPr lang="de-AT" sz="1800" dirty="0" smtClean="0"/>
              <a:t>Nach der Fertigstellung der Sanierung des Parlamentsgebäudes sollen die Kunst- und Kulturausstellungen räumlich und inhaltlich noch ausgebaut werden.</a:t>
            </a:r>
          </a:p>
          <a:p>
            <a:r>
              <a:rPr lang="de-AT" sz="1800" dirty="0" smtClean="0"/>
              <a:t>Die „Galerie Parlament“ besitzt außerdem noch weitere Gemälde und Bilder, zum Beispiel Porträts aller ehemaligen </a:t>
            </a:r>
            <a:r>
              <a:rPr lang="de-AT" sz="1800" dirty="0" err="1" smtClean="0"/>
              <a:t>NationalratspräsidentInnen</a:t>
            </a:r>
            <a:r>
              <a:rPr lang="de-AT" sz="1800" dirty="0" smtClean="0"/>
              <a:t>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403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9411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hangingPunct="0">
              <a:buNone/>
            </a:pPr>
            <a:r>
              <a:rPr lang="de-DE" sz="2800" b="1" dirty="0" smtClean="0">
                <a:solidFill>
                  <a:srgbClr val="2190AB"/>
                </a:solidFill>
              </a:rPr>
              <a:t>Andere Formen der Kunst(</a:t>
            </a:r>
            <a:r>
              <a:rPr lang="de-DE" sz="2800" b="1" dirty="0" err="1" smtClean="0">
                <a:solidFill>
                  <a:srgbClr val="2190AB"/>
                </a:solidFill>
              </a:rPr>
              <a:t>vermittlung</a:t>
            </a:r>
            <a:r>
              <a:rPr lang="de-DE" sz="2800" b="1" dirty="0" smtClean="0">
                <a:solidFill>
                  <a:srgbClr val="2190AB"/>
                </a:solidFill>
              </a:rPr>
              <a:t>) </a:t>
            </a:r>
            <a:endParaRPr lang="de-DE" sz="2800" dirty="0">
              <a:solidFill>
                <a:srgbClr val="2190AB"/>
              </a:solidFill>
            </a:endParaRP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18546" y="4125273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964650" y="3731749"/>
            <a:ext cx="233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          ©</a:t>
            </a:r>
            <a:r>
              <a:rPr lang="de-AT" sz="1000" dirty="0" smtClean="0"/>
              <a:t> Van Abbe Museum / </a:t>
            </a:r>
            <a:r>
              <a:rPr lang="de-AT" sz="1000" dirty="0" err="1" smtClean="0"/>
              <a:t>Youtube</a:t>
            </a:r>
            <a:endParaRPr lang="de-AT" sz="1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89" y="1649984"/>
            <a:ext cx="2579288" cy="19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pPr lvl="0" hangingPunct="0"/>
            <a:r>
              <a:rPr lang="de-DE" sz="2000" dirty="0" smtClean="0">
                <a:solidFill>
                  <a:srgbClr val="2190AB"/>
                </a:solidFill>
                <a:hlinkClick r:id="rId3"/>
              </a:rPr>
              <a:t>Andere Formen der Kunst(</a:t>
            </a:r>
            <a:r>
              <a:rPr lang="de-DE" sz="2000" dirty="0" err="1" smtClean="0">
                <a:solidFill>
                  <a:srgbClr val="2190AB"/>
                </a:solidFill>
                <a:hlinkClick r:id="rId3"/>
              </a:rPr>
              <a:t>vermittlung</a:t>
            </a:r>
            <a:r>
              <a:rPr lang="de-DE" sz="2000" dirty="0" smtClean="0">
                <a:solidFill>
                  <a:srgbClr val="2190AB"/>
                </a:solidFill>
                <a:hlinkClick r:id="rId3"/>
              </a:rPr>
              <a:t>)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r>
              <a:rPr lang="de-DE" sz="1800" dirty="0" smtClean="0"/>
              <a:t>Früher konnten nur berühmte Künstler ein Selbstporträt malen, heute kann jeder mit dem Smartphone sein eigenes Selbstporträt gestalten.</a:t>
            </a:r>
          </a:p>
          <a:p>
            <a:r>
              <a:rPr lang="de-DE" sz="1800" dirty="0" smtClean="0"/>
              <a:t>„Instagram-Museen“ bieten Hintergrund-Sets, um Fotos für die eigene „Ausstellung“ auf Instagram zu schießen.</a:t>
            </a:r>
          </a:p>
          <a:p>
            <a:r>
              <a:rPr lang="de-DE" sz="1800" dirty="0" smtClean="0"/>
              <a:t>Zur Street Art zählen z.B. Graffitis – das sind bunte Schriftzüge und Kunstwerke im öffentlichen Raum. </a:t>
            </a:r>
          </a:p>
          <a:p>
            <a:r>
              <a:rPr lang="de-DE" sz="1800" dirty="0" smtClean="0"/>
              <a:t>Graffitis werden an Wände gesprayt oder gemalt und behandeln oft sehr aktuelle Themen. Sie sind oftmals nur kurz zu sehen, weil sie entfernt oder übermalt werden.</a:t>
            </a:r>
          </a:p>
          <a:p>
            <a:endParaRPr lang="de-DE" sz="1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456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7999" y="504441"/>
            <a:ext cx="7483879" cy="612000"/>
          </a:xfrm>
        </p:spPr>
        <p:txBody>
          <a:bodyPr/>
          <a:lstStyle/>
          <a:p>
            <a:r>
              <a:rPr lang="de-DE" sz="1900" dirty="0" smtClean="0">
                <a:solidFill>
                  <a:srgbClr val="2190AB"/>
                </a:solidFill>
                <a:hlinkClick r:id="rId3"/>
              </a:rPr>
              <a:t>Virtuelle Welten und Roboter im Museum</a:t>
            </a:r>
            <a:endParaRPr lang="de-DE" sz="19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r>
              <a:rPr lang="de-DE" sz="1800" dirty="0" smtClean="0"/>
              <a:t>In manchen Museen kann man sich von einem Roboter durch das Museum führen lassen, während man selbst zuhause vor dem Computer sitzt.</a:t>
            </a:r>
          </a:p>
          <a:p>
            <a:r>
              <a:rPr lang="de-DE" sz="1800" dirty="0" smtClean="0"/>
              <a:t>360-Grad-Rundgänge sind besonders bei archäologischen Funden spannend, </a:t>
            </a:r>
            <a:br>
              <a:rPr lang="de-DE" sz="1800" dirty="0" smtClean="0"/>
            </a:br>
            <a:r>
              <a:rPr lang="de-DE" sz="1800" dirty="0" smtClean="0"/>
              <a:t>z.B. bei einem Rundgang durch das Salzbergwerk Hallstatt.</a:t>
            </a:r>
          </a:p>
          <a:p>
            <a:r>
              <a:rPr lang="de-DE" sz="1800" dirty="0" smtClean="0"/>
              <a:t>Dank spezieller Brillen kannst du mittels „</a:t>
            </a:r>
            <a:r>
              <a:rPr lang="de-DE" sz="1800" dirty="0" err="1" smtClean="0"/>
              <a:t>virtual</a:t>
            </a:r>
            <a:r>
              <a:rPr lang="de-DE" sz="1800" dirty="0" smtClean="0"/>
              <a:t> </a:t>
            </a:r>
            <a:r>
              <a:rPr lang="de-DE" sz="1800" dirty="0" err="1" smtClean="0"/>
              <a:t>reality</a:t>
            </a:r>
            <a:r>
              <a:rPr lang="de-DE" sz="1800" dirty="0" smtClean="0"/>
              <a:t>“ in die computerprogrammierte Realität eintauchen und Ausstellungen so noch viel realer erleben.</a:t>
            </a:r>
          </a:p>
          <a:p>
            <a:r>
              <a:rPr lang="de-DE" sz="1800" dirty="0" smtClean="0"/>
              <a:t>Auch der spielerische Ansatz wird bei der Kunstvermittlung immer wichtiger: Lern-Apps, Ausstellungen in Computerspielen wie „Minecraft“,</a:t>
            </a:r>
            <a:br>
              <a:rPr lang="de-DE" sz="1800" dirty="0" smtClean="0"/>
            </a:br>
            <a:r>
              <a:rPr lang="de-DE" sz="1800" dirty="0" smtClean="0"/>
              <a:t>mit selbst erstellten Avataren eine Ausstellung erkunden. </a:t>
            </a:r>
            <a:endParaRPr lang="de-AT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225544" y="455929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366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323611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Diskussionsfragen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667910"/>
            <a:ext cx="7848000" cy="3612265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AT" sz="1200" dirty="0" smtClean="0">
                <a:solidFill>
                  <a:srgbClr val="2190AB"/>
                </a:solidFill>
              </a:rPr>
              <a:t>„Ist das Kunst oder kann das weg?“</a:t>
            </a:r>
          </a:p>
          <a:p>
            <a:pPr marL="0" indent="0">
              <a:lnSpc>
                <a:spcPts val="1800"/>
              </a:lnSpc>
              <a:buNone/>
            </a:pPr>
            <a:r>
              <a:rPr lang="de-DE" sz="1200" dirty="0" smtClean="0"/>
              <a:t>	Die Aufzählung von </a:t>
            </a:r>
            <a:r>
              <a:rPr lang="de-DE" sz="1200" dirty="0" smtClean="0">
                <a:hlinkClick r:id="rId3"/>
              </a:rPr>
              <a:t>berühmten Kunstunfällen</a:t>
            </a:r>
            <a:r>
              <a:rPr lang="de-DE" sz="1200" dirty="0" smtClean="0"/>
              <a:t> (s. auch Folie 11)  verdeutlicht, dass Kunst immer im „Auge des 	Betrachters bzw. der Betrachterin“ liegt. Was der eine Mensch als Kunstwerk empfindet, ist für den anderen Mensch 	einfach nur Schmutz.</a:t>
            </a:r>
          </a:p>
          <a:p>
            <a:pPr lvl="1">
              <a:lnSpc>
                <a:spcPts val="2000"/>
              </a:lnSpc>
            </a:pPr>
            <a:r>
              <a:rPr lang="de-AT" sz="1200" dirty="0" smtClean="0"/>
              <a:t>Was glaubst du, dass </a:t>
            </a:r>
            <a:r>
              <a:rPr lang="de-AT" sz="1200" dirty="0" err="1" smtClean="0"/>
              <a:t>KünstlerInnen</a:t>
            </a:r>
            <a:r>
              <a:rPr lang="de-AT" sz="1200" dirty="0" smtClean="0"/>
              <a:t> vermitteln wollen, wenn sie eine </a:t>
            </a:r>
            <a:r>
              <a:rPr lang="de-AT" sz="1200" smtClean="0"/>
              <a:t>„verschmutzte</a:t>
            </a:r>
            <a:r>
              <a:rPr lang="de-AT" sz="1200" dirty="0" smtClean="0"/>
              <a:t>“ Badewanne ausstellen oder ein 5-Kilo-Stück Butter an einer Wand anbringen? Was lösen diese Kunstwerke bei dir aus?</a:t>
            </a:r>
          </a:p>
          <a:p>
            <a:pPr lvl="1">
              <a:lnSpc>
                <a:spcPts val="2000"/>
              </a:lnSpc>
            </a:pPr>
            <a:r>
              <a:rPr lang="de-AT" sz="1200" dirty="0" smtClean="0"/>
              <a:t>Welchen Zweck hat Kunst für dich? Wie weit darf Kunst deiner Meinung nach gehen bzw. wo sind deine persönlichen Grenzen?</a:t>
            </a:r>
          </a:p>
          <a:p>
            <a:pPr>
              <a:lnSpc>
                <a:spcPts val="1800"/>
              </a:lnSpc>
            </a:pPr>
            <a:r>
              <a:rPr lang="de-AT" sz="1200" dirty="0" smtClean="0">
                <a:solidFill>
                  <a:srgbClr val="2190AB"/>
                </a:solidFill>
              </a:rPr>
              <a:t>Museumsbesuch vom Wohnzimmer aus</a:t>
            </a:r>
          </a:p>
          <a:p>
            <a:pPr marL="0" indent="0">
              <a:lnSpc>
                <a:spcPts val="1800"/>
              </a:lnSpc>
              <a:buNone/>
            </a:pPr>
            <a:r>
              <a:rPr lang="de-AT" sz="1200" dirty="0" smtClean="0"/>
              <a:t>	Manche Ausstellungen kann man bereits virtuell besuchen, in manchen Museen führt sogar ein Roboter mit Kamera 	durch die Ausstellung, während man zuhause vor dem Computer sitzt. </a:t>
            </a:r>
          </a:p>
          <a:p>
            <a:pPr lvl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200" dirty="0" smtClean="0"/>
              <a:t>Was sind deiner Meinung nach die Vor- und Nachteile solcher „virtuellen“ Museumsbesuche? Für welche Gruppen von Menschen bieten virtuelle Führungen neue Möglichkeiten?</a:t>
            </a:r>
          </a:p>
          <a:p>
            <a:pPr lvl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200" dirty="0" smtClean="0"/>
              <a:t>Wie unterscheiden sich virtuelle Museumsbesuche von Museumsbesuchen „vor Ort“? </a:t>
            </a:r>
            <a:endParaRPr lang="de-AT" sz="1200" dirty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9003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553" y="512927"/>
            <a:ext cx="4779921" cy="36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 smtClean="0">
                <a:solidFill>
                  <a:srgbClr val="2190AB"/>
                </a:solidFill>
                <a:cs typeface="Arial" panose="020B0604020202020204" pitchFamily="34" charset="0"/>
              </a:rPr>
              <a:t>Hinweis 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/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 smtClean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In dieser </a:t>
            </a:r>
            <a:r>
              <a:rPr lang="de-DE" sz="1400" dirty="0" err="1" smtClean="0"/>
              <a:t>PowerPointPräsentation</a:t>
            </a:r>
            <a:r>
              <a:rPr lang="de-DE" sz="1400" dirty="0" smtClean="0"/>
              <a:t> finden sich die wichtigsten Inhalte des Schwerpunktthemas </a:t>
            </a:r>
            <a:br>
              <a:rPr lang="de-DE" sz="1400" dirty="0" smtClean="0"/>
            </a:br>
            <a:r>
              <a:rPr lang="de-DE" sz="1400" dirty="0" smtClean="0"/>
              <a:t>„Kunst und Kultur“ 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Um zu den Hintergrundinformationen in den jeweiligen Kapiteln auf der </a:t>
            </a:r>
            <a:r>
              <a:rPr lang="de-DE" sz="1400" dirty="0" err="1" smtClean="0"/>
              <a:t>DemokratieWEBstatt</a:t>
            </a:r>
            <a:r>
              <a:rPr lang="de-DE" sz="1400" dirty="0"/>
              <a:t> </a:t>
            </a:r>
            <a:r>
              <a:rPr lang="de-DE" sz="1400" dirty="0" smtClean="0"/>
              <a:t>zu gelangen, nutzen Sie bitte die Verlinkungen. </a:t>
            </a:r>
          </a:p>
          <a:p>
            <a:pPr lvl="1"/>
            <a:r>
              <a:rPr lang="de-DE" sz="1400" dirty="0"/>
              <a:t>Bsp.</a:t>
            </a:r>
            <a:r>
              <a:rPr lang="de-DE" sz="1400" dirty="0">
                <a:solidFill>
                  <a:srgbClr val="2190AB"/>
                </a:solidFill>
              </a:rPr>
              <a:t> </a:t>
            </a:r>
            <a:r>
              <a:rPr lang="de-AT" sz="1400" dirty="0">
                <a:solidFill>
                  <a:srgbClr val="2190AB"/>
                </a:solidFill>
                <a:hlinkClick r:id="rId4"/>
              </a:rPr>
              <a:t>Zum Kapitel auf </a:t>
            </a:r>
            <a:r>
              <a:rPr lang="de-AT" sz="1400" dirty="0" smtClean="0">
                <a:solidFill>
                  <a:srgbClr val="2190AB"/>
                </a:solidFill>
                <a:hlinkClick r:id="rId4"/>
              </a:rPr>
              <a:t>der </a:t>
            </a:r>
            <a:r>
              <a:rPr lang="de-AT" sz="14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400" dirty="0">
              <a:solidFill>
                <a:srgbClr val="2190AB"/>
              </a:solidFill>
            </a:endParaRP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Bsp. </a:t>
            </a:r>
            <a:r>
              <a:rPr lang="de-DE" sz="1400" i="1" dirty="0" smtClean="0"/>
              <a:t>(Überschrift) </a:t>
            </a:r>
            <a:r>
              <a:rPr lang="de-DE" sz="1400" dirty="0" smtClean="0">
                <a:solidFill>
                  <a:srgbClr val="2190AB"/>
                </a:solidFill>
                <a:hlinkClick r:id="rId4"/>
              </a:rPr>
              <a:t>Was versteht man unter Kultur?</a:t>
            </a:r>
            <a:endParaRPr lang="de-DE" sz="14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8" y="943583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 smtClean="0">
                <a:solidFill>
                  <a:srgbClr val="2190AB"/>
                </a:solidFill>
                <a:latin typeface="+mj-lt"/>
              </a:rPr>
              <a:t>Was versteht man unter Kultur?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434893" y="3652461"/>
            <a:ext cx="1107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 smtClean="0"/>
              <a:t>© </a:t>
            </a:r>
            <a:r>
              <a:rPr lang="de-AT" sz="1050" dirty="0" err="1" smtClean="0"/>
              <a:t>istock</a:t>
            </a:r>
            <a:r>
              <a:rPr lang="de-AT" sz="1050" dirty="0" smtClean="0"/>
              <a:t> / </a:t>
            </a:r>
            <a:r>
              <a:rPr lang="de-AT" sz="1050" dirty="0" err="1" smtClean="0"/>
              <a:t>izusek</a:t>
            </a:r>
            <a:endParaRPr lang="de-AT" sz="500" dirty="0"/>
          </a:p>
        </p:txBody>
      </p:sp>
      <p:sp>
        <p:nvSpPr>
          <p:cNvPr id="3" name="Textfeld 2"/>
          <p:cNvSpPr txBox="1"/>
          <p:nvPr/>
        </p:nvSpPr>
        <p:spPr>
          <a:xfrm>
            <a:off x="2799301" y="4253487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072" y="1592049"/>
            <a:ext cx="2158321" cy="19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 tooltip="Was versteht man unter Kultur-Link"/>
              </a:rPr>
              <a:t>Was versteht man unter Kultur?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848000" cy="3078866"/>
          </a:xfrm>
        </p:spPr>
        <p:txBody>
          <a:bodyPr/>
          <a:lstStyle/>
          <a:p>
            <a:r>
              <a:rPr lang="de-DE" sz="1800" dirty="0" smtClean="0"/>
              <a:t>Kultur schließt alles</a:t>
            </a:r>
            <a:r>
              <a:rPr lang="de-DE" sz="1800" dirty="0"/>
              <a:t> </a:t>
            </a:r>
            <a:r>
              <a:rPr lang="de-DE" sz="1800" dirty="0" smtClean="0"/>
              <a:t>ein,</a:t>
            </a:r>
            <a:r>
              <a:rPr lang="de-DE" sz="1800" dirty="0"/>
              <a:t> was von </a:t>
            </a:r>
            <a:r>
              <a:rPr lang="de-DE" sz="1800" dirty="0" smtClean="0"/>
              <a:t>Menschen geschaffen</a:t>
            </a:r>
            <a:r>
              <a:rPr lang="de-DE" sz="1800" dirty="0"/>
              <a:t> und gestaltet wird.</a:t>
            </a:r>
            <a:endParaRPr lang="de-DE" sz="1800" dirty="0" smtClean="0"/>
          </a:p>
          <a:p>
            <a:r>
              <a:rPr lang="de-DE" sz="1800" dirty="0" smtClean="0"/>
              <a:t>Kunst</a:t>
            </a:r>
            <a:r>
              <a:rPr lang="de-DE" sz="1800" dirty="0"/>
              <a:t> </a:t>
            </a:r>
            <a:r>
              <a:rPr lang="de-DE" sz="1800" dirty="0" smtClean="0"/>
              <a:t>ist ein </a:t>
            </a:r>
            <a:r>
              <a:rPr lang="de-DE" sz="1800" dirty="0"/>
              <a:t>wichtiger Teil von Kultur, aber </a:t>
            </a:r>
            <a:r>
              <a:rPr lang="de-DE" sz="1800" dirty="0" smtClean="0"/>
              <a:t>Kultur geht darüber hinaus.</a:t>
            </a:r>
          </a:p>
          <a:p>
            <a:r>
              <a:rPr lang="de-DE" sz="1800" dirty="0" smtClean="0"/>
              <a:t>Es gibt die sogenannte „Hochkultur“, aber auch die „Populärkultur“.</a:t>
            </a:r>
          </a:p>
          <a:p>
            <a:r>
              <a:rPr lang="de-DE" sz="1800" i="1" dirty="0"/>
              <a:t>Den</a:t>
            </a:r>
            <a:r>
              <a:rPr lang="de-DE" sz="1800" dirty="0"/>
              <a:t> einen Kulturbegriff gibt es also gar nicht</a:t>
            </a:r>
            <a:r>
              <a:rPr lang="de-DE" sz="1800" dirty="0" smtClean="0"/>
              <a:t>!</a:t>
            </a:r>
          </a:p>
          <a:p>
            <a:r>
              <a:rPr lang="de-DE" sz="1800" dirty="0"/>
              <a:t>Mit dem Begriff „Kultur“ bzw. „Kulturen“ werden manchmal auch Gruppen bezeichnet, z.B. ethnische oder religiöse Gruppen</a:t>
            </a:r>
            <a:r>
              <a:rPr lang="de-DE" sz="1800" dirty="0" smtClean="0"/>
              <a:t>.</a:t>
            </a:r>
          </a:p>
          <a:p>
            <a:r>
              <a:rPr lang="de-DE" sz="1800" dirty="0" smtClean="0"/>
              <a:t>Kulturen können sich stark voneinander unterscheiden: von </a:t>
            </a:r>
            <a:r>
              <a:rPr lang="de-DE" sz="1800" dirty="0"/>
              <a:t>den Traditionen und Bräuchen, von der Denkweise über die Musik bis hin zu regionalen Spezialitäten der </a:t>
            </a:r>
            <a:r>
              <a:rPr lang="de-DE" sz="1800" dirty="0" smtClean="0"/>
              <a:t>Küche.</a:t>
            </a:r>
            <a:r>
              <a:rPr lang="de-DE" sz="1800" dirty="0"/>
              <a:t> </a:t>
            </a: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6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0390" y="51131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 tooltip="Link zum Kapitel Was versteht man unter Kultur"/>
              </a:rPr>
              <a:t>Die Weiterentwicklung des Kulturbegriffes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0390" y="1011582"/>
            <a:ext cx="7795609" cy="2993709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/>
              <a:t>Subkulturen sind Untergruppen, die sich in einer Gesellschaft bilden, gemeinsame Werte und Normen teilen und sich von </a:t>
            </a:r>
            <a:r>
              <a:rPr lang="de-DE" sz="1800" dirty="0"/>
              <a:t>der restlichen Gesellschaft abgrenzen. </a:t>
            </a:r>
            <a:endParaRPr lang="de-DE" sz="1800" dirty="0" smtClean="0"/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/>
              <a:t>Ursprünglich </a:t>
            </a:r>
            <a:r>
              <a:rPr lang="de-DE" sz="1800" dirty="0"/>
              <a:t>wurde das Wort „</a:t>
            </a:r>
            <a:r>
              <a:rPr lang="de-DE" sz="1800" dirty="0" smtClean="0"/>
              <a:t>Kultur“ (</a:t>
            </a:r>
            <a:r>
              <a:rPr lang="de-DE" sz="1800" dirty="0" err="1" smtClean="0"/>
              <a:t>lat</a:t>
            </a:r>
            <a:r>
              <a:rPr lang="de-DE" sz="1800" dirty="0" smtClean="0"/>
              <a:t>: „</a:t>
            </a:r>
            <a:r>
              <a:rPr lang="de-DE" sz="1800" dirty="0" err="1" smtClean="0"/>
              <a:t>colere</a:t>
            </a:r>
            <a:r>
              <a:rPr lang="de-DE" sz="1800" dirty="0" smtClean="0"/>
              <a:t>“: „pflegen“,</a:t>
            </a:r>
            <a:r>
              <a:rPr lang="de-DE" sz="1800" dirty="0"/>
              <a:t> </a:t>
            </a:r>
            <a:r>
              <a:rPr lang="de-DE" sz="1800" dirty="0" smtClean="0"/>
              <a:t>„bebauen“) im </a:t>
            </a:r>
            <a:r>
              <a:rPr lang="de-DE" sz="1800" dirty="0"/>
              <a:t>Zusammenhang mit Landwirtschaft </a:t>
            </a:r>
            <a:r>
              <a:rPr lang="de-DE" sz="1800" dirty="0" smtClean="0"/>
              <a:t>und Ackerbau verwendet</a:t>
            </a:r>
            <a:r>
              <a:rPr lang="de-DE" sz="1800" dirty="0"/>
              <a:t>. </a:t>
            </a:r>
            <a:endParaRPr lang="de-AT" sz="1800" dirty="0"/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/>
              <a:t>Erweiterung der Bedeutung des Begriffs</a:t>
            </a:r>
            <a:r>
              <a:rPr lang="de-DE" sz="1800" dirty="0"/>
              <a:t> „Kultur</a:t>
            </a:r>
            <a:r>
              <a:rPr lang="de-DE" sz="1800" dirty="0" smtClean="0"/>
              <a:t>“: Auch die </a:t>
            </a:r>
            <a:r>
              <a:rPr lang="de-DE" sz="1800" dirty="0"/>
              <a:t>Herstellung und Verwendung von Werkzeugen, </a:t>
            </a:r>
            <a:r>
              <a:rPr lang="de-DE" sz="1800" dirty="0" smtClean="0"/>
              <a:t>die</a:t>
            </a:r>
            <a:r>
              <a:rPr lang="de-DE" sz="1800" dirty="0"/>
              <a:t> Sprache, die Erfindung der Schrift </a:t>
            </a:r>
            <a:r>
              <a:rPr lang="de-DE" sz="1800" dirty="0" smtClean="0"/>
              <a:t>u.v.m. </a:t>
            </a:r>
            <a:r>
              <a:rPr lang="de-DE" sz="1800" dirty="0"/>
              <a:t>gehören zur Kultur des Menschen</a:t>
            </a:r>
            <a:r>
              <a:rPr lang="de-DE" sz="1800" dirty="0" smtClean="0"/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Kultur ist auch die Art und Weise, wie das Zusammenleben der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Menschen </a:t>
            </a:r>
            <a:r>
              <a:rPr lang="de-DE" sz="1800" dirty="0"/>
              <a:t>gestaltet ist!</a:t>
            </a:r>
            <a:endParaRPr lang="de-DE" sz="14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Inhaltsplatzhalter 3"/>
          <p:cNvSpPr txBox="1">
            <a:spLocks/>
          </p:cNvSpPr>
          <p:nvPr/>
        </p:nvSpPr>
        <p:spPr>
          <a:xfrm>
            <a:off x="541505" y="3265434"/>
            <a:ext cx="7795609" cy="1184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7" name="Rechteck 6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6908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0390" y="51131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 tooltip="Link zu Kapitel Von Familientradition bis Weltkulturerbe"/>
              </a:rPr>
              <a:t>Von Familientradition bis Welt(</a:t>
            </a:r>
            <a:r>
              <a:rPr lang="de-DE" sz="2000" dirty="0" err="1" smtClean="0">
                <a:solidFill>
                  <a:srgbClr val="2190AB"/>
                </a:solidFill>
                <a:hlinkClick r:id="rId3" tooltip="Link zu Kapitel Von Familientradition bis Weltkulturerbe"/>
              </a:rPr>
              <a:t>kultur</a:t>
            </a:r>
            <a:r>
              <a:rPr lang="de-DE" sz="2000" dirty="0" smtClean="0">
                <a:solidFill>
                  <a:srgbClr val="2190AB"/>
                </a:solidFill>
                <a:hlinkClick r:id="rId3" tooltip="Link zu Kapitel Von Familientradition bis Weltkulturerbe"/>
              </a:rPr>
              <a:t>)erbe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9364" y="1011582"/>
            <a:ext cx="7795609" cy="29937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Kultur wird innerhalb einer Gruppe oder von einer Generation zur nächsten </a:t>
            </a:r>
            <a:r>
              <a:rPr lang="de-DE" sz="1800" dirty="0" smtClean="0"/>
              <a:t>weitergegeben: mündlich </a:t>
            </a:r>
            <a:r>
              <a:rPr lang="de-DE" sz="1800" dirty="0"/>
              <a:t>oder </a:t>
            </a:r>
            <a:r>
              <a:rPr lang="de-DE" sz="1800" dirty="0" smtClean="0"/>
              <a:t>schriftlich, absichtlich oder </a:t>
            </a:r>
            <a:r>
              <a:rPr lang="de-DE" sz="1800" dirty="0"/>
              <a:t>sogar „unabsichtlich</a:t>
            </a:r>
            <a:r>
              <a:rPr lang="de-DE" sz="1800" dirty="0" smtClean="0"/>
              <a:t>“.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/>
              <a:t>Wenn wir verreisen und andere Länder und deren Kulturen kennenlernen, merken wir, wie vielfältig Kultur sein kann.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/>
              <a:t>Außergewöhnliche </a:t>
            </a:r>
            <a:r>
              <a:rPr lang="de-DE" sz="1800" dirty="0"/>
              <a:t>kulturelle Stätten, die für die gesamte Menschheit bedeutsam </a:t>
            </a:r>
            <a:r>
              <a:rPr lang="de-DE" sz="1800" dirty="0" smtClean="0"/>
              <a:t>sind, nennt man</a:t>
            </a:r>
            <a:r>
              <a:rPr lang="de-DE" sz="1800" dirty="0"/>
              <a:t> </a:t>
            </a:r>
            <a:r>
              <a:rPr lang="de-DE" sz="1800" b="1" dirty="0" smtClean="0"/>
              <a:t>Welt(</a:t>
            </a:r>
            <a:r>
              <a:rPr lang="de-DE" sz="1800" b="1" dirty="0" err="1" smtClean="0"/>
              <a:t>kultur</a:t>
            </a:r>
            <a:r>
              <a:rPr lang="de-DE" sz="1800" b="1" dirty="0" smtClean="0"/>
              <a:t>)</a:t>
            </a:r>
            <a:r>
              <a:rPr lang="de-DE" sz="1800" b="1" dirty="0" err="1" smtClean="0"/>
              <a:t>erbestätten</a:t>
            </a:r>
            <a:r>
              <a:rPr lang="de-DE" sz="1800" dirty="0"/>
              <a:t>.</a:t>
            </a:r>
            <a:r>
              <a:rPr lang="de-DE" sz="1800" dirty="0" smtClean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Die UNESCO hat sich zur Aufgabe gemacht, die kulturelle Vielfalt zu schützen und (ebenso wie </a:t>
            </a:r>
            <a:r>
              <a:rPr lang="de-DE" sz="1800" dirty="0" smtClean="0"/>
              <a:t>das Naturerbe) das </a:t>
            </a:r>
            <a:r>
              <a:rPr lang="de-DE" sz="1800" b="1" dirty="0" smtClean="0"/>
              <a:t>materielle Welt(</a:t>
            </a:r>
            <a:r>
              <a:rPr lang="de-DE" sz="1800" b="1" dirty="0" err="1" smtClean="0"/>
              <a:t>kultur</a:t>
            </a:r>
            <a:r>
              <a:rPr lang="de-DE" sz="1800" b="1" dirty="0" smtClean="0"/>
              <a:t>)erbe </a:t>
            </a:r>
            <a:r>
              <a:rPr lang="de-DE" sz="1800" dirty="0" smtClean="0"/>
              <a:t>und das </a:t>
            </a:r>
            <a:r>
              <a:rPr lang="de-DE" sz="1800" b="1" dirty="0" smtClean="0"/>
              <a:t>immaterielle Kulturerbe</a:t>
            </a:r>
            <a:r>
              <a:rPr lang="de-DE" sz="1800" dirty="0" smtClean="0"/>
              <a:t> (z.B. Feste, Bräuche, Dialekte) zu bewahren.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Inhaltsplatzhalter 3"/>
          <p:cNvSpPr txBox="1">
            <a:spLocks/>
          </p:cNvSpPr>
          <p:nvPr/>
        </p:nvSpPr>
        <p:spPr>
          <a:xfrm>
            <a:off x="541505" y="3265434"/>
            <a:ext cx="7795609" cy="1184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7" name="Rechteck 6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382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8" y="943583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 smtClean="0">
                <a:solidFill>
                  <a:srgbClr val="2190AB"/>
                </a:solidFill>
              </a:rPr>
              <a:t>  </a:t>
            </a:r>
            <a:endParaRPr lang="de-DE" sz="2600" b="1" dirty="0" smtClean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01363" y="3685529"/>
            <a:ext cx="221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</a:t>
            </a:r>
            <a:r>
              <a:rPr lang="de-AT" sz="1000" dirty="0" smtClean="0"/>
              <a:t> </a:t>
            </a:r>
            <a:r>
              <a:rPr lang="de-AT" sz="1000" dirty="0"/>
              <a:t>Wien </a:t>
            </a:r>
            <a:r>
              <a:rPr lang="de-AT" sz="1000" dirty="0" smtClean="0"/>
              <a:t>Museum / </a:t>
            </a:r>
            <a:r>
              <a:rPr lang="de-AT" sz="1000" dirty="0" err="1"/>
              <a:t>Elodie</a:t>
            </a:r>
            <a:r>
              <a:rPr lang="de-AT" sz="1000" dirty="0"/>
              <a:t> </a:t>
            </a:r>
            <a:r>
              <a:rPr lang="de-AT" sz="1000" dirty="0" err="1"/>
              <a:t>Grethen</a:t>
            </a:r>
            <a:endParaRPr lang="de-DE" sz="1000" dirty="0"/>
          </a:p>
          <a:p>
            <a:endParaRPr lang="de-AT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2799302" y="4244164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2852312" y="1091297"/>
            <a:ext cx="231378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 smtClean="0">
                <a:solidFill>
                  <a:srgbClr val="2190AB"/>
                </a:solidFill>
                <a:latin typeface="+mj-lt"/>
              </a:rPr>
              <a:t>Ist das Kunst?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96" y="1764602"/>
            <a:ext cx="213969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 tooltip="Link Kapitel Ist das Kunst?"/>
              </a:rPr>
              <a:t>Ist das Kunst?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0685" y="1098000"/>
            <a:ext cx="7848000" cy="3078866"/>
          </a:xfrm>
        </p:spPr>
        <p:txBody>
          <a:bodyPr/>
          <a:lstStyle/>
          <a:p>
            <a:r>
              <a:rPr lang="de-DE" sz="1800" dirty="0" smtClean="0"/>
              <a:t>Zur „Kunst</a:t>
            </a:r>
            <a:r>
              <a:rPr lang="de-DE" sz="1800" dirty="0"/>
              <a:t>“ </a:t>
            </a:r>
            <a:r>
              <a:rPr lang="de-DE" sz="1800" dirty="0" smtClean="0"/>
              <a:t>gehören: die „bildenden Künste“ (Malerei, Grafik, Fotografie</a:t>
            </a:r>
            <a:r>
              <a:rPr lang="de-DE" sz="1800" dirty="0"/>
              <a:t>, Bildhauerei, Architektur und </a:t>
            </a:r>
            <a:r>
              <a:rPr lang="de-DE" sz="1800" dirty="0" smtClean="0"/>
              <a:t>Kunsthandwerk), die „darstellenden Künste“ (Theater</a:t>
            </a:r>
            <a:r>
              <a:rPr lang="de-DE" sz="1800" dirty="0"/>
              <a:t>, Tanz und </a:t>
            </a:r>
            <a:r>
              <a:rPr lang="de-DE" sz="1800" dirty="0" smtClean="0"/>
              <a:t>Film) sowie Musik</a:t>
            </a:r>
            <a:r>
              <a:rPr lang="de-DE" sz="1800" dirty="0"/>
              <a:t> und </a:t>
            </a:r>
            <a:r>
              <a:rPr lang="de-DE" sz="1800" dirty="0" smtClean="0"/>
              <a:t>Literatur.</a:t>
            </a:r>
            <a:endParaRPr lang="de-DE" sz="1800" dirty="0"/>
          </a:p>
          <a:p>
            <a:r>
              <a:rPr lang="de-DE" sz="1800" dirty="0"/>
              <a:t>Kunst entsteht, wenn jemand schöpferisch tätig ist und mit verschiedenen Materialien, oder auch mit Sprache, Tönen usw. etwas Kreatives schafft</a:t>
            </a:r>
            <a:r>
              <a:rPr lang="de-DE" sz="1800" dirty="0" smtClean="0"/>
              <a:t>.</a:t>
            </a:r>
          </a:p>
          <a:p>
            <a:r>
              <a:rPr lang="de-DE" sz="1800" dirty="0"/>
              <a:t>Das Kunstwerk ist oft das Ergebnis dieses kreativen </a:t>
            </a:r>
            <a:r>
              <a:rPr lang="de-DE" sz="1800" dirty="0" smtClean="0"/>
              <a:t>Prozesses oder auch </a:t>
            </a:r>
            <a:r>
              <a:rPr lang="de-DE" sz="1800" dirty="0"/>
              <a:t>der Prozess </a:t>
            </a:r>
            <a:r>
              <a:rPr lang="de-DE" sz="1800" dirty="0" smtClean="0"/>
              <a:t>selber.</a:t>
            </a:r>
          </a:p>
          <a:p>
            <a:r>
              <a:rPr lang="de-DE" sz="1800" dirty="0" smtClean="0"/>
              <a:t>Viele </a:t>
            </a:r>
            <a:r>
              <a:rPr lang="de-DE" sz="1800" dirty="0"/>
              <a:t>Künste gibt es vermutlich schon so lange, wie es Menschen </a:t>
            </a:r>
            <a:r>
              <a:rPr lang="de-DE" sz="1800" dirty="0" smtClean="0"/>
              <a:t>gibt.</a:t>
            </a:r>
          </a:p>
          <a:p>
            <a:r>
              <a:rPr lang="de-DE" sz="1800" dirty="0"/>
              <a:t>Neue </a:t>
            </a:r>
            <a:r>
              <a:rPr lang="de-DE" sz="1800" dirty="0" smtClean="0"/>
              <a:t>Kunstform: z.B. „Computerkunst</a:t>
            </a:r>
            <a:r>
              <a:rPr lang="de-DE" sz="1800" dirty="0"/>
              <a:t>“ bzw</a:t>
            </a:r>
            <a:r>
              <a:rPr lang="de-DE" sz="1800" dirty="0" smtClean="0"/>
              <a:t>.</a:t>
            </a:r>
            <a:r>
              <a:rPr lang="de-DE" sz="1800" dirty="0"/>
              <a:t> „Digitale Kunst“</a:t>
            </a:r>
            <a:endParaRPr lang="de-DE" sz="1800" dirty="0" smtClean="0"/>
          </a:p>
          <a:p>
            <a:endParaRPr lang="de-AT" sz="1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1317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1567</Words>
  <Application>Microsoft Office PowerPoint</Application>
  <PresentationFormat>Bildschirmpräsentation (16:9)</PresentationFormat>
  <Paragraphs>132</Paragraphs>
  <Slides>19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Grande</vt:lpstr>
      <vt:lpstr>Symbol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Was versteht man unter Kultur?</vt:lpstr>
      <vt:lpstr>Die Weiterentwicklung des Kulturbegriffes</vt:lpstr>
      <vt:lpstr>Von Familientradition bis Welt(kultur)erbe</vt:lpstr>
      <vt:lpstr>PowerPoint-Präsentation</vt:lpstr>
      <vt:lpstr>Ist das Kunst?</vt:lpstr>
      <vt:lpstr>„Das ist ja keine Kunst!?“ </vt:lpstr>
      <vt:lpstr>„Ist das Kunst oder kann das weg?“</vt:lpstr>
      <vt:lpstr>Was hat Kunst mit Politik zu tun?</vt:lpstr>
      <vt:lpstr>Was hat Kunst mit Politik zu tun?</vt:lpstr>
      <vt:lpstr>Kultureller Reichtum und Förderung der Kunst und Kultur</vt:lpstr>
      <vt:lpstr>Kunst im Parlament </vt:lpstr>
      <vt:lpstr>PowerPoint-Präsentation</vt:lpstr>
      <vt:lpstr>Andere Formen der Kunst(vermittlung)</vt:lpstr>
      <vt:lpstr>Virtuelle Welten und Roboter im Museum</vt:lpstr>
      <vt:lpstr>Diskussionsfragen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Kinder Buero</cp:lastModifiedBy>
  <cp:revision>370</cp:revision>
  <dcterms:created xsi:type="dcterms:W3CDTF">2019-11-13T13:23:08Z</dcterms:created>
  <dcterms:modified xsi:type="dcterms:W3CDTF">2021-05-20T15:14:29Z</dcterms:modified>
</cp:coreProperties>
</file>