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7"/>
  </p:notesMasterIdLst>
  <p:handoutMasterIdLst>
    <p:handoutMasterId r:id="rId38"/>
  </p:handoutMasterIdLst>
  <p:sldIdLst>
    <p:sldId id="632" r:id="rId2"/>
    <p:sldId id="633" r:id="rId3"/>
    <p:sldId id="578" r:id="rId4"/>
    <p:sldId id="552" r:id="rId5"/>
    <p:sldId id="595" r:id="rId6"/>
    <p:sldId id="591" r:id="rId7"/>
    <p:sldId id="622" r:id="rId8"/>
    <p:sldId id="623" r:id="rId9"/>
    <p:sldId id="624" r:id="rId10"/>
    <p:sldId id="600" r:id="rId11"/>
    <p:sldId id="569" r:id="rId12"/>
    <p:sldId id="625" r:id="rId13"/>
    <p:sldId id="626" r:id="rId14"/>
    <p:sldId id="627" r:id="rId15"/>
    <p:sldId id="628" r:id="rId16"/>
    <p:sldId id="629" r:id="rId17"/>
    <p:sldId id="651" r:id="rId18"/>
    <p:sldId id="630" r:id="rId19"/>
    <p:sldId id="635" r:id="rId20"/>
    <p:sldId id="636" r:id="rId21"/>
    <p:sldId id="638" r:id="rId22"/>
    <p:sldId id="639" r:id="rId23"/>
    <p:sldId id="640" r:id="rId24"/>
    <p:sldId id="641" r:id="rId25"/>
    <p:sldId id="652" r:id="rId26"/>
    <p:sldId id="642" r:id="rId27"/>
    <p:sldId id="643" r:id="rId28"/>
    <p:sldId id="644" r:id="rId29"/>
    <p:sldId id="645" r:id="rId30"/>
    <p:sldId id="646" r:id="rId31"/>
    <p:sldId id="653" r:id="rId32"/>
    <p:sldId id="647" r:id="rId33"/>
    <p:sldId id="648" r:id="rId34"/>
    <p:sldId id="649" r:id="rId35"/>
    <p:sldId id="650" r:id="rId36"/>
  </p:sldIdLst>
  <p:sldSz cx="9144000" cy="6858000" type="screen4x3"/>
  <p:notesSz cx="6797675" cy="9928225"/>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ndler-Müller Elisabeth Mag. " initials="schindl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456"/>
    <a:srgbClr val="DC5355"/>
    <a:srgbClr val="FF5050"/>
    <a:srgbClr val="000000"/>
    <a:srgbClr val="33CC33"/>
    <a:srgbClr val="009999"/>
    <a:srgbClr val="FFDD4B"/>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9822" autoAdjust="0"/>
  </p:normalViewPr>
  <p:slideViewPr>
    <p:cSldViewPr>
      <p:cViewPr varScale="1">
        <p:scale>
          <a:sx n="112" d="100"/>
          <a:sy n="112" d="100"/>
        </p:scale>
        <p:origin x="1146" y="108"/>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sorterViewPr>
    <p:cViewPr varScale="1">
      <p:scale>
        <a:sx n="1" d="1"/>
        <a:sy n="1" d="1"/>
      </p:scale>
      <p:origin x="0" y="-3192"/>
    </p:cViewPr>
  </p:sorterViewPr>
  <p:notesViewPr>
    <p:cSldViewPr>
      <p:cViewPr varScale="1">
        <p:scale>
          <a:sx n="60" d="100"/>
          <a:sy n="60" d="100"/>
        </p:scale>
        <p:origin x="3202" y="4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09E31-6D71-40BB-81FB-5FEF65733A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AT"/>
        </a:p>
      </dgm:t>
    </dgm:pt>
    <dgm:pt modelId="{CD4EDCCF-404D-4756-B810-DA8E50F05EA2}">
      <dgm:prSet phldrT="[Text]" custT="1"/>
      <dgm:spPr/>
      <dgm:t>
        <a:bodyPr/>
        <a:lstStyle/>
        <a:p>
          <a:r>
            <a:rPr lang="de-AT" sz="2000" dirty="0" smtClean="0">
              <a:solidFill>
                <a:schemeClr val="tx1"/>
              </a:solidFill>
            </a:rPr>
            <a:t>Jedes Kind hat das Recht auf Gleichbehandlung und Schutz vor Benachteiligung.</a:t>
          </a:r>
          <a:endParaRPr lang="de-AT" sz="2000" dirty="0">
            <a:solidFill>
              <a:schemeClr val="tx1"/>
            </a:solidFill>
          </a:endParaRPr>
        </a:p>
      </dgm:t>
    </dgm:pt>
    <dgm:pt modelId="{C18AB24E-5BE2-4EF9-BCB2-B40876C2DB6C}" type="parTrans" cxnId="{C2E8E812-8A05-4E32-9D10-BFB4DB767919}">
      <dgm:prSet/>
      <dgm:spPr/>
      <dgm:t>
        <a:bodyPr/>
        <a:lstStyle/>
        <a:p>
          <a:endParaRPr lang="de-AT"/>
        </a:p>
      </dgm:t>
    </dgm:pt>
    <dgm:pt modelId="{17C88B84-5553-4C0A-BBB5-22F67461389C}" type="sibTrans" cxnId="{C2E8E812-8A05-4E32-9D10-BFB4DB767919}">
      <dgm:prSet/>
      <dgm:spPr/>
      <dgm:t>
        <a:bodyPr/>
        <a:lstStyle/>
        <a:p>
          <a:endParaRPr lang="de-AT"/>
        </a:p>
      </dgm:t>
    </dgm:pt>
    <dgm:pt modelId="{7106BDF9-EF53-41EA-8041-F824090D79F6}">
      <dgm:prSet phldrT="[Text]"/>
      <dgm:spPr/>
      <dgm:t>
        <a:bodyPr/>
        <a:lstStyle/>
        <a:p>
          <a:r>
            <a:rPr lang="de-AT" dirty="0" smtClean="0">
              <a:solidFill>
                <a:schemeClr val="tx1"/>
              </a:solidFill>
            </a:rPr>
            <a:t>Jedes Kind hat das Recht auf einen Namen und eine Staatszugehörigkeit.</a:t>
          </a:r>
          <a:endParaRPr lang="de-AT" dirty="0">
            <a:solidFill>
              <a:schemeClr val="tx1"/>
            </a:solidFill>
          </a:endParaRPr>
        </a:p>
      </dgm:t>
    </dgm:pt>
    <dgm:pt modelId="{7F2B2AEE-482D-4270-9AAF-07B6DF887699}" type="parTrans" cxnId="{E72C5637-562B-428A-A8A8-9EE9FAFCCAC6}">
      <dgm:prSet/>
      <dgm:spPr/>
      <dgm:t>
        <a:bodyPr/>
        <a:lstStyle/>
        <a:p>
          <a:endParaRPr lang="de-AT"/>
        </a:p>
      </dgm:t>
    </dgm:pt>
    <dgm:pt modelId="{5748603A-F8B0-45F0-AF49-163AFFED92BC}" type="sibTrans" cxnId="{E72C5637-562B-428A-A8A8-9EE9FAFCCAC6}">
      <dgm:prSet/>
      <dgm:spPr/>
      <dgm:t>
        <a:bodyPr/>
        <a:lstStyle/>
        <a:p>
          <a:endParaRPr lang="de-AT"/>
        </a:p>
      </dgm:t>
    </dgm:pt>
    <dgm:pt modelId="{1E404712-44B8-4BF5-8A4B-513C2FAD6AB9}">
      <dgm:prSet phldrT="[Text]"/>
      <dgm:spPr/>
      <dgm:t>
        <a:bodyPr/>
        <a:lstStyle/>
        <a:p>
          <a:r>
            <a:rPr lang="de-AT" dirty="0" smtClean="0">
              <a:solidFill>
                <a:schemeClr val="tx1"/>
              </a:solidFill>
            </a:rPr>
            <a:t>Jedes Kind hat das Recht auf Gesundheit und medizinische Betreuung.</a:t>
          </a:r>
          <a:endParaRPr lang="de-AT" dirty="0">
            <a:solidFill>
              <a:schemeClr val="tx1"/>
            </a:solidFill>
          </a:endParaRPr>
        </a:p>
      </dgm:t>
    </dgm:pt>
    <dgm:pt modelId="{44628AB6-CDA8-4189-9673-51A9D11D5608}" type="parTrans" cxnId="{3EC38394-6D4C-4169-9082-D9EBBCAF37EF}">
      <dgm:prSet/>
      <dgm:spPr/>
      <dgm:t>
        <a:bodyPr/>
        <a:lstStyle/>
        <a:p>
          <a:endParaRPr lang="de-AT"/>
        </a:p>
      </dgm:t>
    </dgm:pt>
    <dgm:pt modelId="{D7791E2C-B528-47B1-8327-3779E7579B40}" type="sibTrans" cxnId="{3EC38394-6D4C-4169-9082-D9EBBCAF37EF}">
      <dgm:prSet/>
      <dgm:spPr/>
      <dgm:t>
        <a:bodyPr/>
        <a:lstStyle/>
        <a:p>
          <a:endParaRPr lang="de-AT"/>
        </a:p>
      </dgm:t>
    </dgm:pt>
    <dgm:pt modelId="{FA5D1921-6C06-4C1F-A8AC-06024B282866}">
      <dgm:prSet phldrT="[Text]"/>
      <dgm:spPr/>
      <dgm:t>
        <a:bodyPr/>
        <a:lstStyle/>
        <a:p>
          <a:r>
            <a:rPr lang="de-AT" dirty="0" smtClean="0">
              <a:solidFill>
                <a:schemeClr val="tx1"/>
              </a:solidFill>
            </a:rPr>
            <a:t>Jedes Kind hat das Recht auf Bildung und Ausbildung.</a:t>
          </a:r>
          <a:endParaRPr lang="de-AT" dirty="0">
            <a:solidFill>
              <a:schemeClr val="tx1"/>
            </a:solidFill>
          </a:endParaRPr>
        </a:p>
      </dgm:t>
    </dgm:pt>
    <dgm:pt modelId="{D1C6BE25-C2D6-4E0D-A59F-FDB8C47B7067}" type="parTrans" cxnId="{DFD9D997-6A4F-42E0-ADFE-6979B3EC51FF}">
      <dgm:prSet/>
      <dgm:spPr/>
      <dgm:t>
        <a:bodyPr/>
        <a:lstStyle/>
        <a:p>
          <a:endParaRPr lang="de-AT"/>
        </a:p>
      </dgm:t>
    </dgm:pt>
    <dgm:pt modelId="{B9828E16-F7BA-4B50-8C9C-4B4722E97629}" type="sibTrans" cxnId="{DFD9D997-6A4F-42E0-ADFE-6979B3EC51FF}">
      <dgm:prSet/>
      <dgm:spPr/>
      <dgm:t>
        <a:bodyPr/>
        <a:lstStyle/>
        <a:p>
          <a:endParaRPr lang="de-AT"/>
        </a:p>
      </dgm:t>
    </dgm:pt>
    <dgm:pt modelId="{4256868D-0437-4131-B84D-412D420B5294}">
      <dgm:prSet phldrT="[Text]"/>
      <dgm:spPr/>
      <dgm:t>
        <a:bodyPr/>
        <a:lstStyle/>
        <a:p>
          <a:r>
            <a:rPr lang="de-AT" dirty="0" smtClean="0">
              <a:solidFill>
                <a:schemeClr val="tx1"/>
              </a:solidFill>
            </a:rPr>
            <a:t>Jedes Kind hat das Recht auf Freizeit, Spiel und Erholung.</a:t>
          </a:r>
          <a:endParaRPr lang="de-AT" dirty="0">
            <a:solidFill>
              <a:schemeClr val="tx1"/>
            </a:solidFill>
          </a:endParaRPr>
        </a:p>
      </dgm:t>
    </dgm:pt>
    <dgm:pt modelId="{D224CE10-6C57-4745-BCE2-B768C17D0C08}" type="parTrans" cxnId="{351FE6D2-F46D-43B0-84E3-436D3451B255}">
      <dgm:prSet/>
      <dgm:spPr/>
      <dgm:t>
        <a:bodyPr/>
        <a:lstStyle/>
        <a:p>
          <a:endParaRPr lang="de-AT"/>
        </a:p>
      </dgm:t>
    </dgm:pt>
    <dgm:pt modelId="{0308AE92-A50E-4532-BE2B-0AE60F81B8AE}" type="sibTrans" cxnId="{351FE6D2-F46D-43B0-84E3-436D3451B255}">
      <dgm:prSet/>
      <dgm:spPr/>
      <dgm:t>
        <a:bodyPr/>
        <a:lstStyle/>
        <a:p>
          <a:endParaRPr lang="de-AT"/>
        </a:p>
      </dgm:t>
    </dgm:pt>
    <dgm:pt modelId="{E460E97E-6C47-4F31-A1CE-24D14ADD2264}" type="pres">
      <dgm:prSet presAssocID="{03A09E31-6D71-40BB-81FB-5FEF65733A4E}" presName="diagram" presStyleCnt="0">
        <dgm:presLayoutVars>
          <dgm:dir/>
          <dgm:resizeHandles val="exact"/>
        </dgm:presLayoutVars>
      </dgm:prSet>
      <dgm:spPr/>
      <dgm:t>
        <a:bodyPr/>
        <a:lstStyle/>
        <a:p>
          <a:endParaRPr lang="de-AT"/>
        </a:p>
      </dgm:t>
    </dgm:pt>
    <dgm:pt modelId="{6B609950-687A-48E4-8F14-243BC3B6BAAB}" type="pres">
      <dgm:prSet presAssocID="{CD4EDCCF-404D-4756-B810-DA8E50F05EA2}" presName="node" presStyleLbl="node1" presStyleIdx="0" presStyleCnt="5">
        <dgm:presLayoutVars>
          <dgm:bulletEnabled val="1"/>
        </dgm:presLayoutVars>
      </dgm:prSet>
      <dgm:spPr/>
      <dgm:t>
        <a:bodyPr/>
        <a:lstStyle/>
        <a:p>
          <a:endParaRPr lang="de-AT"/>
        </a:p>
      </dgm:t>
    </dgm:pt>
    <dgm:pt modelId="{94B41242-2AEC-4D34-8F61-AD8CC9772330}" type="pres">
      <dgm:prSet presAssocID="{17C88B84-5553-4C0A-BBB5-22F67461389C}" presName="sibTrans" presStyleCnt="0"/>
      <dgm:spPr/>
    </dgm:pt>
    <dgm:pt modelId="{1EE99170-BF1C-4378-ABBC-F28EC586BCCA}" type="pres">
      <dgm:prSet presAssocID="{7106BDF9-EF53-41EA-8041-F824090D79F6}" presName="node" presStyleLbl="node1" presStyleIdx="1" presStyleCnt="5">
        <dgm:presLayoutVars>
          <dgm:bulletEnabled val="1"/>
        </dgm:presLayoutVars>
      </dgm:prSet>
      <dgm:spPr/>
      <dgm:t>
        <a:bodyPr/>
        <a:lstStyle/>
        <a:p>
          <a:endParaRPr lang="de-AT"/>
        </a:p>
      </dgm:t>
    </dgm:pt>
    <dgm:pt modelId="{3015EDA0-F7BC-4033-A136-93BC7F51C1EE}" type="pres">
      <dgm:prSet presAssocID="{5748603A-F8B0-45F0-AF49-163AFFED92BC}" presName="sibTrans" presStyleCnt="0"/>
      <dgm:spPr/>
    </dgm:pt>
    <dgm:pt modelId="{149BE880-5BB3-4FEF-820B-BE836B6C4AB7}" type="pres">
      <dgm:prSet presAssocID="{1E404712-44B8-4BF5-8A4B-513C2FAD6AB9}" presName="node" presStyleLbl="node1" presStyleIdx="2" presStyleCnt="5">
        <dgm:presLayoutVars>
          <dgm:bulletEnabled val="1"/>
        </dgm:presLayoutVars>
      </dgm:prSet>
      <dgm:spPr/>
      <dgm:t>
        <a:bodyPr/>
        <a:lstStyle/>
        <a:p>
          <a:endParaRPr lang="de-AT"/>
        </a:p>
      </dgm:t>
    </dgm:pt>
    <dgm:pt modelId="{58292E26-6697-48D0-A24A-68C92B6D6D6F}" type="pres">
      <dgm:prSet presAssocID="{D7791E2C-B528-47B1-8327-3779E7579B40}" presName="sibTrans" presStyleCnt="0"/>
      <dgm:spPr/>
    </dgm:pt>
    <dgm:pt modelId="{AF413DCC-7B4B-4611-8FEB-8F801AC9971E}" type="pres">
      <dgm:prSet presAssocID="{FA5D1921-6C06-4C1F-A8AC-06024B282866}" presName="node" presStyleLbl="node1" presStyleIdx="3" presStyleCnt="5">
        <dgm:presLayoutVars>
          <dgm:bulletEnabled val="1"/>
        </dgm:presLayoutVars>
      </dgm:prSet>
      <dgm:spPr/>
      <dgm:t>
        <a:bodyPr/>
        <a:lstStyle/>
        <a:p>
          <a:endParaRPr lang="de-AT"/>
        </a:p>
      </dgm:t>
    </dgm:pt>
    <dgm:pt modelId="{EC0DA31C-2BBC-4E31-A682-C8C6E6F42FCC}" type="pres">
      <dgm:prSet presAssocID="{B9828E16-F7BA-4B50-8C9C-4B4722E97629}" presName="sibTrans" presStyleCnt="0"/>
      <dgm:spPr/>
    </dgm:pt>
    <dgm:pt modelId="{5EA41225-E36A-4A7F-9218-3575C7097CBF}" type="pres">
      <dgm:prSet presAssocID="{4256868D-0437-4131-B84D-412D420B5294}" presName="node" presStyleLbl="node1" presStyleIdx="4" presStyleCnt="5">
        <dgm:presLayoutVars>
          <dgm:bulletEnabled val="1"/>
        </dgm:presLayoutVars>
      </dgm:prSet>
      <dgm:spPr/>
      <dgm:t>
        <a:bodyPr/>
        <a:lstStyle/>
        <a:p>
          <a:endParaRPr lang="de-AT"/>
        </a:p>
      </dgm:t>
    </dgm:pt>
  </dgm:ptLst>
  <dgm:cxnLst>
    <dgm:cxn modelId="{EDB58A74-241A-4382-8E0E-C4B311C76F24}" type="presOf" srcId="{03A09E31-6D71-40BB-81FB-5FEF65733A4E}" destId="{E460E97E-6C47-4F31-A1CE-24D14ADD2264}" srcOrd="0" destOrd="0" presId="urn:microsoft.com/office/officeart/2005/8/layout/default"/>
    <dgm:cxn modelId="{C2E8E812-8A05-4E32-9D10-BFB4DB767919}" srcId="{03A09E31-6D71-40BB-81FB-5FEF65733A4E}" destId="{CD4EDCCF-404D-4756-B810-DA8E50F05EA2}" srcOrd="0" destOrd="0" parTransId="{C18AB24E-5BE2-4EF9-BCB2-B40876C2DB6C}" sibTransId="{17C88B84-5553-4C0A-BBB5-22F67461389C}"/>
    <dgm:cxn modelId="{DFD9D997-6A4F-42E0-ADFE-6979B3EC51FF}" srcId="{03A09E31-6D71-40BB-81FB-5FEF65733A4E}" destId="{FA5D1921-6C06-4C1F-A8AC-06024B282866}" srcOrd="3" destOrd="0" parTransId="{D1C6BE25-C2D6-4E0D-A59F-FDB8C47B7067}" sibTransId="{B9828E16-F7BA-4B50-8C9C-4B4722E97629}"/>
    <dgm:cxn modelId="{351FE6D2-F46D-43B0-84E3-436D3451B255}" srcId="{03A09E31-6D71-40BB-81FB-5FEF65733A4E}" destId="{4256868D-0437-4131-B84D-412D420B5294}" srcOrd="4" destOrd="0" parTransId="{D224CE10-6C57-4745-BCE2-B768C17D0C08}" sibTransId="{0308AE92-A50E-4532-BE2B-0AE60F81B8AE}"/>
    <dgm:cxn modelId="{E72C5637-562B-428A-A8A8-9EE9FAFCCAC6}" srcId="{03A09E31-6D71-40BB-81FB-5FEF65733A4E}" destId="{7106BDF9-EF53-41EA-8041-F824090D79F6}" srcOrd="1" destOrd="0" parTransId="{7F2B2AEE-482D-4270-9AAF-07B6DF887699}" sibTransId="{5748603A-F8B0-45F0-AF49-163AFFED92BC}"/>
    <dgm:cxn modelId="{5E61C22C-4749-4B5A-A9F6-33D78C058DA1}" type="presOf" srcId="{FA5D1921-6C06-4C1F-A8AC-06024B282866}" destId="{AF413DCC-7B4B-4611-8FEB-8F801AC9971E}" srcOrd="0" destOrd="0" presId="urn:microsoft.com/office/officeart/2005/8/layout/default"/>
    <dgm:cxn modelId="{B27D0389-E4F7-40E6-8377-0E83C579B4C5}" type="presOf" srcId="{1E404712-44B8-4BF5-8A4B-513C2FAD6AB9}" destId="{149BE880-5BB3-4FEF-820B-BE836B6C4AB7}" srcOrd="0" destOrd="0" presId="urn:microsoft.com/office/officeart/2005/8/layout/default"/>
    <dgm:cxn modelId="{A8A8993A-6631-42A1-AC19-0BE033D6CFC8}" type="presOf" srcId="{4256868D-0437-4131-B84D-412D420B5294}" destId="{5EA41225-E36A-4A7F-9218-3575C7097CBF}" srcOrd="0" destOrd="0" presId="urn:microsoft.com/office/officeart/2005/8/layout/default"/>
    <dgm:cxn modelId="{F4E2DF10-B79F-4619-ADAB-7A8407F52655}" type="presOf" srcId="{CD4EDCCF-404D-4756-B810-DA8E50F05EA2}" destId="{6B609950-687A-48E4-8F14-243BC3B6BAAB}" srcOrd="0" destOrd="0" presId="urn:microsoft.com/office/officeart/2005/8/layout/default"/>
    <dgm:cxn modelId="{19DA6095-E176-4128-9BD0-627996B6AD6D}" type="presOf" srcId="{7106BDF9-EF53-41EA-8041-F824090D79F6}" destId="{1EE99170-BF1C-4378-ABBC-F28EC586BCCA}" srcOrd="0" destOrd="0" presId="urn:microsoft.com/office/officeart/2005/8/layout/default"/>
    <dgm:cxn modelId="{3EC38394-6D4C-4169-9082-D9EBBCAF37EF}" srcId="{03A09E31-6D71-40BB-81FB-5FEF65733A4E}" destId="{1E404712-44B8-4BF5-8A4B-513C2FAD6AB9}" srcOrd="2" destOrd="0" parTransId="{44628AB6-CDA8-4189-9673-51A9D11D5608}" sibTransId="{D7791E2C-B528-47B1-8327-3779E7579B40}"/>
    <dgm:cxn modelId="{05D9FFFF-0B78-4921-BE0F-20E34451C368}" type="presParOf" srcId="{E460E97E-6C47-4F31-A1CE-24D14ADD2264}" destId="{6B609950-687A-48E4-8F14-243BC3B6BAAB}" srcOrd="0" destOrd="0" presId="urn:microsoft.com/office/officeart/2005/8/layout/default"/>
    <dgm:cxn modelId="{ACB08242-EF91-41CC-83AD-90E28B6266F1}" type="presParOf" srcId="{E460E97E-6C47-4F31-A1CE-24D14ADD2264}" destId="{94B41242-2AEC-4D34-8F61-AD8CC9772330}" srcOrd="1" destOrd="0" presId="urn:microsoft.com/office/officeart/2005/8/layout/default"/>
    <dgm:cxn modelId="{C859922E-AA05-45F2-8824-1734989066DF}" type="presParOf" srcId="{E460E97E-6C47-4F31-A1CE-24D14ADD2264}" destId="{1EE99170-BF1C-4378-ABBC-F28EC586BCCA}" srcOrd="2" destOrd="0" presId="urn:microsoft.com/office/officeart/2005/8/layout/default"/>
    <dgm:cxn modelId="{B44C8890-5107-4E6F-B122-AB47116FC265}" type="presParOf" srcId="{E460E97E-6C47-4F31-A1CE-24D14ADD2264}" destId="{3015EDA0-F7BC-4033-A136-93BC7F51C1EE}" srcOrd="3" destOrd="0" presId="urn:microsoft.com/office/officeart/2005/8/layout/default"/>
    <dgm:cxn modelId="{CF010B9B-EF25-4CB7-87A2-6957C28463CD}" type="presParOf" srcId="{E460E97E-6C47-4F31-A1CE-24D14ADD2264}" destId="{149BE880-5BB3-4FEF-820B-BE836B6C4AB7}" srcOrd="4" destOrd="0" presId="urn:microsoft.com/office/officeart/2005/8/layout/default"/>
    <dgm:cxn modelId="{AF606DDD-FE9F-46E9-AE67-38B39E7327BC}" type="presParOf" srcId="{E460E97E-6C47-4F31-A1CE-24D14ADD2264}" destId="{58292E26-6697-48D0-A24A-68C92B6D6D6F}" srcOrd="5" destOrd="0" presId="urn:microsoft.com/office/officeart/2005/8/layout/default"/>
    <dgm:cxn modelId="{928571F1-3126-4310-B313-909D81FA5DE5}" type="presParOf" srcId="{E460E97E-6C47-4F31-A1CE-24D14ADD2264}" destId="{AF413DCC-7B4B-4611-8FEB-8F801AC9971E}" srcOrd="6" destOrd="0" presId="urn:microsoft.com/office/officeart/2005/8/layout/default"/>
    <dgm:cxn modelId="{AFB2FA02-B593-48BB-969A-6BE5C9ED1869}" type="presParOf" srcId="{E460E97E-6C47-4F31-A1CE-24D14ADD2264}" destId="{EC0DA31C-2BBC-4E31-A682-C8C6E6F42FCC}" srcOrd="7" destOrd="0" presId="urn:microsoft.com/office/officeart/2005/8/layout/default"/>
    <dgm:cxn modelId="{2C1C2EE6-7FCD-45B9-8BCF-14C799DF2F00}" type="presParOf" srcId="{E460E97E-6C47-4F31-A1CE-24D14ADD2264}" destId="{5EA41225-E36A-4A7F-9218-3575C7097CB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09E31-6D71-40BB-81FB-5FEF65733A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AT"/>
        </a:p>
      </dgm:t>
    </dgm:pt>
    <dgm:pt modelId="{CD4EDCCF-404D-4756-B810-DA8E50F05EA2}">
      <dgm:prSet phldrT="[Text]" custT="1"/>
      <dgm:spPr/>
      <dgm:t>
        <a:bodyPr/>
        <a:lstStyle/>
        <a:p>
          <a:r>
            <a:rPr lang="de-AT" sz="2000" dirty="0" smtClean="0">
              <a:solidFill>
                <a:schemeClr val="tx1"/>
              </a:solidFill>
            </a:rPr>
            <a:t>Jedes Kind hat das Recht, sich zu informieren, mitzuteilen und gehört zu werden.</a:t>
          </a:r>
          <a:endParaRPr lang="de-AT" sz="2000" dirty="0">
            <a:solidFill>
              <a:schemeClr val="tx1"/>
            </a:solidFill>
          </a:endParaRPr>
        </a:p>
      </dgm:t>
    </dgm:pt>
    <dgm:pt modelId="{C18AB24E-5BE2-4EF9-BCB2-B40876C2DB6C}" type="parTrans" cxnId="{C2E8E812-8A05-4E32-9D10-BFB4DB767919}">
      <dgm:prSet/>
      <dgm:spPr/>
      <dgm:t>
        <a:bodyPr/>
        <a:lstStyle/>
        <a:p>
          <a:endParaRPr lang="de-AT"/>
        </a:p>
      </dgm:t>
    </dgm:pt>
    <dgm:pt modelId="{17C88B84-5553-4C0A-BBB5-22F67461389C}" type="sibTrans" cxnId="{C2E8E812-8A05-4E32-9D10-BFB4DB767919}">
      <dgm:prSet/>
      <dgm:spPr/>
      <dgm:t>
        <a:bodyPr/>
        <a:lstStyle/>
        <a:p>
          <a:endParaRPr lang="de-AT"/>
        </a:p>
      </dgm:t>
    </dgm:pt>
    <dgm:pt modelId="{7106BDF9-EF53-41EA-8041-F824090D79F6}">
      <dgm:prSet phldrT="[Text]" custT="1"/>
      <dgm:spPr/>
      <dgm:t>
        <a:bodyPr/>
        <a:lstStyle/>
        <a:p>
          <a:r>
            <a:rPr lang="de-AT" sz="2000" dirty="0" smtClean="0">
              <a:solidFill>
                <a:schemeClr val="tx1"/>
              </a:solidFill>
            </a:rPr>
            <a:t>Jedes Kind hat das Recht auf Schutz vor Missbrauch und Misshandlung.</a:t>
          </a:r>
          <a:endParaRPr lang="de-AT" sz="2000" dirty="0">
            <a:solidFill>
              <a:schemeClr val="tx1"/>
            </a:solidFill>
          </a:endParaRPr>
        </a:p>
      </dgm:t>
    </dgm:pt>
    <dgm:pt modelId="{7F2B2AEE-482D-4270-9AAF-07B6DF887699}" type="parTrans" cxnId="{E72C5637-562B-428A-A8A8-9EE9FAFCCAC6}">
      <dgm:prSet/>
      <dgm:spPr/>
      <dgm:t>
        <a:bodyPr/>
        <a:lstStyle/>
        <a:p>
          <a:endParaRPr lang="de-AT"/>
        </a:p>
      </dgm:t>
    </dgm:pt>
    <dgm:pt modelId="{5748603A-F8B0-45F0-AF49-163AFFED92BC}" type="sibTrans" cxnId="{E72C5637-562B-428A-A8A8-9EE9FAFCCAC6}">
      <dgm:prSet/>
      <dgm:spPr/>
      <dgm:t>
        <a:bodyPr/>
        <a:lstStyle/>
        <a:p>
          <a:endParaRPr lang="de-AT"/>
        </a:p>
      </dgm:t>
    </dgm:pt>
    <dgm:pt modelId="{1E404712-44B8-4BF5-8A4B-513C2FAD6AB9}">
      <dgm:prSet phldrT="[Text]" custT="1"/>
      <dgm:spPr/>
      <dgm:t>
        <a:bodyPr/>
        <a:lstStyle/>
        <a:p>
          <a:r>
            <a:rPr lang="de-AT" sz="1600" dirty="0" smtClean="0">
              <a:solidFill>
                <a:schemeClr val="tx1"/>
              </a:solidFill>
            </a:rPr>
            <a:t>Jedes Kind hat das Recht auf Hilfe bei Katastrophen, in Notlagen, auf Schutz vor Grausamkeit, </a:t>
          </a:r>
          <a:r>
            <a:rPr lang="de-AT" sz="1600" dirty="0" err="1" smtClean="0">
              <a:solidFill>
                <a:schemeClr val="tx1"/>
              </a:solidFill>
            </a:rPr>
            <a:t>Ver-nachlässigung</a:t>
          </a:r>
          <a:r>
            <a:rPr lang="de-AT" sz="1600" dirty="0" smtClean="0">
              <a:solidFill>
                <a:schemeClr val="tx1"/>
              </a:solidFill>
            </a:rPr>
            <a:t>, Aus-</a:t>
          </a:r>
          <a:r>
            <a:rPr lang="de-AT" sz="1600" dirty="0" err="1" smtClean="0">
              <a:solidFill>
                <a:schemeClr val="tx1"/>
              </a:solidFill>
            </a:rPr>
            <a:t>beutung</a:t>
          </a:r>
          <a:r>
            <a:rPr lang="de-AT" sz="1600" dirty="0" smtClean="0">
              <a:solidFill>
                <a:schemeClr val="tx1"/>
              </a:solidFill>
            </a:rPr>
            <a:t>, Verfolgung.</a:t>
          </a:r>
          <a:endParaRPr lang="de-AT" sz="1600" dirty="0">
            <a:solidFill>
              <a:schemeClr val="tx1"/>
            </a:solidFill>
          </a:endParaRPr>
        </a:p>
      </dgm:t>
    </dgm:pt>
    <dgm:pt modelId="{44628AB6-CDA8-4189-9673-51A9D11D5608}" type="parTrans" cxnId="{3EC38394-6D4C-4169-9082-D9EBBCAF37EF}">
      <dgm:prSet/>
      <dgm:spPr/>
      <dgm:t>
        <a:bodyPr/>
        <a:lstStyle/>
        <a:p>
          <a:endParaRPr lang="de-AT"/>
        </a:p>
      </dgm:t>
    </dgm:pt>
    <dgm:pt modelId="{D7791E2C-B528-47B1-8327-3779E7579B40}" type="sibTrans" cxnId="{3EC38394-6D4C-4169-9082-D9EBBCAF37EF}">
      <dgm:prSet/>
      <dgm:spPr/>
      <dgm:t>
        <a:bodyPr/>
        <a:lstStyle/>
        <a:p>
          <a:endParaRPr lang="de-AT"/>
        </a:p>
      </dgm:t>
    </dgm:pt>
    <dgm:pt modelId="{FA5D1921-6C06-4C1F-A8AC-06024B282866}">
      <dgm:prSet phldrT="[Text]" custT="1"/>
      <dgm:spPr/>
      <dgm:t>
        <a:bodyPr/>
        <a:lstStyle/>
        <a:p>
          <a:r>
            <a:rPr lang="de-AT" sz="2000" dirty="0" smtClean="0">
              <a:solidFill>
                <a:schemeClr val="tx1"/>
              </a:solidFill>
            </a:rPr>
            <a:t>Jedes Kind hat das Recht auf eine Familie und ein sicheres Zuhause.</a:t>
          </a:r>
          <a:endParaRPr lang="de-AT" sz="2000" dirty="0">
            <a:solidFill>
              <a:schemeClr val="tx1"/>
            </a:solidFill>
          </a:endParaRPr>
        </a:p>
      </dgm:t>
    </dgm:pt>
    <dgm:pt modelId="{D1C6BE25-C2D6-4E0D-A59F-FDB8C47B7067}" type="parTrans" cxnId="{DFD9D997-6A4F-42E0-ADFE-6979B3EC51FF}">
      <dgm:prSet/>
      <dgm:spPr/>
      <dgm:t>
        <a:bodyPr/>
        <a:lstStyle/>
        <a:p>
          <a:endParaRPr lang="de-AT"/>
        </a:p>
      </dgm:t>
    </dgm:pt>
    <dgm:pt modelId="{B9828E16-F7BA-4B50-8C9C-4B4722E97629}" type="sibTrans" cxnId="{DFD9D997-6A4F-42E0-ADFE-6979B3EC51FF}">
      <dgm:prSet/>
      <dgm:spPr/>
      <dgm:t>
        <a:bodyPr/>
        <a:lstStyle/>
        <a:p>
          <a:endParaRPr lang="de-AT"/>
        </a:p>
      </dgm:t>
    </dgm:pt>
    <dgm:pt modelId="{4256868D-0437-4131-B84D-412D420B5294}">
      <dgm:prSet phldrT="[Text]" custT="1"/>
      <dgm:spPr/>
      <dgm:t>
        <a:bodyPr/>
        <a:lstStyle/>
        <a:p>
          <a:r>
            <a:rPr lang="de-AT" sz="2000" dirty="0" smtClean="0">
              <a:solidFill>
                <a:schemeClr val="tx1"/>
              </a:solidFill>
            </a:rPr>
            <a:t>Jedes Kind hat das Recht auf besondere Fürsorge und Förderung bei Behinderung</a:t>
          </a:r>
          <a:r>
            <a:rPr lang="de-AT" sz="1500" dirty="0" smtClean="0">
              <a:solidFill>
                <a:schemeClr val="tx1"/>
              </a:solidFill>
            </a:rPr>
            <a:t>.</a:t>
          </a:r>
          <a:endParaRPr lang="de-AT" sz="1500" dirty="0">
            <a:solidFill>
              <a:schemeClr val="tx1"/>
            </a:solidFill>
          </a:endParaRPr>
        </a:p>
      </dgm:t>
    </dgm:pt>
    <dgm:pt modelId="{D224CE10-6C57-4745-BCE2-B768C17D0C08}" type="parTrans" cxnId="{351FE6D2-F46D-43B0-84E3-436D3451B255}">
      <dgm:prSet/>
      <dgm:spPr/>
      <dgm:t>
        <a:bodyPr/>
        <a:lstStyle/>
        <a:p>
          <a:endParaRPr lang="de-AT"/>
        </a:p>
      </dgm:t>
    </dgm:pt>
    <dgm:pt modelId="{0308AE92-A50E-4532-BE2B-0AE60F81B8AE}" type="sibTrans" cxnId="{351FE6D2-F46D-43B0-84E3-436D3451B255}">
      <dgm:prSet/>
      <dgm:spPr/>
      <dgm:t>
        <a:bodyPr/>
        <a:lstStyle/>
        <a:p>
          <a:endParaRPr lang="de-AT"/>
        </a:p>
      </dgm:t>
    </dgm:pt>
    <dgm:pt modelId="{E460E97E-6C47-4F31-A1CE-24D14ADD2264}" type="pres">
      <dgm:prSet presAssocID="{03A09E31-6D71-40BB-81FB-5FEF65733A4E}" presName="diagram" presStyleCnt="0">
        <dgm:presLayoutVars>
          <dgm:dir/>
          <dgm:resizeHandles val="exact"/>
        </dgm:presLayoutVars>
      </dgm:prSet>
      <dgm:spPr/>
      <dgm:t>
        <a:bodyPr/>
        <a:lstStyle/>
        <a:p>
          <a:endParaRPr lang="de-AT"/>
        </a:p>
      </dgm:t>
    </dgm:pt>
    <dgm:pt modelId="{6B609950-687A-48E4-8F14-243BC3B6BAAB}" type="pres">
      <dgm:prSet presAssocID="{CD4EDCCF-404D-4756-B810-DA8E50F05EA2}" presName="node" presStyleLbl="node1" presStyleIdx="0" presStyleCnt="5">
        <dgm:presLayoutVars>
          <dgm:bulletEnabled val="1"/>
        </dgm:presLayoutVars>
      </dgm:prSet>
      <dgm:spPr/>
      <dgm:t>
        <a:bodyPr/>
        <a:lstStyle/>
        <a:p>
          <a:endParaRPr lang="de-AT"/>
        </a:p>
      </dgm:t>
    </dgm:pt>
    <dgm:pt modelId="{94B41242-2AEC-4D34-8F61-AD8CC9772330}" type="pres">
      <dgm:prSet presAssocID="{17C88B84-5553-4C0A-BBB5-22F67461389C}" presName="sibTrans" presStyleCnt="0"/>
      <dgm:spPr/>
    </dgm:pt>
    <dgm:pt modelId="{1EE99170-BF1C-4378-ABBC-F28EC586BCCA}" type="pres">
      <dgm:prSet presAssocID="{7106BDF9-EF53-41EA-8041-F824090D79F6}" presName="node" presStyleLbl="node1" presStyleIdx="1" presStyleCnt="5">
        <dgm:presLayoutVars>
          <dgm:bulletEnabled val="1"/>
        </dgm:presLayoutVars>
      </dgm:prSet>
      <dgm:spPr/>
      <dgm:t>
        <a:bodyPr/>
        <a:lstStyle/>
        <a:p>
          <a:endParaRPr lang="de-AT"/>
        </a:p>
      </dgm:t>
    </dgm:pt>
    <dgm:pt modelId="{3015EDA0-F7BC-4033-A136-93BC7F51C1EE}" type="pres">
      <dgm:prSet presAssocID="{5748603A-F8B0-45F0-AF49-163AFFED92BC}" presName="sibTrans" presStyleCnt="0"/>
      <dgm:spPr/>
    </dgm:pt>
    <dgm:pt modelId="{149BE880-5BB3-4FEF-820B-BE836B6C4AB7}" type="pres">
      <dgm:prSet presAssocID="{1E404712-44B8-4BF5-8A4B-513C2FAD6AB9}" presName="node" presStyleLbl="node1" presStyleIdx="2" presStyleCnt="5" custLinFactY="23466" custLinFactNeighborX="-79600" custLinFactNeighborY="100000">
        <dgm:presLayoutVars>
          <dgm:bulletEnabled val="1"/>
        </dgm:presLayoutVars>
      </dgm:prSet>
      <dgm:spPr/>
      <dgm:t>
        <a:bodyPr/>
        <a:lstStyle/>
        <a:p>
          <a:endParaRPr lang="de-AT"/>
        </a:p>
      </dgm:t>
    </dgm:pt>
    <dgm:pt modelId="{58292E26-6697-48D0-A24A-68C92B6D6D6F}" type="pres">
      <dgm:prSet presAssocID="{D7791E2C-B528-47B1-8327-3779E7579B40}" presName="sibTrans" presStyleCnt="0"/>
      <dgm:spPr/>
    </dgm:pt>
    <dgm:pt modelId="{AF413DCC-7B4B-4611-8FEB-8F801AC9971E}" type="pres">
      <dgm:prSet presAssocID="{FA5D1921-6C06-4C1F-A8AC-06024B282866}" presName="node" presStyleLbl="node1" presStyleIdx="3" presStyleCnt="5" custLinFactNeighborX="-43398" custLinFactNeighborY="6800">
        <dgm:presLayoutVars>
          <dgm:bulletEnabled val="1"/>
        </dgm:presLayoutVars>
      </dgm:prSet>
      <dgm:spPr/>
      <dgm:t>
        <a:bodyPr/>
        <a:lstStyle/>
        <a:p>
          <a:endParaRPr lang="de-AT"/>
        </a:p>
      </dgm:t>
    </dgm:pt>
    <dgm:pt modelId="{EC0DA31C-2BBC-4E31-A682-C8C6E6F42FCC}" type="pres">
      <dgm:prSet presAssocID="{B9828E16-F7BA-4B50-8C9C-4B4722E97629}" presName="sibTrans" presStyleCnt="0"/>
      <dgm:spPr/>
    </dgm:pt>
    <dgm:pt modelId="{5EA41225-E36A-4A7F-9218-3575C7097CBF}" type="pres">
      <dgm:prSet presAssocID="{4256868D-0437-4131-B84D-412D420B5294}" presName="node" presStyleLbl="node1" presStyleIdx="4" presStyleCnt="5" custLinFactY="-14532" custLinFactNeighborX="50999" custLinFactNeighborY="-100000">
        <dgm:presLayoutVars>
          <dgm:bulletEnabled val="1"/>
        </dgm:presLayoutVars>
      </dgm:prSet>
      <dgm:spPr/>
      <dgm:t>
        <a:bodyPr/>
        <a:lstStyle/>
        <a:p>
          <a:endParaRPr lang="de-AT"/>
        </a:p>
      </dgm:t>
    </dgm:pt>
  </dgm:ptLst>
  <dgm:cxnLst>
    <dgm:cxn modelId="{E72C5637-562B-428A-A8A8-9EE9FAFCCAC6}" srcId="{03A09E31-6D71-40BB-81FB-5FEF65733A4E}" destId="{7106BDF9-EF53-41EA-8041-F824090D79F6}" srcOrd="1" destOrd="0" parTransId="{7F2B2AEE-482D-4270-9AAF-07B6DF887699}" sibTransId="{5748603A-F8B0-45F0-AF49-163AFFED92BC}"/>
    <dgm:cxn modelId="{3EC38394-6D4C-4169-9082-D9EBBCAF37EF}" srcId="{03A09E31-6D71-40BB-81FB-5FEF65733A4E}" destId="{1E404712-44B8-4BF5-8A4B-513C2FAD6AB9}" srcOrd="2" destOrd="0" parTransId="{44628AB6-CDA8-4189-9673-51A9D11D5608}" sibTransId="{D7791E2C-B528-47B1-8327-3779E7579B40}"/>
    <dgm:cxn modelId="{C2E8E812-8A05-4E32-9D10-BFB4DB767919}" srcId="{03A09E31-6D71-40BB-81FB-5FEF65733A4E}" destId="{CD4EDCCF-404D-4756-B810-DA8E50F05EA2}" srcOrd="0" destOrd="0" parTransId="{C18AB24E-5BE2-4EF9-BCB2-B40876C2DB6C}" sibTransId="{17C88B84-5553-4C0A-BBB5-22F67461389C}"/>
    <dgm:cxn modelId="{1F8BDA53-A830-4C8A-83E3-129AA14E5BEE}" type="presOf" srcId="{1E404712-44B8-4BF5-8A4B-513C2FAD6AB9}" destId="{149BE880-5BB3-4FEF-820B-BE836B6C4AB7}" srcOrd="0" destOrd="0" presId="urn:microsoft.com/office/officeart/2005/8/layout/default"/>
    <dgm:cxn modelId="{64388A94-4069-483B-9E80-888083F6FCA5}" type="presOf" srcId="{03A09E31-6D71-40BB-81FB-5FEF65733A4E}" destId="{E460E97E-6C47-4F31-A1CE-24D14ADD2264}" srcOrd="0" destOrd="0" presId="urn:microsoft.com/office/officeart/2005/8/layout/default"/>
    <dgm:cxn modelId="{DFD9D997-6A4F-42E0-ADFE-6979B3EC51FF}" srcId="{03A09E31-6D71-40BB-81FB-5FEF65733A4E}" destId="{FA5D1921-6C06-4C1F-A8AC-06024B282866}" srcOrd="3" destOrd="0" parTransId="{D1C6BE25-C2D6-4E0D-A59F-FDB8C47B7067}" sibTransId="{B9828E16-F7BA-4B50-8C9C-4B4722E97629}"/>
    <dgm:cxn modelId="{78E6698B-7F8A-4129-B346-8CE7E1FDE399}" type="presOf" srcId="{7106BDF9-EF53-41EA-8041-F824090D79F6}" destId="{1EE99170-BF1C-4378-ABBC-F28EC586BCCA}" srcOrd="0" destOrd="0" presId="urn:microsoft.com/office/officeart/2005/8/layout/default"/>
    <dgm:cxn modelId="{8BE5A1B5-A31E-4810-BD0A-2CB7F7BB83AF}" type="presOf" srcId="{CD4EDCCF-404D-4756-B810-DA8E50F05EA2}" destId="{6B609950-687A-48E4-8F14-243BC3B6BAAB}" srcOrd="0" destOrd="0" presId="urn:microsoft.com/office/officeart/2005/8/layout/default"/>
    <dgm:cxn modelId="{351FE6D2-F46D-43B0-84E3-436D3451B255}" srcId="{03A09E31-6D71-40BB-81FB-5FEF65733A4E}" destId="{4256868D-0437-4131-B84D-412D420B5294}" srcOrd="4" destOrd="0" parTransId="{D224CE10-6C57-4745-BCE2-B768C17D0C08}" sibTransId="{0308AE92-A50E-4532-BE2B-0AE60F81B8AE}"/>
    <dgm:cxn modelId="{07931A71-A944-4AC9-8DA3-846A1C518A2C}" type="presOf" srcId="{4256868D-0437-4131-B84D-412D420B5294}" destId="{5EA41225-E36A-4A7F-9218-3575C7097CBF}" srcOrd="0" destOrd="0" presId="urn:microsoft.com/office/officeart/2005/8/layout/default"/>
    <dgm:cxn modelId="{835F6EA5-1CFA-46C4-B091-E5253E2DA309}" type="presOf" srcId="{FA5D1921-6C06-4C1F-A8AC-06024B282866}" destId="{AF413DCC-7B4B-4611-8FEB-8F801AC9971E}" srcOrd="0" destOrd="0" presId="urn:microsoft.com/office/officeart/2005/8/layout/default"/>
    <dgm:cxn modelId="{15EE1869-D273-4E25-A50A-8D793E2D210A}" type="presParOf" srcId="{E460E97E-6C47-4F31-A1CE-24D14ADD2264}" destId="{6B609950-687A-48E4-8F14-243BC3B6BAAB}" srcOrd="0" destOrd="0" presId="urn:microsoft.com/office/officeart/2005/8/layout/default"/>
    <dgm:cxn modelId="{8DF555CE-CB5C-47E0-ABB8-B33F87F47F7D}" type="presParOf" srcId="{E460E97E-6C47-4F31-A1CE-24D14ADD2264}" destId="{94B41242-2AEC-4D34-8F61-AD8CC9772330}" srcOrd="1" destOrd="0" presId="urn:microsoft.com/office/officeart/2005/8/layout/default"/>
    <dgm:cxn modelId="{8189CC76-3048-4E8C-A887-559DC07B5D62}" type="presParOf" srcId="{E460E97E-6C47-4F31-A1CE-24D14ADD2264}" destId="{1EE99170-BF1C-4378-ABBC-F28EC586BCCA}" srcOrd="2" destOrd="0" presId="urn:microsoft.com/office/officeart/2005/8/layout/default"/>
    <dgm:cxn modelId="{43D211E5-C765-410D-9AFE-B91385CD8300}" type="presParOf" srcId="{E460E97E-6C47-4F31-A1CE-24D14ADD2264}" destId="{3015EDA0-F7BC-4033-A136-93BC7F51C1EE}" srcOrd="3" destOrd="0" presId="urn:microsoft.com/office/officeart/2005/8/layout/default"/>
    <dgm:cxn modelId="{77825847-9D65-434F-9998-97711A33D475}" type="presParOf" srcId="{E460E97E-6C47-4F31-A1CE-24D14ADD2264}" destId="{149BE880-5BB3-4FEF-820B-BE836B6C4AB7}" srcOrd="4" destOrd="0" presId="urn:microsoft.com/office/officeart/2005/8/layout/default"/>
    <dgm:cxn modelId="{26B9F684-FB98-4EAD-8A56-E6E686DF6382}" type="presParOf" srcId="{E460E97E-6C47-4F31-A1CE-24D14ADD2264}" destId="{58292E26-6697-48D0-A24A-68C92B6D6D6F}" srcOrd="5" destOrd="0" presId="urn:microsoft.com/office/officeart/2005/8/layout/default"/>
    <dgm:cxn modelId="{4CAACBB9-E4C3-4201-8009-2A527C99BB3C}" type="presParOf" srcId="{E460E97E-6C47-4F31-A1CE-24D14ADD2264}" destId="{AF413DCC-7B4B-4611-8FEB-8F801AC9971E}" srcOrd="6" destOrd="0" presId="urn:microsoft.com/office/officeart/2005/8/layout/default"/>
    <dgm:cxn modelId="{C6BE63C5-5D87-495E-BE4D-9C7456FBB0CC}" type="presParOf" srcId="{E460E97E-6C47-4F31-A1CE-24D14ADD2264}" destId="{EC0DA31C-2BBC-4E31-A682-C8C6E6F42FCC}" srcOrd="7" destOrd="0" presId="urn:microsoft.com/office/officeart/2005/8/layout/default"/>
    <dgm:cxn modelId="{A581D556-2D88-4349-8BF3-9651B51CE8B4}" type="presParOf" srcId="{E460E97E-6C47-4F31-A1CE-24D14ADD2264}" destId="{5EA41225-E36A-4A7F-9218-3575C7097CB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9950-687A-48E4-8F14-243BC3B6BAAB}">
      <dsp:nvSpPr>
        <dsp:cNvPr id="0" name=""/>
        <dsp:cNvSpPr/>
      </dsp:nvSpPr>
      <dsp:spPr>
        <a:xfrm>
          <a:off x="0" y="54371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solidFill>
                <a:schemeClr val="tx1"/>
              </a:solidFill>
            </a:rPr>
            <a:t>Jedes Kind hat das Recht auf Gleichbehandlung und Schutz vor Benachteiligung.</a:t>
          </a:r>
          <a:endParaRPr lang="de-AT" sz="2000" kern="1200" dirty="0">
            <a:solidFill>
              <a:schemeClr val="tx1"/>
            </a:solidFill>
          </a:endParaRPr>
        </a:p>
      </dsp:txBody>
      <dsp:txXfrm>
        <a:off x="0" y="543718"/>
        <a:ext cx="2571749" cy="1543050"/>
      </dsp:txXfrm>
    </dsp:sp>
    <dsp:sp modelId="{1EE99170-BF1C-4378-ABBC-F28EC586BCCA}">
      <dsp:nvSpPr>
        <dsp:cNvPr id="0" name=""/>
        <dsp:cNvSpPr/>
      </dsp:nvSpPr>
      <dsp:spPr>
        <a:xfrm>
          <a:off x="2828925" y="54371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solidFill>
                <a:schemeClr val="tx1"/>
              </a:solidFill>
            </a:rPr>
            <a:t>Jedes Kind hat das Recht auf einen Namen und eine Staatszugehörigkeit.</a:t>
          </a:r>
          <a:endParaRPr lang="de-AT" sz="2000" kern="1200" dirty="0">
            <a:solidFill>
              <a:schemeClr val="tx1"/>
            </a:solidFill>
          </a:endParaRPr>
        </a:p>
      </dsp:txBody>
      <dsp:txXfrm>
        <a:off x="2828925" y="543718"/>
        <a:ext cx="2571749" cy="1543050"/>
      </dsp:txXfrm>
    </dsp:sp>
    <dsp:sp modelId="{149BE880-5BB3-4FEF-820B-BE836B6C4AB7}">
      <dsp:nvSpPr>
        <dsp:cNvPr id="0" name=""/>
        <dsp:cNvSpPr/>
      </dsp:nvSpPr>
      <dsp:spPr>
        <a:xfrm>
          <a:off x="5657849" y="54371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solidFill>
                <a:schemeClr val="tx1"/>
              </a:solidFill>
            </a:rPr>
            <a:t>Jedes Kind hat das Recht auf Gesundheit und medizinische Betreuung.</a:t>
          </a:r>
          <a:endParaRPr lang="de-AT" sz="2000" kern="1200" dirty="0">
            <a:solidFill>
              <a:schemeClr val="tx1"/>
            </a:solidFill>
          </a:endParaRPr>
        </a:p>
      </dsp:txBody>
      <dsp:txXfrm>
        <a:off x="5657849" y="543718"/>
        <a:ext cx="2571749" cy="1543050"/>
      </dsp:txXfrm>
    </dsp:sp>
    <dsp:sp modelId="{AF413DCC-7B4B-4611-8FEB-8F801AC9971E}">
      <dsp:nvSpPr>
        <dsp:cNvPr id="0" name=""/>
        <dsp:cNvSpPr/>
      </dsp:nvSpPr>
      <dsp:spPr>
        <a:xfrm>
          <a:off x="1414462" y="23439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solidFill>
                <a:schemeClr val="tx1"/>
              </a:solidFill>
            </a:rPr>
            <a:t>Jedes Kind hat das Recht auf Bildung und Ausbildung.</a:t>
          </a:r>
          <a:endParaRPr lang="de-AT" sz="2000" kern="1200" dirty="0">
            <a:solidFill>
              <a:schemeClr val="tx1"/>
            </a:solidFill>
          </a:endParaRPr>
        </a:p>
      </dsp:txBody>
      <dsp:txXfrm>
        <a:off x="1414462" y="2343943"/>
        <a:ext cx="2571749" cy="1543050"/>
      </dsp:txXfrm>
    </dsp:sp>
    <dsp:sp modelId="{5EA41225-E36A-4A7F-9218-3575C7097CBF}">
      <dsp:nvSpPr>
        <dsp:cNvPr id="0" name=""/>
        <dsp:cNvSpPr/>
      </dsp:nvSpPr>
      <dsp:spPr>
        <a:xfrm>
          <a:off x="4243387" y="23439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solidFill>
                <a:schemeClr val="tx1"/>
              </a:solidFill>
            </a:rPr>
            <a:t>Jedes Kind hat das Recht auf Freizeit, Spiel und Erholung.</a:t>
          </a:r>
          <a:endParaRPr lang="de-AT" sz="2000" kern="1200" dirty="0">
            <a:solidFill>
              <a:schemeClr val="tx1"/>
            </a:solidFill>
          </a:endParaRPr>
        </a:p>
      </dsp:txBody>
      <dsp:txXfrm>
        <a:off x="4243387" y="2343943"/>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9950-687A-48E4-8F14-243BC3B6BAAB}">
      <dsp:nvSpPr>
        <dsp:cNvPr id="0" name=""/>
        <dsp:cNvSpPr/>
      </dsp:nvSpPr>
      <dsp:spPr>
        <a:xfrm>
          <a:off x="0" y="54371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solidFill>
                <a:schemeClr val="tx1"/>
              </a:solidFill>
            </a:rPr>
            <a:t>Jedes Kind hat das Recht, sich zu informieren, mitzuteilen und gehört zu werden.</a:t>
          </a:r>
          <a:endParaRPr lang="de-AT" sz="2000" kern="1200" dirty="0">
            <a:solidFill>
              <a:schemeClr val="tx1"/>
            </a:solidFill>
          </a:endParaRPr>
        </a:p>
      </dsp:txBody>
      <dsp:txXfrm>
        <a:off x="0" y="543718"/>
        <a:ext cx="2571749" cy="1543050"/>
      </dsp:txXfrm>
    </dsp:sp>
    <dsp:sp modelId="{1EE99170-BF1C-4378-ABBC-F28EC586BCCA}">
      <dsp:nvSpPr>
        <dsp:cNvPr id="0" name=""/>
        <dsp:cNvSpPr/>
      </dsp:nvSpPr>
      <dsp:spPr>
        <a:xfrm>
          <a:off x="2828925" y="54371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solidFill>
                <a:schemeClr val="tx1"/>
              </a:solidFill>
            </a:rPr>
            <a:t>Jedes Kind hat das Recht auf Schutz vor Missbrauch und Misshandlung.</a:t>
          </a:r>
          <a:endParaRPr lang="de-AT" sz="2000" kern="1200" dirty="0">
            <a:solidFill>
              <a:schemeClr val="tx1"/>
            </a:solidFill>
          </a:endParaRPr>
        </a:p>
      </dsp:txBody>
      <dsp:txXfrm>
        <a:off x="2828925" y="543718"/>
        <a:ext cx="2571749" cy="1543050"/>
      </dsp:txXfrm>
    </dsp:sp>
    <dsp:sp modelId="{149BE880-5BB3-4FEF-820B-BE836B6C4AB7}">
      <dsp:nvSpPr>
        <dsp:cNvPr id="0" name=""/>
        <dsp:cNvSpPr/>
      </dsp:nvSpPr>
      <dsp:spPr>
        <a:xfrm>
          <a:off x="3610736" y="2448860"/>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AT" sz="1600" kern="1200" dirty="0" smtClean="0">
              <a:solidFill>
                <a:schemeClr val="tx1"/>
              </a:solidFill>
            </a:rPr>
            <a:t>Jedes Kind hat das Recht auf Hilfe bei Katastrophen, in Notlagen, auf Schutz vor Grausamkeit, </a:t>
          </a:r>
          <a:r>
            <a:rPr lang="de-AT" sz="1600" kern="1200" dirty="0" err="1" smtClean="0">
              <a:solidFill>
                <a:schemeClr val="tx1"/>
              </a:solidFill>
            </a:rPr>
            <a:t>Ver-nachlässigung</a:t>
          </a:r>
          <a:r>
            <a:rPr lang="de-AT" sz="1600" kern="1200" dirty="0" smtClean="0">
              <a:solidFill>
                <a:schemeClr val="tx1"/>
              </a:solidFill>
            </a:rPr>
            <a:t>, Aus-</a:t>
          </a:r>
          <a:r>
            <a:rPr lang="de-AT" sz="1600" kern="1200" dirty="0" err="1" smtClean="0">
              <a:solidFill>
                <a:schemeClr val="tx1"/>
              </a:solidFill>
            </a:rPr>
            <a:t>beutung</a:t>
          </a:r>
          <a:r>
            <a:rPr lang="de-AT" sz="1600" kern="1200" dirty="0" smtClean="0">
              <a:solidFill>
                <a:schemeClr val="tx1"/>
              </a:solidFill>
            </a:rPr>
            <a:t>, Verfolgung.</a:t>
          </a:r>
          <a:endParaRPr lang="de-AT" sz="1600" kern="1200" dirty="0">
            <a:solidFill>
              <a:schemeClr val="tx1"/>
            </a:solidFill>
          </a:endParaRPr>
        </a:p>
      </dsp:txBody>
      <dsp:txXfrm>
        <a:off x="3610736" y="2448860"/>
        <a:ext cx="2571749" cy="1543050"/>
      </dsp:txXfrm>
    </dsp:sp>
    <dsp:sp modelId="{AF413DCC-7B4B-4611-8FEB-8F801AC9971E}">
      <dsp:nvSpPr>
        <dsp:cNvPr id="0" name=""/>
        <dsp:cNvSpPr/>
      </dsp:nvSpPr>
      <dsp:spPr>
        <a:xfrm>
          <a:off x="298374" y="2448870"/>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solidFill>
                <a:schemeClr val="tx1"/>
              </a:solidFill>
            </a:rPr>
            <a:t>Jedes Kind hat das Recht auf eine Familie und ein sicheres Zuhause.</a:t>
          </a:r>
          <a:endParaRPr lang="de-AT" sz="2000" kern="1200" dirty="0">
            <a:solidFill>
              <a:schemeClr val="tx1"/>
            </a:solidFill>
          </a:endParaRPr>
        </a:p>
      </dsp:txBody>
      <dsp:txXfrm>
        <a:off x="298374" y="2448870"/>
        <a:ext cx="2571749" cy="1543050"/>
      </dsp:txXfrm>
    </dsp:sp>
    <dsp:sp modelId="{5EA41225-E36A-4A7F-9218-3575C7097CBF}">
      <dsp:nvSpPr>
        <dsp:cNvPr id="0" name=""/>
        <dsp:cNvSpPr/>
      </dsp:nvSpPr>
      <dsp:spPr>
        <a:xfrm>
          <a:off x="5554954" y="57665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solidFill>
                <a:schemeClr val="tx1"/>
              </a:solidFill>
            </a:rPr>
            <a:t>Jedes Kind hat das Recht auf besondere Fürsorge und Förderung bei Behinderung</a:t>
          </a:r>
          <a:r>
            <a:rPr lang="de-AT" sz="1500" kern="1200" dirty="0" smtClean="0">
              <a:solidFill>
                <a:schemeClr val="tx1"/>
              </a:solidFill>
            </a:rPr>
            <a:t>.</a:t>
          </a:r>
          <a:endParaRPr lang="de-AT" sz="1500" kern="1200" dirty="0">
            <a:solidFill>
              <a:schemeClr val="tx1"/>
            </a:solidFill>
          </a:endParaRPr>
        </a:p>
      </dsp:txBody>
      <dsp:txXfrm>
        <a:off x="5554954" y="57665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93" tIns="45745" rIns="91493" bIns="45745" rtlCol="0"/>
          <a:lstStyle>
            <a:lvl1pPr algn="l" eaLnBrk="1" hangingPunct="1">
              <a:defRPr sz="1200"/>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93" tIns="45745" rIns="91493" bIns="45745" rtlCol="0"/>
          <a:lstStyle>
            <a:lvl1pPr algn="r" eaLnBrk="1" hangingPunct="1">
              <a:defRPr sz="1200"/>
            </a:lvl1pPr>
          </a:lstStyle>
          <a:p>
            <a:pPr>
              <a:defRPr/>
            </a:pPr>
            <a:fld id="{7B57A265-594C-404D-929D-FCCD328FD1B2}" type="datetimeFigureOut">
              <a:rPr lang="de-DE"/>
              <a:pPr>
                <a:defRPr/>
              </a:pPr>
              <a:t>08.11.2016</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93" tIns="45745" rIns="91493" bIns="45745" rtlCol="0" anchor="b"/>
          <a:lstStyle>
            <a:lvl1pPr algn="l" eaLnBrk="1" hangingPunct="1">
              <a:defRPr sz="1200"/>
            </a:lvl1pPr>
          </a:lstStyle>
          <a:p>
            <a:pPr>
              <a:defRPr/>
            </a:pPr>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wrap="square" lIns="91493" tIns="45745" rIns="91493" bIns="45745" numCol="1" anchor="b" anchorCtr="0" compatLnSpc="1">
            <a:prstTxWarp prst="textNoShape">
              <a:avLst/>
            </a:prstTxWarp>
          </a:bodyPr>
          <a:lstStyle>
            <a:lvl1pPr algn="r" eaLnBrk="1" hangingPunct="1">
              <a:defRPr sz="1200" smtClean="0"/>
            </a:lvl1pPr>
          </a:lstStyle>
          <a:p>
            <a:pPr>
              <a:defRPr/>
            </a:pPr>
            <a:fld id="{D7B18D78-54D4-4E7C-9934-D0B1D6266254}" type="slidenum">
              <a:rPr lang="de-DE" altLang="de-DE"/>
              <a:pPr>
                <a:defRPr/>
              </a:pPr>
              <a:t>‹Nr.›</a:t>
            </a:fld>
            <a:endParaRPr lang="de-DE" altLang="de-DE"/>
          </a:p>
        </p:txBody>
      </p:sp>
    </p:spTree>
    <p:extLst>
      <p:ext uri="{BB962C8B-B14F-4D97-AF65-F5344CB8AC3E}">
        <p14:creationId xmlns:p14="http://schemas.microsoft.com/office/powerpoint/2010/main" val="486863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93" tIns="45745" rIns="91493" bIns="45745" rtlCol="0"/>
          <a:lstStyle>
            <a:lvl1pPr algn="l" eaLnBrk="1" hangingPunct="1">
              <a:defRPr sz="1200"/>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93" tIns="45745" rIns="91493" bIns="45745" rtlCol="0"/>
          <a:lstStyle>
            <a:lvl1pPr algn="r" eaLnBrk="1" hangingPunct="1">
              <a:defRPr sz="1200"/>
            </a:lvl1pPr>
          </a:lstStyle>
          <a:p>
            <a:pPr>
              <a:defRPr/>
            </a:pPr>
            <a:fld id="{DDB6E168-E030-4263-8F9E-B40518A19D9B}" type="datetimeFigureOut">
              <a:rPr lang="de-DE"/>
              <a:pPr>
                <a:defRPr/>
              </a:pPr>
              <a:t>08.11.2016</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93" tIns="45745" rIns="91493" bIns="45745" rtlCol="0" anchor="ctr"/>
          <a:lstStyle/>
          <a:p>
            <a:pPr lvl="0"/>
            <a:endParaRPr lang="de-DE" noProof="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93" tIns="45745" rIns="91493" bIns="45745"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93" tIns="45745" rIns="91493" bIns="45745" rtlCol="0" anchor="b"/>
          <a:lstStyle>
            <a:lvl1pPr algn="l" eaLnBrk="1" hangingPunct="1">
              <a:defRPr sz="1200"/>
            </a:lvl1pPr>
          </a:lstStyle>
          <a:p>
            <a:pPr>
              <a:defRPr/>
            </a:pPr>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wrap="square" lIns="91493" tIns="45745" rIns="91493" bIns="45745" numCol="1" anchor="b" anchorCtr="0" compatLnSpc="1">
            <a:prstTxWarp prst="textNoShape">
              <a:avLst/>
            </a:prstTxWarp>
          </a:bodyPr>
          <a:lstStyle>
            <a:lvl1pPr algn="r" eaLnBrk="1" hangingPunct="1">
              <a:defRPr sz="1200" smtClean="0"/>
            </a:lvl1pPr>
          </a:lstStyle>
          <a:p>
            <a:pPr>
              <a:defRPr/>
            </a:pPr>
            <a:fld id="{863EB0B6-85F2-4DBE-A59B-E1054F6F0C92}" type="slidenum">
              <a:rPr lang="de-DE" altLang="de-DE"/>
              <a:pPr>
                <a:defRPr/>
              </a:pPr>
              <a:t>‹Nr.›</a:t>
            </a:fld>
            <a:endParaRPr lang="de-DE" altLang="de-DE"/>
          </a:p>
        </p:txBody>
      </p:sp>
    </p:spTree>
    <p:extLst>
      <p:ext uri="{BB962C8B-B14F-4D97-AF65-F5344CB8AC3E}">
        <p14:creationId xmlns:p14="http://schemas.microsoft.com/office/powerpoint/2010/main" val="84991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smtClean="0"/>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9F6F7A-5A70-4713-BFD9-273DDA94F015}" type="slidenum">
              <a:rPr lang="de-DE" altLang="de-DE"/>
              <a:pPr/>
              <a:t>1</a:t>
            </a:fld>
            <a:endParaRPr lang="de-DE" altLang="de-DE"/>
          </a:p>
        </p:txBody>
      </p:sp>
    </p:spTree>
    <p:extLst>
      <p:ext uri="{BB962C8B-B14F-4D97-AF65-F5344CB8AC3E}">
        <p14:creationId xmlns:p14="http://schemas.microsoft.com/office/powerpoint/2010/main" val="1172598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extLst>
      <p:ext uri="{BB962C8B-B14F-4D97-AF65-F5344CB8AC3E}">
        <p14:creationId xmlns:p14="http://schemas.microsoft.com/office/powerpoint/2010/main" val="3622290506"/>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34A4282-D41C-47C1-B87B-EF47E03015B8}" type="slidenum">
              <a:rPr lang="de-DE" altLang="de-DE"/>
              <a:pPr>
                <a:defRPr/>
              </a:pPr>
              <a:t>‹Nr.›</a:t>
            </a:fld>
            <a:endParaRPr lang="de-DE" altLang="de-DE"/>
          </a:p>
        </p:txBody>
      </p:sp>
    </p:spTree>
    <p:extLst>
      <p:ext uri="{BB962C8B-B14F-4D97-AF65-F5344CB8AC3E}">
        <p14:creationId xmlns:p14="http://schemas.microsoft.com/office/powerpoint/2010/main" val="3192414137"/>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3184D37-D4E0-4336-92F1-8B5B557B5E4E}" type="slidenum">
              <a:rPr lang="de-DE" altLang="de-DE"/>
              <a:pPr>
                <a:defRPr/>
              </a:pPr>
              <a:t>‹Nr.›</a:t>
            </a:fld>
            <a:endParaRPr lang="de-DE" altLang="de-DE"/>
          </a:p>
        </p:txBody>
      </p:sp>
    </p:spTree>
    <p:extLst>
      <p:ext uri="{BB962C8B-B14F-4D97-AF65-F5344CB8AC3E}">
        <p14:creationId xmlns:p14="http://schemas.microsoft.com/office/powerpoint/2010/main" val="3465761844"/>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3EB588C-302C-4DD5-ABD3-3C294BE38768}" type="slidenum">
              <a:rPr lang="de-DE" altLang="de-DE"/>
              <a:pPr>
                <a:defRPr/>
              </a:pPr>
              <a:t>‹Nr.›</a:t>
            </a:fld>
            <a:endParaRPr lang="de-DE" altLang="de-DE"/>
          </a:p>
        </p:txBody>
      </p:sp>
    </p:spTree>
    <p:extLst>
      <p:ext uri="{BB962C8B-B14F-4D97-AF65-F5344CB8AC3E}">
        <p14:creationId xmlns:p14="http://schemas.microsoft.com/office/powerpoint/2010/main" val="1821466219"/>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1795BE8-7375-4CEF-96C3-27E6791FE4D1}" type="slidenum">
              <a:rPr lang="de-DE" altLang="de-DE"/>
              <a:pPr>
                <a:defRPr/>
              </a:pPr>
              <a:t>‹Nr.›</a:t>
            </a:fld>
            <a:endParaRPr lang="de-DE" altLang="de-DE"/>
          </a:p>
        </p:txBody>
      </p:sp>
    </p:spTree>
    <p:extLst>
      <p:ext uri="{BB962C8B-B14F-4D97-AF65-F5344CB8AC3E}">
        <p14:creationId xmlns:p14="http://schemas.microsoft.com/office/powerpoint/2010/main" val="11108842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A1D2668-83C4-4AFF-A9D9-4220B0025B7C}" type="slidenum">
              <a:rPr lang="de-DE" altLang="de-DE"/>
              <a:pPr>
                <a:defRPr/>
              </a:pPr>
              <a:t>‹Nr.›</a:t>
            </a:fld>
            <a:endParaRPr lang="de-DE" altLang="de-DE"/>
          </a:p>
        </p:txBody>
      </p:sp>
    </p:spTree>
    <p:extLst>
      <p:ext uri="{BB962C8B-B14F-4D97-AF65-F5344CB8AC3E}">
        <p14:creationId xmlns:p14="http://schemas.microsoft.com/office/powerpoint/2010/main" val="208066279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FBBC913F-1E76-4063-A15B-5CC19B8A6616}" type="slidenum">
              <a:rPr lang="de-DE" altLang="de-DE"/>
              <a:pPr>
                <a:defRPr/>
              </a:pPr>
              <a:t>‹Nr.›</a:t>
            </a:fld>
            <a:endParaRPr lang="de-DE" altLang="de-DE"/>
          </a:p>
        </p:txBody>
      </p:sp>
    </p:spTree>
    <p:extLst>
      <p:ext uri="{BB962C8B-B14F-4D97-AF65-F5344CB8AC3E}">
        <p14:creationId xmlns:p14="http://schemas.microsoft.com/office/powerpoint/2010/main" val="2799431321"/>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5C5EB5D9-EC38-4968-B233-470585C3F328}" type="slidenum">
              <a:rPr lang="de-DE" altLang="de-DE"/>
              <a:pPr>
                <a:defRPr/>
              </a:pPr>
              <a:t>‹Nr.›</a:t>
            </a:fld>
            <a:endParaRPr lang="de-DE" altLang="de-DE"/>
          </a:p>
        </p:txBody>
      </p:sp>
    </p:spTree>
    <p:extLst>
      <p:ext uri="{BB962C8B-B14F-4D97-AF65-F5344CB8AC3E}">
        <p14:creationId xmlns:p14="http://schemas.microsoft.com/office/powerpoint/2010/main" val="421276652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01997C0C-14D2-4742-B688-C3208605E6D5}" type="slidenum">
              <a:rPr lang="de-DE" altLang="de-DE"/>
              <a:pPr>
                <a:defRPr/>
              </a:pPr>
              <a:t>‹Nr.›</a:t>
            </a:fld>
            <a:endParaRPr lang="de-DE" altLang="de-DE"/>
          </a:p>
        </p:txBody>
      </p:sp>
    </p:spTree>
    <p:extLst>
      <p:ext uri="{BB962C8B-B14F-4D97-AF65-F5344CB8AC3E}">
        <p14:creationId xmlns:p14="http://schemas.microsoft.com/office/powerpoint/2010/main" val="391342269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8F62DA7-2758-4003-BBAF-D1EC5434491B}" type="slidenum">
              <a:rPr lang="de-DE" altLang="de-DE"/>
              <a:pPr>
                <a:defRPr/>
              </a:pPr>
              <a:t>‹Nr.›</a:t>
            </a:fld>
            <a:endParaRPr lang="de-DE" altLang="de-DE"/>
          </a:p>
        </p:txBody>
      </p:sp>
    </p:spTree>
    <p:extLst>
      <p:ext uri="{BB962C8B-B14F-4D97-AF65-F5344CB8AC3E}">
        <p14:creationId xmlns:p14="http://schemas.microsoft.com/office/powerpoint/2010/main" val="179559565"/>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1F8240D-98B1-42C5-87A5-F04B0D92A894}" type="slidenum">
              <a:rPr lang="de-DE" altLang="de-DE"/>
              <a:pPr>
                <a:defRPr/>
              </a:pPr>
              <a:t>‹Nr.›</a:t>
            </a:fld>
            <a:endParaRPr lang="de-DE" altLang="de-DE"/>
          </a:p>
        </p:txBody>
      </p:sp>
    </p:spTree>
    <p:extLst>
      <p:ext uri="{BB962C8B-B14F-4D97-AF65-F5344CB8AC3E}">
        <p14:creationId xmlns:p14="http://schemas.microsoft.com/office/powerpoint/2010/main" val="4023742525"/>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57200" y="1700213"/>
            <a:ext cx="8229600"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8AEACC42-30B6-4768-A3BB-C4085E5B2EC7}" type="slidenum">
              <a:rPr lang="de-DE" altLang="de-DE"/>
              <a:pPr>
                <a:defRPr/>
              </a:pPr>
              <a:t>‹Nr.›</a:t>
            </a:fld>
            <a:endParaRPr lang="de-DE" altLang="de-DE"/>
          </a:p>
        </p:txBody>
      </p:sp>
      <p:sp>
        <p:nvSpPr>
          <p:cNvPr id="1031" name="Rectangle 7"/>
          <p:cNvSpPr>
            <a:spLocks noGrp="1" noChangeArrowheads="1"/>
          </p:cNvSpPr>
          <p:nvPr>
            <p:ph type="title"/>
          </p:nvPr>
        </p:nvSpPr>
        <p:spPr bwMode="auto">
          <a:xfrm>
            <a:off x="468313" y="476250"/>
            <a:ext cx="82073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ARBEITSBLATT TITEL</a:t>
            </a:r>
          </a:p>
        </p:txBody>
      </p:sp>
    </p:spTree>
  </p:cSld>
  <p:clrMap bg1="lt1" tx1="dk1" bg2="lt2" tx2="dk2" accent1="accent1" accent2="accent2" accent3="accent3" accent4="accent4" accent5="accent5" accent6="accent6" hlink="hlink" folHlink="folHlink"/>
  <p:sldLayoutIdLst>
    <p:sldLayoutId id="2147484389"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transition spd="med">
    <p:fade thruBlk="1"/>
  </p:transition>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mokratiewebstatt.a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creativecommons.org/licenses/by/2.0/"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demokratiewebstatt.at/thema/thema-entwicklungszusammenarbeit/was-ist-entwicklungszusammenarbeit/die-millenniumsziele-der-vereinten-natione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emokratiewebstatt.at/demokratie/lexikon/unicef/"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unicef.de/youth"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3" descr="C:\Users\Franz\Pictures\Thema-1938-Fotos-internet\1938 hintergrund-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630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827088" y="908050"/>
            <a:ext cx="6337300" cy="1409700"/>
          </a:xfrm>
        </p:spPr>
        <p:txBody>
          <a:bodyPr/>
          <a:lstStyle/>
          <a:p>
            <a:pPr algn="ctr" eaLnBrk="1" hangingPunct="1"/>
            <a:r>
              <a:rPr lang="de-DE" altLang="de-DE" sz="4000" dirty="0" smtClean="0"/>
              <a:t>„Kinderrechte“</a:t>
            </a:r>
          </a:p>
        </p:txBody>
      </p:sp>
      <p:sp>
        <p:nvSpPr>
          <p:cNvPr id="3076" name="Rectangle 3"/>
          <p:cNvSpPr>
            <a:spLocks noGrp="1" noChangeArrowheads="1"/>
          </p:cNvSpPr>
          <p:nvPr>
            <p:ph type="subTitle" idx="1"/>
          </p:nvPr>
        </p:nvSpPr>
        <p:spPr>
          <a:xfrm>
            <a:off x="828675" y="3824288"/>
            <a:ext cx="6767513" cy="1404937"/>
          </a:xfrm>
        </p:spPr>
        <p:txBody>
          <a:bodyPr/>
          <a:lstStyle/>
          <a:p>
            <a:pPr eaLnBrk="1" hangingPunct="1"/>
            <a:r>
              <a:rPr lang="de-DE" altLang="de-DE" dirty="0" smtClean="0"/>
              <a:t>Materialien zur Politischen Bildung von Kindern und Jugendlichen</a:t>
            </a:r>
            <a:endParaRPr lang="de-AT" altLang="de-DE" dirty="0" smtClean="0"/>
          </a:p>
        </p:txBody>
      </p:sp>
      <p:sp>
        <p:nvSpPr>
          <p:cNvPr id="3077" name="Text Box 4"/>
          <p:cNvSpPr txBox="1">
            <a:spLocks noChangeArrowheads="1"/>
          </p:cNvSpPr>
          <p:nvPr/>
        </p:nvSpPr>
        <p:spPr bwMode="auto">
          <a:xfrm>
            <a:off x="882650" y="5392738"/>
            <a:ext cx="304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DE" altLang="de-DE" sz="1800">
                <a:hlinkClick r:id="rId4"/>
              </a:rPr>
              <a:t>www.demokratiewebstatt.at</a:t>
            </a:r>
            <a:r>
              <a:rPr lang="de-DE" altLang="de-DE" sz="1800"/>
              <a:t> </a:t>
            </a:r>
            <a:endParaRPr lang="de-AT" altLang="de-DE" sz="180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3" descr="C:\Users\Franz\Pictures\Thema-1938-Fotos-internet\1938 hintergrun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ctrTitle"/>
          </p:nvPr>
        </p:nvSpPr>
        <p:spPr>
          <a:xfrm>
            <a:off x="577850" y="3933825"/>
            <a:ext cx="7777163" cy="935038"/>
          </a:xfrm>
        </p:spPr>
        <p:txBody>
          <a:bodyPr/>
          <a:lstStyle/>
          <a:p>
            <a:r>
              <a:rPr lang="de-DE" altLang="de-DE" sz="4000" dirty="0" smtClean="0"/>
              <a:t>Wo sind die Kinderrechte </a:t>
            </a:r>
            <a:br>
              <a:rPr lang="de-DE" altLang="de-DE" sz="4000" dirty="0" smtClean="0"/>
            </a:br>
            <a:r>
              <a:rPr lang="de-DE" altLang="de-DE" sz="4000" dirty="0" smtClean="0"/>
              <a:t>aufgeschrieben?</a:t>
            </a:r>
            <a:endParaRPr lang="de-AT" altLang="de-DE" sz="4000" dirty="0" smtClean="0"/>
          </a:p>
        </p:txBody>
      </p:sp>
      <p:sp>
        <p:nvSpPr>
          <p:cNvPr id="4" name="Rectangle 2"/>
          <p:cNvSpPr txBox="1">
            <a:spLocks noChangeArrowheads="1"/>
          </p:cNvSpPr>
          <p:nvPr/>
        </p:nvSpPr>
        <p:spPr bwMode="auto">
          <a:xfrm>
            <a:off x="611188" y="765175"/>
            <a:ext cx="7777162" cy="3168650"/>
          </a:xfrm>
          <a:prstGeom prst="rect">
            <a:avLst/>
          </a:prstGeom>
          <a:noFill/>
          <a:ln w="9525">
            <a:noFill/>
            <a:miter lim="800000"/>
            <a:headEnd/>
            <a:tailEnd/>
          </a:ln>
        </p:spPr>
        <p:txBody>
          <a:bodyPr rIns="90000" anchor="b"/>
          <a:lstStyle/>
          <a:p>
            <a:pPr eaLnBrk="1" hangingPunct="1">
              <a:tabLst>
                <a:tab pos="8342313" algn="l"/>
              </a:tabLst>
              <a:defRPr/>
            </a:pPr>
            <a:r>
              <a:rPr lang="de-AT" sz="2400" kern="0" dirty="0">
                <a:latin typeface="+mj-lt"/>
                <a:ea typeface="+mj-ea"/>
                <a:cs typeface="+mj-cs"/>
              </a:rPr>
              <a:t/>
            </a:r>
            <a:br>
              <a:rPr lang="de-AT" sz="2400" kern="0" dirty="0">
                <a:latin typeface="+mj-lt"/>
                <a:ea typeface="+mj-ea"/>
                <a:cs typeface="+mj-cs"/>
              </a:rPr>
            </a:br>
            <a:r>
              <a:rPr lang="de-AT" sz="2400" kern="0" dirty="0">
                <a:latin typeface="+mj-lt"/>
                <a:ea typeface="+mj-ea"/>
                <a:cs typeface="+mj-cs"/>
              </a:rPr>
              <a:t> </a:t>
            </a:r>
            <a:br>
              <a:rPr lang="de-AT" sz="2400" kern="0" dirty="0">
                <a:latin typeface="+mj-lt"/>
                <a:ea typeface="+mj-ea"/>
                <a:cs typeface="+mj-cs"/>
              </a:rPr>
            </a:br>
            <a:r>
              <a:rPr lang="de-AT" sz="2400" kern="0" dirty="0">
                <a:latin typeface="+mj-lt"/>
                <a:ea typeface="+mj-ea"/>
                <a:cs typeface="+mj-cs"/>
              </a:rPr>
              <a:t/>
            </a:r>
            <a:br>
              <a:rPr lang="de-AT" sz="2400" kern="0" dirty="0">
                <a:latin typeface="+mj-lt"/>
                <a:ea typeface="+mj-ea"/>
                <a:cs typeface="+mj-cs"/>
              </a:rPr>
            </a:br>
            <a:endParaRPr lang="de-DE" sz="2400" kern="0" dirty="0">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a:xfrm>
            <a:off x="428625" y="115888"/>
            <a:ext cx="8207375" cy="1152525"/>
          </a:xfrm>
        </p:spPr>
        <p:txBody>
          <a:bodyPr/>
          <a:lstStyle/>
          <a:p>
            <a:r>
              <a:rPr lang="de-DE" altLang="de-DE" sz="3200" smtClean="0"/>
              <a:t>Entstehung der UN-Kinderrechtskonvention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a:spcBef>
                <a:spcPct val="20000"/>
              </a:spcBef>
              <a:buClr>
                <a:srgbClr val="A50021"/>
              </a:buClr>
              <a:buFont typeface="Wingdings" pitchFamily="2" charset="2"/>
              <a:buChar char="l"/>
              <a:defRPr/>
            </a:pPr>
            <a:endParaRPr lang="de-DE" sz="3200" kern="0" dirty="0">
              <a:latin typeface="+mn-lt"/>
            </a:endParaRPr>
          </a:p>
        </p:txBody>
      </p:sp>
      <p:sp>
        <p:nvSpPr>
          <p:cNvPr id="13317" name="Inhaltsplatzhalter 11"/>
          <p:cNvSpPr>
            <a:spLocks noGrp="1"/>
          </p:cNvSpPr>
          <p:nvPr>
            <p:ph idx="1"/>
          </p:nvPr>
        </p:nvSpPr>
        <p:spPr>
          <a:xfrm>
            <a:off x="463550" y="1196975"/>
            <a:ext cx="8223250" cy="3781425"/>
          </a:xfrm>
        </p:spPr>
        <p:txBody>
          <a:bodyPr/>
          <a:lstStyle/>
          <a:p>
            <a:r>
              <a:rPr lang="de-AT" altLang="de-DE" sz="2000" dirty="0" smtClean="0"/>
              <a:t>20. November 1989: Generalversammlung der Vereinten Nationen beschließt das „</a:t>
            </a:r>
            <a:r>
              <a:rPr lang="de-AT" altLang="de-DE" sz="2000" b="1" dirty="0" smtClean="0"/>
              <a:t>Übereinkommen über die Rechte des Kindes“ – die UN-Kinderrechtskonvention</a:t>
            </a:r>
            <a:r>
              <a:rPr lang="de-AT" altLang="de-DE" sz="2000" dirty="0" smtClean="0"/>
              <a:t>. </a:t>
            </a:r>
          </a:p>
          <a:p>
            <a:endParaRPr lang="de-AT" altLang="de-DE" sz="1400" dirty="0" smtClean="0"/>
          </a:p>
          <a:p>
            <a:r>
              <a:rPr lang="de-AT" altLang="de-DE" sz="2000" dirty="0" err="1" smtClean="0"/>
              <a:t>MenschenrechtsexpertInnen</a:t>
            </a:r>
            <a:r>
              <a:rPr lang="de-AT" altLang="de-DE" sz="2000" dirty="0" smtClean="0"/>
              <a:t>, </a:t>
            </a:r>
            <a:r>
              <a:rPr lang="de-AT" altLang="de-DE" sz="2000" dirty="0" err="1" smtClean="0"/>
              <a:t>AnwältInnen</a:t>
            </a:r>
            <a:r>
              <a:rPr lang="de-AT" altLang="de-DE" sz="2000" dirty="0" smtClean="0"/>
              <a:t>, </a:t>
            </a:r>
            <a:r>
              <a:rPr lang="de-AT" altLang="de-DE" sz="2000" dirty="0" err="1" smtClean="0"/>
              <a:t>SozialarbeiterInnen</a:t>
            </a:r>
            <a:r>
              <a:rPr lang="de-AT" altLang="de-DE" sz="2000" dirty="0" smtClean="0"/>
              <a:t>, </a:t>
            </a:r>
            <a:r>
              <a:rPr lang="de-AT" altLang="de-DE" sz="2000" dirty="0" err="1" smtClean="0"/>
              <a:t>VertreterInnen</a:t>
            </a:r>
            <a:r>
              <a:rPr lang="de-AT" altLang="de-DE" sz="2000" dirty="0" smtClean="0"/>
              <a:t> der unterschiedlichen Religionen und </a:t>
            </a:r>
            <a:r>
              <a:rPr lang="de-AT" altLang="de-DE" sz="2000" dirty="0" err="1" smtClean="0"/>
              <a:t>ErzieherInnen</a:t>
            </a:r>
            <a:r>
              <a:rPr lang="de-AT" altLang="de-DE" sz="2000" dirty="0" smtClean="0"/>
              <a:t> aus aller Welt versuchten, unterschiedliche Vorstellungen zu berücksichtigen. </a:t>
            </a:r>
          </a:p>
          <a:p>
            <a:endParaRPr lang="de-AT" altLang="de-DE" sz="1400" dirty="0" smtClean="0"/>
          </a:p>
          <a:p>
            <a:r>
              <a:rPr lang="de-AT" altLang="de-DE" sz="2000" dirty="0" smtClean="0"/>
              <a:t>Bis heute haben 196 Länder die UN-Konvention ratifiziert, also mit Ausnahme der USA alle Mitglieder der UNO. Damit hat die Konvention die größte Zustimmung in der Geschichte der Vereinten Nationen erhalten! </a:t>
            </a:r>
          </a:p>
          <a:p>
            <a:endParaRPr lang="de-AT" altLang="de-DE" sz="2000" dirty="0" smtClean="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el 1"/>
          <p:cNvSpPr>
            <a:spLocks noGrp="1"/>
          </p:cNvSpPr>
          <p:nvPr>
            <p:ph type="title"/>
          </p:nvPr>
        </p:nvSpPr>
        <p:spPr>
          <a:xfrm>
            <a:off x="468313" y="254000"/>
            <a:ext cx="8207375" cy="1152525"/>
          </a:xfrm>
        </p:spPr>
        <p:txBody>
          <a:bodyPr/>
          <a:lstStyle/>
          <a:p>
            <a:r>
              <a:rPr lang="de-AT" altLang="de-DE" smtClean="0"/>
              <a:t>So sind die Kinderrechte entstanden</a:t>
            </a:r>
          </a:p>
        </p:txBody>
      </p:sp>
      <p:sp>
        <p:nvSpPr>
          <p:cNvPr id="6" name="Pfeil nach unten 5"/>
          <p:cNvSpPr/>
          <p:nvPr/>
        </p:nvSpPr>
        <p:spPr>
          <a:xfrm>
            <a:off x="4139952" y="1376855"/>
            <a:ext cx="864096" cy="5472211"/>
          </a:xfrm>
          <a:prstGeom prst="downArrow">
            <a:avLst>
              <a:gd name="adj1" fmla="val 98933"/>
              <a:gd name="adj2" fmla="val 48602"/>
            </a:avLst>
          </a:prstGeom>
          <a:gradFill>
            <a:gsLst>
              <a:gs pos="0">
                <a:schemeClr val="tx1"/>
              </a:gs>
              <a:gs pos="14000">
                <a:srgbClr val="A50021"/>
              </a:gs>
              <a:gs pos="36000">
                <a:srgbClr val="FF7C80"/>
              </a:gs>
              <a:gs pos="58454">
                <a:srgbClr val="C00000"/>
              </a:gs>
              <a:gs pos="86000">
                <a:srgbClr val="A50021"/>
              </a:gs>
              <a:gs pos="100000">
                <a:schemeClr val="tx1"/>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de-AT" sz="2000" b="1" dirty="0"/>
              <a:t> </a:t>
            </a:r>
          </a:p>
          <a:p>
            <a:pPr algn="ctr" eaLnBrk="1" hangingPunct="1">
              <a:defRPr/>
            </a:pPr>
            <a:r>
              <a:rPr lang="de-AT" sz="2000" b="1" dirty="0"/>
              <a:t>vor 1900</a:t>
            </a:r>
          </a:p>
          <a:p>
            <a:pPr algn="ctr" eaLnBrk="1" hangingPunct="1">
              <a:defRPr/>
            </a:pPr>
            <a:endParaRPr lang="de-AT" sz="2000" b="1" dirty="0"/>
          </a:p>
          <a:p>
            <a:pPr algn="ctr" eaLnBrk="1" hangingPunct="1">
              <a:defRPr/>
            </a:pPr>
            <a:endParaRPr lang="de-AT" sz="2000" b="1" dirty="0"/>
          </a:p>
          <a:p>
            <a:pPr algn="ctr" eaLnBrk="1" hangingPunct="1">
              <a:defRPr/>
            </a:pPr>
            <a:endParaRPr lang="de-AT" sz="2000" b="1" dirty="0"/>
          </a:p>
          <a:p>
            <a:pPr algn="ctr" eaLnBrk="1" hangingPunct="1">
              <a:defRPr/>
            </a:pPr>
            <a:r>
              <a:rPr lang="de-AT" sz="2000" b="1" dirty="0"/>
              <a:t>1900</a:t>
            </a:r>
          </a:p>
          <a:p>
            <a:pPr algn="ctr" eaLnBrk="1" hangingPunct="1">
              <a:defRPr/>
            </a:pPr>
            <a:endParaRPr lang="de-AT" sz="2000" b="1" dirty="0"/>
          </a:p>
          <a:p>
            <a:pPr algn="ctr" eaLnBrk="1" hangingPunct="1">
              <a:defRPr/>
            </a:pPr>
            <a:r>
              <a:rPr lang="de-AT" sz="2000" b="1" dirty="0"/>
              <a:t/>
            </a:r>
            <a:br>
              <a:rPr lang="de-AT" sz="2000" b="1" dirty="0"/>
            </a:br>
            <a:r>
              <a:rPr lang="de-AT" sz="2000" b="1" dirty="0"/>
              <a:t>1919</a:t>
            </a:r>
          </a:p>
          <a:p>
            <a:pPr algn="ctr" eaLnBrk="1" hangingPunct="1">
              <a:defRPr/>
            </a:pPr>
            <a:endParaRPr lang="de-AT" sz="2000" b="1" dirty="0"/>
          </a:p>
          <a:p>
            <a:pPr algn="ctr" eaLnBrk="1" hangingPunct="1">
              <a:defRPr/>
            </a:pPr>
            <a:endParaRPr lang="de-AT" sz="2000" b="1" dirty="0"/>
          </a:p>
          <a:p>
            <a:pPr algn="ctr" eaLnBrk="1" hangingPunct="1">
              <a:defRPr/>
            </a:pPr>
            <a:r>
              <a:rPr lang="de-AT" sz="2000" b="1" dirty="0"/>
              <a:t>1923</a:t>
            </a:r>
          </a:p>
          <a:p>
            <a:pPr algn="ctr" eaLnBrk="1" hangingPunct="1">
              <a:defRPr/>
            </a:pPr>
            <a:endParaRPr lang="de-AT" sz="2000" b="1" dirty="0"/>
          </a:p>
          <a:p>
            <a:pPr algn="ctr" eaLnBrk="1" hangingPunct="1">
              <a:defRPr/>
            </a:pPr>
            <a:endParaRPr lang="de-AT" sz="2000" b="1" dirty="0"/>
          </a:p>
        </p:txBody>
      </p:sp>
      <p:sp>
        <p:nvSpPr>
          <p:cNvPr id="14342" name="Textfeld 6"/>
          <p:cNvSpPr txBox="1">
            <a:spLocks noChangeArrowheads="1"/>
          </p:cNvSpPr>
          <p:nvPr/>
        </p:nvSpPr>
        <p:spPr bwMode="auto">
          <a:xfrm>
            <a:off x="539750" y="1484313"/>
            <a:ext cx="3311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dirty="0"/>
              <a:t>Eine düstere Zeit für Kinder</a:t>
            </a:r>
            <a:r>
              <a:rPr lang="de-AT" altLang="de-DE" sz="1600" dirty="0"/>
              <a:t>: Lange wurden Kinder als „kleine Erwachsene“ angesehen und behandelt. An speziellen Schutz oder gar eigene Rechte dachte niemand.</a:t>
            </a:r>
          </a:p>
        </p:txBody>
      </p:sp>
      <p:sp>
        <p:nvSpPr>
          <p:cNvPr id="14343" name="Textfeld 17"/>
          <p:cNvSpPr txBox="1">
            <a:spLocks noChangeArrowheads="1"/>
          </p:cNvSpPr>
          <p:nvPr/>
        </p:nvSpPr>
        <p:spPr bwMode="auto">
          <a:xfrm>
            <a:off x="5059363" y="2855913"/>
            <a:ext cx="3816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dirty="0"/>
              <a:t>„Ende der schwarzen Pädagogik“ </a:t>
            </a:r>
            <a:r>
              <a:rPr lang="de-AT" altLang="de-DE" sz="1600" dirty="0"/>
              <a:t>– Ellen Key rief das „Jahrhundert des Kindes“ aus.</a:t>
            </a:r>
            <a:r>
              <a:rPr lang="de-AT" altLang="de-DE" sz="1600" b="1" dirty="0"/>
              <a:t> </a:t>
            </a:r>
            <a:r>
              <a:rPr lang="de-AT" altLang="de-DE" sz="1600" dirty="0"/>
              <a:t>Gewalt in der Erziehung sollte ein Ende haben.</a:t>
            </a:r>
          </a:p>
        </p:txBody>
      </p:sp>
      <p:sp>
        <p:nvSpPr>
          <p:cNvPr id="14344" name="Textfeld 18"/>
          <p:cNvSpPr txBox="1">
            <a:spLocks noChangeArrowheads="1"/>
          </p:cNvSpPr>
          <p:nvPr/>
        </p:nvSpPr>
        <p:spPr bwMode="auto">
          <a:xfrm>
            <a:off x="539750" y="3933825"/>
            <a:ext cx="3527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a:t>Der Völkerbund wird gegründet, Kinder- und Jugendarbeit wird verboten. </a:t>
            </a:r>
          </a:p>
        </p:txBody>
      </p:sp>
      <p:sp>
        <p:nvSpPr>
          <p:cNvPr id="14345" name="Textfeld 19"/>
          <p:cNvSpPr txBox="1">
            <a:spLocks noChangeArrowheads="1"/>
          </p:cNvSpPr>
          <p:nvPr/>
        </p:nvSpPr>
        <p:spPr bwMode="auto">
          <a:xfrm>
            <a:off x="5195888" y="4652963"/>
            <a:ext cx="3457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dirty="0" err="1"/>
              <a:t>Eglantyne</a:t>
            </a:r>
            <a:r>
              <a:rPr lang="de-AT" altLang="de-DE" sz="1600" dirty="0"/>
              <a:t> </a:t>
            </a:r>
            <a:r>
              <a:rPr lang="de-AT" altLang="de-DE" sz="1600" dirty="0" err="1"/>
              <a:t>Jebb</a:t>
            </a:r>
            <a:r>
              <a:rPr lang="de-AT" altLang="de-DE" sz="1600" dirty="0"/>
              <a:t>, die 1919 die Organisation „Save </a:t>
            </a:r>
            <a:r>
              <a:rPr lang="de-AT" altLang="de-DE" sz="1600" dirty="0" err="1"/>
              <a:t>the</a:t>
            </a:r>
            <a:r>
              <a:rPr lang="de-AT" altLang="de-DE" sz="1600" dirty="0"/>
              <a:t> </a:t>
            </a:r>
            <a:r>
              <a:rPr lang="de-AT" altLang="de-DE" sz="1600" dirty="0" err="1" smtClean="0"/>
              <a:t>Children</a:t>
            </a:r>
            <a:r>
              <a:rPr lang="de-AT" altLang="de-DE" sz="1600" dirty="0" smtClean="0"/>
              <a:t>“ </a:t>
            </a:r>
            <a:r>
              <a:rPr lang="de-AT" altLang="de-DE" sz="1600" dirty="0"/>
              <a:t>gegründet hatte, fasste die wichtigsten Kinderrechte erstmals zusammen.</a:t>
            </a:r>
          </a:p>
        </p:txBody>
      </p:sp>
      <p:cxnSp>
        <p:nvCxnSpPr>
          <p:cNvPr id="26" name="Gerade Verbindung 25"/>
          <p:cNvCxnSpPr/>
          <p:nvPr/>
        </p:nvCxnSpPr>
        <p:spPr>
          <a:xfrm>
            <a:off x="539750" y="3054350"/>
            <a:ext cx="36004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0" name="Gerade Verbindung 29"/>
          <p:cNvCxnSpPr/>
          <p:nvPr/>
        </p:nvCxnSpPr>
        <p:spPr>
          <a:xfrm>
            <a:off x="5003800" y="4005263"/>
            <a:ext cx="36004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1" name="Gerade Verbindung 30"/>
          <p:cNvCxnSpPr/>
          <p:nvPr/>
        </p:nvCxnSpPr>
        <p:spPr>
          <a:xfrm>
            <a:off x="539750" y="4764088"/>
            <a:ext cx="36004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2" name="Gerade Verbindung 31"/>
          <p:cNvCxnSpPr/>
          <p:nvPr/>
        </p:nvCxnSpPr>
        <p:spPr>
          <a:xfrm>
            <a:off x="5003800" y="5976938"/>
            <a:ext cx="27368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el 1"/>
          <p:cNvSpPr>
            <a:spLocks noGrp="1"/>
          </p:cNvSpPr>
          <p:nvPr>
            <p:ph type="title"/>
          </p:nvPr>
        </p:nvSpPr>
        <p:spPr>
          <a:xfrm>
            <a:off x="468313" y="254000"/>
            <a:ext cx="8207375" cy="1152525"/>
          </a:xfrm>
        </p:spPr>
        <p:txBody>
          <a:bodyPr/>
          <a:lstStyle/>
          <a:p>
            <a:r>
              <a:rPr lang="de-AT" altLang="de-DE" smtClean="0"/>
              <a:t>So sind die Kinderrechte entstanden</a:t>
            </a:r>
          </a:p>
        </p:txBody>
      </p:sp>
      <p:sp>
        <p:nvSpPr>
          <p:cNvPr id="6" name="Pfeil nach unten 5"/>
          <p:cNvSpPr/>
          <p:nvPr/>
        </p:nvSpPr>
        <p:spPr>
          <a:xfrm>
            <a:off x="4139952" y="1376855"/>
            <a:ext cx="864096" cy="5472211"/>
          </a:xfrm>
          <a:prstGeom prst="downArrow">
            <a:avLst>
              <a:gd name="adj1" fmla="val 98933"/>
              <a:gd name="adj2" fmla="val 48602"/>
            </a:avLst>
          </a:prstGeom>
          <a:gradFill>
            <a:gsLst>
              <a:gs pos="0">
                <a:schemeClr val="tx1"/>
              </a:gs>
              <a:gs pos="14000">
                <a:srgbClr val="A50021"/>
              </a:gs>
              <a:gs pos="36000">
                <a:srgbClr val="FF7C80"/>
              </a:gs>
              <a:gs pos="58454">
                <a:srgbClr val="C00000"/>
              </a:gs>
              <a:gs pos="86000">
                <a:srgbClr val="A50021"/>
              </a:gs>
              <a:gs pos="100000">
                <a:schemeClr val="tx1"/>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de-AT" sz="2000" b="1" dirty="0"/>
              <a:t> </a:t>
            </a:r>
          </a:p>
          <a:p>
            <a:pPr algn="ctr" eaLnBrk="1" hangingPunct="1">
              <a:defRPr/>
            </a:pPr>
            <a:r>
              <a:rPr lang="de-AT" sz="2000" b="1" dirty="0"/>
              <a:t>1924</a:t>
            </a:r>
          </a:p>
          <a:p>
            <a:pPr algn="ctr" eaLnBrk="1" hangingPunct="1">
              <a:defRPr/>
            </a:pPr>
            <a:endParaRPr lang="de-AT" sz="2000" b="1" dirty="0"/>
          </a:p>
          <a:p>
            <a:pPr algn="ctr" eaLnBrk="1" hangingPunct="1">
              <a:defRPr/>
            </a:pPr>
            <a:endParaRPr lang="de-AT" sz="2000" b="1" dirty="0"/>
          </a:p>
          <a:p>
            <a:pPr algn="ctr" eaLnBrk="1" hangingPunct="1">
              <a:defRPr/>
            </a:pPr>
            <a:endParaRPr lang="de-AT" sz="2000" b="1" dirty="0"/>
          </a:p>
          <a:p>
            <a:pPr algn="ctr" eaLnBrk="1" hangingPunct="1">
              <a:defRPr/>
            </a:pPr>
            <a:r>
              <a:rPr lang="de-AT" sz="2000" b="1" dirty="0"/>
              <a:t>1948</a:t>
            </a:r>
          </a:p>
          <a:p>
            <a:pPr algn="ctr" eaLnBrk="1" hangingPunct="1">
              <a:defRPr/>
            </a:pPr>
            <a:endParaRPr lang="de-AT" sz="2000" b="1" dirty="0"/>
          </a:p>
          <a:p>
            <a:pPr algn="ctr" eaLnBrk="1" hangingPunct="1">
              <a:defRPr/>
            </a:pPr>
            <a:r>
              <a:rPr lang="de-AT" sz="2000" b="1" dirty="0"/>
              <a:t/>
            </a:r>
            <a:br>
              <a:rPr lang="de-AT" sz="2000" b="1" dirty="0"/>
            </a:br>
            <a:endParaRPr lang="de-AT" sz="2000" b="1" dirty="0"/>
          </a:p>
          <a:p>
            <a:pPr algn="ctr" eaLnBrk="1" hangingPunct="1">
              <a:defRPr/>
            </a:pPr>
            <a:r>
              <a:rPr lang="de-AT" sz="2000" b="1" dirty="0"/>
              <a:t>1959</a:t>
            </a:r>
          </a:p>
          <a:p>
            <a:pPr algn="ctr" eaLnBrk="1" hangingPunct="1">
              <a:defRPr/>
            </a:pPr>
            <a:endParaRPr lang="de-AT" sz="2000" b="1" dirty="0"/>
          </a:p>
          <a:p>
            <a:pPr algn="ctr" eaLnBrk="1" hangingPunct="1">
              <a:defRPr/>
            </a:pPr>
            <a:endParaRPr lang="de-AT" sz="2000" b="1" dirty="0"/>
          </a:p>
          <a:p>
            <a:pPr algn="ctr" eaLnBrk="1" hangingPunct="1">
              <a:defRPr/>
            </a:pPr>
            <a:endParaRPr lang="de-AT" sz="2000" b="1" dirty="0"/>
          </a:p>
          <a:p>
            <a:pPr algn="ctr" eaLnBrk="1" hangingPunct="1">
              <a:defRPr/>
            </a:pPr>
            <a:r>
              <a:rPr lang="de-AT" sz="2000" b="1" dirty="0"/>
              <a:t>1978</a:t>
            </a:r>
          </a:p>
          <a:p>
            <a:pPr algn="ctr" eaLnBrk="1" hangingPunct="1">
              <a:defRPr/>
            </a:pPr>
            <a:endParaRPr lang="de-AT" sz="2000" b="1" dirty="0"/>
          </a:p>
          <a:p>
            <a:pPr algn="ctr" eaLnBrk="1" hangingPunct="1">
              <a:defRPr/>
            </a:pPr>
            <a:endParaRPr lang="de-AT" sz="2000" b="1" dirty="0"/>
          </a:p>
        </p:txBody>
      </p:sp>
      <p:sp>
        <p:nvSpPr>
          <p:cNvPr id="15366" name="Textfeld 6"/>
          <p:cNvSpPr txBox="1">
            <a:spLocks noChangeArrowheads="1"/>
          </p:cNvSpPr>
          <p:nvPr/>
        </p:nvSpPr>
        <p:spPr bwMode="auto">
          <a:xfrm>
            <a:off x="539750" y="1484313"/>
            <a:ext cx="3311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dirty="0"/>
              <a:t>„Genfer Erklärung“ </a:t>
            </a:r>
            <a:r>
              <a:rPr lang="de-AT" altLang="de-DE" sz="1600" dirty="0"/>
              <a:t>– Die Generalversammlung des Völkerbundes beschloss die ersten Kinderrechte.</a:t>
            </a:r>
          </a:p>
        </p:txBody>
      </p:sp>
      <p:sp>
        <p:nvSpPr>
          <p:cNvPr id="15367" name="Textfeld 17"/>
          <p:cNvSpPr txBox="1">
            <a:spLocks noChangeArrowheads="1"/>
          </p:cNvSpPr>
          <p:nvPr/>
        </p:nvSpPr>
        <p:spPr bwMode="auto">
          <a:xfrm>
            <a:off x="5041900" y="2528888"/>
            <a:ext cx="38163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dirty="0"/>
              <a:t>„Allgemeine Erklärung der </a:t>
            </a:r>
            <a:r>
              <a:rPr lang="de-AT" altLang="de-DE" sz="1600" b="1" dirty="0" smtClean="0"/>
              <a:t>Menschenrechte“ </a:t>
            </a:r>
            <a:r>
              <a:rPr lang="de-AT" altLang="de-DE" sz="1600" dirty="0"/>
              <a:t>– Nach den Schrecken des Zweiten Weltkrieges wurde 1948 die „Allgemeine Erklärung der </a:t>
            </a:r>
            <a:r>
              <a:rPr lang="de-AT" altLang="de-DE" sz="1600" dirty="0" smtClean="0"/>
              <a:t>Menschenrechte“ </a:t>
            </a:r>
            <a:r>
              <a:rPr lang="de-AT" altLang="de-DE" sz="1600" dirty="0"/>
              <a:t>verkündet. </a:t>
            </a:r>
          </a:p>
        </p:txBody>
      </p:sp>
      <p:sp>
        <p:nvSpPr>
          <p:cNvPr id="15368" name="Textfeld 18"/>
          <p:cNvSpPr txBox="1">
            <a:spLocks noChangeArrowheads="1"/>
          </p:cNvSpPr>
          <p:nvPr/>
        </p:nvSpPr>
        <p:spPr bwMode="auto">
          <a:xfrm>
            <a:off x="539750" y="3933825"/>
            <a:ext cx="3527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a:t>Erklärung der Rechte des Kindes</a:t>
            </a:r>
            <a:r>
              <a:rPr lang="de-AT" altLang="de-DE" sz="1600"/>
              <a:t> – Die Vereinten Nationen fassen erstmals einen Beschluss über die Rechte des Kindes. </a:t>
            </a:r>
          </a:p>
        </p:txBody>
      </p:sp>
      <p:sp>
        <p:nvSpPr>
          <p:cNvPr id="15369" name="Textfeld 19"/>
          <p:cNvSpPr txBox="1">
            <a:spLocks noChangeArrowheads="1"/>
          </p:cNvSpPr>
          <p:nvPr/>
        </p:nvSpPr>
        <p:spPr bwMode="auto">
          <a:xfrm>
            <a:off x="5033963" y="4999038"/>
            <a:ext cx="34559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a:t>Erste Vorschläge </a:t>
            </a:r>
            <a:r>
              <a:rPr lang="de-AT" altLang="de-DE" sz="1600"/>
              <a:t>–</a:t>
            </a:r>
            <a:r>
              <a:rPr lang="de-AT" altLang="de-DE" sz="1600" b="1"/>
              <a:t> </a:t>
            </a:r>
            <a:r>
              <a:rPr lang="de-AT" altLang="de-DE" sz="1600"/>
              <a:t>Die Regierung Polens arbeitete einen schriftlichen Vorschlag für eine Kinderrechtskonvention aus. </a:t>
            </a:r>
          </a:p>
        </p:txBody>
      </p:sp>
      <p:cxnSp>
        <p:nvCxnSpPr>
          <p:cNvPr id="26" name="Gerade Verbindung 25"/>
          <p:cNvCxnSpPr/>
          <p:nvPr/>
        </p:nvCxnSpPr>
        <p:spPr>
          <a:xfrm>
            <a:off x="539750" y="2562225"/>
            <a:ext cx="36004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0" name="Gerade Verbindung 29"/>
          <p:cNvCxnSpPr/>
          <p:nvPr/>
        </p:nvCxnSpPr>
        <p:spPr>
          <a:xfrm>
            <a:off x="5003800" y="3860800"/>
            <a:ext cx="36004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1" name="Gerade Verbindung 30"/>
          <p:cNvCxnSpPr/>
          <p:nvPr/>
        </p:nvCxnSpPr>
        <p:spPr>
          <a:xfrm>
            <a:off x="503238" y="5030788"/>
            <a:ext cx="36004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2" name="Gerade Verbindung 31"/>
          <p:cNvCxnSpPr/>
          <p:nvPr/>
        </p:nvCxnSpPr>
        <p:spPr>
          <a:xfrm>
            <a:off x="5003800" y="6165850"/>
            <a:ext cx="2592388"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el 1"/>
          <p:cNvSpPr>
            <a:spLocks noGrp="1"/>
          </p:cNvSpPr>
          <p:nvPr>
            <p:ph type="title"/>
          </p:nvPr>
        </p:nvSpPr>
        <p:spPr>
          <a:xfrm>
            <a:off x="468313" y="254000"/>
            <a:ext cx="8207375" cy="1152525"/>
          </a:xfrm>
        </p:spPr>
        <p:txBody>
          <a:bodyPr/>
          <a:lstStyle/>
          <a:p>
            <a:r>
              <a:rPr lang="de-AT" altLang="de-DE" smtClean="0"/>
              <a:t>So sind die Kinderrechte entstanden</a:t>
            </a:r>
          </a:p>
        </p:txBody>
      </p:sp>
      <p:sp>
        <p:nvSpPr>
          <p:cNvPr id="6" name="Pfeil nach unten 5"/>
          <p:cNvSpPr/>
          <p:nvPr/>
        </p:nvSpPr>
        <p:spPr>
          <a:xfrm>
            <a:off x="4139952" y="1376855"/>
            <a:ext cx="864096" cy="5472211"/>
          </a:xfrm>
          <a:prstGeom prst="downArrow">
            <a:avLst>
              <a:gd name="adj1" fmla="val 98933"/>
              <a:gd name="adj2" fmla="val 48602"/>
            </a:avLst>
          </a:prstGeom>
          <a:gradFill>
            <a:gsLst>
              <a:gs pos="0">
                <a:schemeClr val="tx1"/>
              </a:gs>
              <a:gs pos="14000">
                <a:srgbClr val="A50021"/>
              </a:gs>
              <a:gs pos="36000">
                <a:srgbClr val="FF7C80"/>
              </a:gs>
              <a:gs pos="58454">
                <a:srgbClr val="C00000"/>
              </a:gs>
              <a:gs pos="86000">
                <a:srgbClr val="A50021"/>
              </a:gs>
              <a:gs pos="100000">
                <a:schemeClr val="tx1"/>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de-AT" sz="2000" b="1" dirty="0"/>
              <a:t> </a:t>
            </a:r>
          </a:p>
          <a:p>
            <a:pPr algn="ctr" eaLnBrk="1" hangingPunct="1">
              <a:defRPr/>
            </a:pPr>
            <a:r>
              <a:rPr lang="de-AT" sz="2000" b="1" dirty="0"/>
              <a:t>1989</a:t>
            </a:r>
          </a:p>
          <a:p>
            <a:pPr algn="ctr" eaLnBrk="1" hangingPunct="1">
              <a:defRPr/>
            </a:pPr>
            <a:endParaRPr lang="de-AT" sz="2000" b="1" dirty="0"/>
          </a:p>
          <a:p>
            <a:pPr algn="ctr" eaLnBrk="1" hangingPunct="1">
              <a:defRPr/>
            </a:pPr>
            <a:endParaRPr lang="de-AT" sz="2000" b="1" dirty="0"/>
          </a:p>
          <a:p>
            <a:pPr algn="ctr" eaLnBrk="1" hangingPunct="1">
              <a:defRPr/>
            </a:pPr>
            <a:r>
              <a:rPr lang="de-AT" sz="2000" b="1" dirty="0"/>
              <a:t>1990</a:t>
            </a:r>
          </a:p>
          <a:p>
            <a:pPr algn="ctr" eaLnBrk="1" hangingPunct="1">
              <a:defRPr/>
            </a:pPr>
            <a:endParaRPr lang="de-AT" sz="2000" b="1" dirty="0"/>
          </a:p>
          <a:p>
            <a:pPr algn="ctr" eaLnBrk="1" hangingPunct="1">
              <a:defRPr/>
            </a:pPr>
            <a:endParaRPr lang="de-AT" sz="2000" b="1" dirty="0"/>
          </a:p>
          <a:p>
            <a:pPr algn="ctr" eaLnBrk="1" hangingPunct="1">
              <a:defRPr/>
            </a:pPr>
            <a:r>
              <a:rPr lang="de-AT" sz="2000" b="1" dirty="0"/>
              <a:t>1992</a:t>
            </a:r>
          </a:p>
          <a:p>
            <a:pPr algn="ctr" eaLnBrk="1" hangingPunct="1">
              <a:defRPr/>
            </a:pPr>
            <a:endParaRPr lang="de-AT" sz="2000" b="1" dirty="0"/>
          </a:p>
          <a:p>
            <a:pPr algn="ctr" eaLnBrk="1" hangingPunct="1">
              <a:defRPr/>
            </a:pPr>
            <a:endParaRPr lang="de-AT" sz="2000" b="1" dirty="0"/>
          </a:p>
          <a:p>
            <a:pPr algn="ctr" eaLnBrk="1" hangingPunct="1">
              <a:defRPr/>
            </a:pPr>
            <a:r>
              <a:rPr lang="de-AT" sz="2000" b="1" dirty="0"/>
              <a:t>2004</a:t>
            </a:r>
          </a:p>
          <a:p>
            <a:pPr algn="ctr" eaLnBrk="1" hangingPunct="1">
              <a:defRPr/>
            </a:pPr>
            <a:endParaRPr lang="de-AT" sz="2000" b="1" dirty="0"/>
          </a:p>
          <a:p>
            <a:pPr algn="ctr" eaLnBrk="1" hangingPunct="1">
              <a:defRPr/>
            </a:pPr>
            <a:endParaRPr lang="de-AT" sz="2000" b="1" dirty="0"/>
          </a:p>
          <a:p>
            <a:pPr algn="ctr" eaLnBrk="1" hangingPunct="1">
              <a:defRPr/>
            </a:pPr>
            <a:r>
              <a:rPr lang="de-AT" sz="2000" b="1" dirty="0"/>
              <a:t>2011</a:t>
            </a:r>
          </a:p>
        </p:txBody>
      </p:sp>
      <p:sp>
        <p:nvSpPr>
          <p:cNvPr id="16390" name="Textfeld 6"/>
          <p:cNvSpPr txBox="1">
            <a:spLocks noChangeArrowheads="1"/>
          </p:cNvSpPr>
          <p:nvPr/>
        </p:nvSpPr>
        <p:spPr bwMode="auto">
          <a:xfrm>
            <a:off x="539750" y="1484313"/>
            <a:ext cx="3311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a:t>Es ist so weit! </a:t>
            </a:r>
            <a:r>
              <a:rPr lang="de-AT" altLang="de-DE" sz="1600"/>
              <a:t>–</a:t>
            </a:r>
            <a:r>
              <a:rPr lang="de-AT" altLang="de-DE" sz="1600" b="1"/>
              <a:t> </a:t>
            </a:r>
            <a:r>
              <a:rPr lang="de-AT" altLang="de-DE" sz="1600"/>
              <a:t>Die Kinderrechtskonvention wurde von der Vollversammlung der Vereinten Nationen angenommen.</a:t>
            </a:r>
          </a:p>
        </p:txBody>
      </p:sp>
      <p:sp>
        <p:nvSpPr>
          <p:cNvPr id="16391" name="Textfeld 17"/>
          <p:cNvSpPr txBox="1">
            <a:spLocks noChangeArrowheads="1"/>
          </p:cNvSpPr>
          <p:nvPr/>
        </p:nvSpPr>
        <p:spPr bwMode="auto">
          <a:xfrm>
            <a:off x="5041900" y="2420938"/>
            <a:ext cx="3816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a:t>Österreich ist dabei! </a:t>
            </a:r>
            <a:r>
              <a:rPr lang="de-AT" altLang="de-DE" sz="1600"/>
              <a:t>–</a:t>
            </a:r>
            <a:r>
              <a:rPr lang="de-AT" altLang="de-DE" sz="1600" b="1"/>
              <a:t> </a:t>
            </a:r>
            <a:r>
              <a:rPr lang="de-AT" altLang="de-DE" sz="1600"/>
              <a:t>Österreich unterzeichnet die Konvention über die Rechte des Kindes.</a:t>
            </a:r>
          </a:p>
        </p:txBody>
      </p:sp>
      <p:sp>
        <p:nvSpPr>
          <p:cNvPr id="16392" name="Textfeld 18"/>
          <p:cNvSpPr txBox="1">
            <a:spLocks noChangeArrowheads="1"/>
          </p:cNvSpPr>
          <p:nvPr/>
        </p:nvSpPr>
        <p:spPr bwMode="auto">
          <a:xfrm>
            <a:off x="566738" y="3297238"/>
            <a:ext cx="3527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a:t>Erste Gesetze </a:t>
            </a:r>
            <a:r>
              <a:rPr lang="de-AT" altLang="de-DE" sz="1600"/>
              <a:t>–</a:t>
            </a:r>
            <a:r>
              <a:rPr lang="de-AT" altLang="de-DE" sz="1600" b="1"/>
              <a:t> </a:t>
            </a:r>
            <a:r>
              <a:rPr lang="de-AT" altLang="de-DE" sz="1600"/>
              <a:t>In Österreich tritt die Konvention über die Rechte des Kindes in Kraft.</a:t>
            </a:r>
          </a:p>
        </p:txBody>
      </p:sp>
      <p:sp>
        <p:nvSpPr>
          <p:cNvPr id="16393" name="Textfeld 19"/>
          <p:cNvSpPr txBox="1">
            <a:spLocks noChangeArrowheads="1"/>
          </p:cNvSpPr>
          <p:nvPr/>
        </p:nvSpPr>
        <p:spPr bwMode="auto">
          <a:xfrm>
            <a:off x="5033963" y="4124325"/>
            <a:ext cx="34559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a:t>Ein Plan muss her!</a:t>
            </a:r>
            <a:r>
              <a:rPr lang="de-AT" altLang="de-DE" sz="1600"/>
              <a:t> –</a:t>
            </a:r>
            <a:r>
              <a:rPr lang="de-AT" altLang="de-DE" sz="1600" b="1"/>
              <a:t> </a:t>
            </a:r>
            <a:r>
              <a:rPr lang="de-AT" altLang="de-DE" sz="1600"/>
              <a:t>Österreich beschließt den „Nationalen Aktionsplan über die Rechte von Kindern und Jugendlichen“. </a:t>
            </a:r>
          </a:p>
        </p:txBody>
      </p:sp>
      <p:cxnSp>
        <p:nvCxnSpPr>
          <p:cNvPr id="26" name="Gerade Verbindung 25"/>
          <p:cNvCxnSpPr/>
          <p:nvPr/>
        </p:nvCxnSpPr>
        <p:spPr>
          <a:xfrm>
            <a:off x="539750" y="2562225"/>
            <a:ext cx="36004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0" name="Gerade Verbindung 29"/>
          <p:cNvCxnSpPr/>
          <p:nvPr/>
        </p:nvCxnSpPr>
        <p:spPr>
          <a:xfrm>
            <a:off x="5003800" y="3276600"/>
            <a:ext cx="36004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1" name="Gerade Verbindung 30"/>
          <p:cNvCxnSpPr/>
          <p:nvPr/>
        </p:nvCxnSpPr>
        <p:spPr>
          <a:xfrm>
            <a:off x="539750" y="4129088"/>
            <a:ext cx="3600450"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2" name="Gerade Verbindung 31"/>
          <p:cNvCxnSpPr/>
          <p:nvPr/>
        </p:nvCxnSpPr>
        <p:spPr>
          <a:xfrm>
            <a:off x="5018088" y="5216525"/>
            <a:ext cx="2592387"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16398" name="Textfeld 3"/>
          <p:cNvSpPr txBox="1">
            <a:spLocks noChangeArrowheads="1"/>
          </p:cNvSpPr>
          <p:nvPr/>
        </p:nvSpPr>
        <p:spPr bwMode="auto">
          <a:xfrm>
            <a:off x="611188" y="5186363"/>
            <a:ext cx="35290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600" b="1" dirty="0"/>
              <a:t>Kinderrechte in die Bundesverfassung! </a:t>
            </a:r>
            <a:r>
              <a:rPr lang="de-AT" altLang="de-DE" sz="1600" dirty="0"/>
              <a:t>–</a:t>
            </a:r>
            <a:r>
              <a:rPr lang="de-AT" altLang="de-DE" sz="1600" b="1" dirty="0"/>
              <a:t> </a:t>
            </a:r>
            <a:r>
              <a:rPr lang="de-AT" altLang="de-DE" sz="1600" dirty="0"/>
              <a:t>Der Nationalrat beschließt das „Bundesverfassungsgesetz über die Rechte von Kindern“. </a:t>
            </a: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el 1"/>
          <p:cNvSpPr>
            <a:spLocks noGrp="1"/>
          </p:cNvSpPr>
          <p:nvPr>
            <p:ph type="title"/>
          </p:nvPr>
        </p:nvSpPr>
        <p:spPr/>
        <p:txBody>
          <a:bodyPr/>
          <a:lstStyle/>
          <a:p>
            <a:pPr algn="ctr"/>
            <a:r>
              <a:rPr lang="de-AT" altLang="de-DE" smtClean="0"/>
              <a:t>Wer überprüft die Einhaltung der Kinderrechte?</a:t>
            </a:r>
          </a:p>
        </p:txBody>
      </p:sp>
      <p:sp>
        <p:nvSpPr>
          <p:cNvPr id="3" name="Inhaltsplatzhalter 2"/>
          <p:cNvSpPr>
            <a:spLocks noGrp="1"/>
          </p:cNvSpPr>
          <p:nvPr>
            <p:ph idx="1"/>
          </p:nvPr>
        </p:nvSpPr>
        <p:spPr/>
        <p:txBody>
          <a:bodyPr/>
          <a:lstStyle/>
          <a:p>
            <a:pPr>
              <a:defRPr/>
            </a:pPr>
            <a:r>
              <a:rPr lang="de-AT" sz="2400" dirty="0"/>
              <a:t>Ob </a:t>
            </a:r>
            <a:r>
              <a:rPr lang="de-AT" sz="2400" dirty="0" smtClean="0"/>
              <a:t>sich alle Staaten daran halten und die Einhaltung der Kinderrechte garantieren, überprüft der </a:t>
            </a:r>
            <a:r>
              <a:rPr lang="de-AT" sz="2400" b="1" dirty="0" smtClean="0"/>
              <a:t>UN- Kinderrechtsausschuss</a:t>
            </a:r>
            <a:r>
              <a:rPr lang="de-AT" sz="2400" dirty="0" smtClean="0"/>
              <a:t>.</a:t>
            </a:r>
          </a:p>
          <a:p>
            <a:pPr marL="0" indent="0">
              <a:buFont typeface="Wingdings" pitchFamily="2" charset="2"/>
              <a:buNone/>
              <a:defRPr/>
            </a:pPr>
            <a:endParaRPr lang="de-AT" sz="1200" dirty="0" smtClean="0"/>
          </a:p>
          <a:p>
            <a:pPr>
              <a:defRPr/>
            </a:pPr>
            <a:r>
              <a:rPr lang="de-AT" sz="2400" dirty="0"/>
              <a:t>Diese </a:t>
            </a:r>
            <a:r>
              <a:rPr lang="de-AT" sz="2400" dirty="0" err="1"/>
              <a:t>ExpertInnen</a:t>
            </a:r>
            <a:r>
              <a:rPr lang="de-AT" sz="2400" dirty="0"/>
              <a:t> </a:t>
            </a:r>
            <a:r>
              <a:rPr lang="de-AT" sz="2400" dirty="0" smtClean="0"/>
              <a:t>sprechen mit </a:t>
            </a:r>
            <a:r>
              <a:rPr lang="de-AT" sz="2400" dirty="0"/>
              <a:t>verschiedenen Organisationen und</a:t>
            </a:r>
            <a:r>
              <a:rPr lang="de-AT" sz="2400" dirty="0" smtClean="0"/>
              <a:t> über </a:t>
            </a:r>
            <a:r>
              <a:rPr lang="de-AT" sz="2400" dirty="0"/>
              <a:t>die Lage </a:t>
            </a:r>
            <a:r>
              <a:rPr lang="de-AT" sz="2400" dirty="0" smtClean="0"/>
              <a:t>der Kinderrechte in den jeweiligen Ländern, verfassen darüber einen Bericht und geben Empfehlungen für mögliche Verbesserungen.</a:t>
            </a:r>
            <a:endParaRPr lang="de-AT" dirty="0"/>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el 1"/>
          <p:cNvSpPr>
            <a:spLocks noGrp="1"/>
          </p:cNvSpPr>
          <p:nvPr>
            <p:ph type="title"/>
          </p:nvPr>
        </p:nvSpPr>
        <p:spPr/>
        <p:txBody>
          <a:bodyPr/>
          <a:lstStyle/>
          <a:p>
            <a:r>
              <a:rPr lang="de-AT" altLang="de-DE" sz="3200" dirty="0" smtClean="0"/>
              <a:t/>
            </a:r>
            <a:br>
              <a:rPr lang="de-AT" altLang="de-DE" sz="3200" dirty="0" smtClean="0"/>
            </a:br>
            <a:r>
              <a:rPr lang="de-AT" altLang="de-DE" sz="3200" dirty="0" smtClean="0"/>
              <a:t>Nachgefragt: Was wird am internationalen Tag der Kinderrechte gefeiert? </a:t>
            </a:r>
            <a:r>
              <a:rPr lang="de-AT" altLang="de-DE" dirty="0" smtClean="0"/>
              <a:t/>
            </a:r>
            <a:br>
              <a:rPr lang="de-AT" altLang="de-DE" dirty="0" smtClean="0"/>
            </a:br>
            <a:endParaRPr lang="de-AT" altLang="de-DE" dirty="0" smtClean="0"/>
          </a:p>
        </p:txBody>
      </p:sp>
      <p:sp>
        <p:nvSpPr>
          <p:cNvPr id="3" name="Inhaltsplatzhalter 2"/>
          <p:cNvSpPr>
            <a:spLocks noGrp="1"/>
          </p:cNvSpPr>
          <p:nvPr>
            <p:ph idx="1"/>
          </p:nvPr>
        </p:nvSpPr>
        <p:spPr/>
        <p:txBody>
          <a:bodyPr/>
          <a:lstStyle/>
          <a:p>
            <a:pPr>
              <a:defRPr/>
            </a:pPr>
            <a:r>
              <a:rPr lang="de-AT" sz="2400" dirty="0" smtClean="0"/>
              <a:t>Am </a:t>
            </a:r>
            <a:r>
              <a:rPr lang="de-AT" sz="2400" dirty="0"/>
              <a:t>internationalen Tag der Kinderrechte, dem 20. </a:t>
            </a:r>
            <a:r>
              <a:rPr lang="de-AT" sz="2400" dirty="0" smtClean="0"/>
              <a:t>November, wird </a:t>
            </a:r>
            <a:r>
              <a:rPr lang="de-AT" sz="2400" dirty="0"/>
              <a:t>der Beschluss der Kinderrechtskonvention gefeiert</a:t>
            </a:r>
            <a:r>
              <a:rPr lang="de-AT" sz="2400" dirty="0" smtClean="0"/>
              <a:t>.</a:t>
            </a:r>
          </a:p>
          <a:p>
            <a:pPr marL="0" indent="0">
              <a:buFont typeface="Wingdings" pitchFamily="2" charset="2"/>
              <a:buNone/>
              <a:defRPr/>
            </a:pPr>
            <a:endParaRPr lang="de-AT" sz="1400" dirty="0" smtClean="0"/>
          </a:p>
          <a:p>
            <a:pPr>
              <a:defRPr/>
            </a:pPr>
            <a:r>
              <a:rPr lang="de-AT" sz="2400" dirty="0" smtClean="0"/>
              <a:t>Seitdem </a:t>
            </a:r>
            <a:r>
              <a:rPr lang="de-AT" sz="2400" dirty="0"/>
              <a:t>es die Kinderrechte gibt, hat sich die Situation für die Kinder auf der Welt deutlich verbessert. </a:t>
            </a:r>
            <a:endParaRPr lang="de-AT" sz="2400" dirty="0" smtClean="0"/>
          </a:p>
          <a:p>
            <a:pPr marL="0" indent="0">
              <a:buFont typeface="Wingdings" pitchFamily="2" charset="2"/>
              <a:buNone/>
              <a:defRPr/>
            </a:pPr>
            <a:endParaRPr lang="de-AT" sz="1400" dirty="0" smtClean="0"/>
          </a:p>
          <a:p>
            <a:pPr>
              <a:defRPr/>
            </a:pPr>
            <a:r>
              <a:rPr lang="de-AT" sz="2400" dirty="0" smtClean="0"/>
              <a:t>Der </a:t>
            </a:r>
            <a:r>
              <a:rPr lang="de-AT" sz="2400" dirty="0"/>
              <a:t>Weltkindertag soll aber auch auf Kinderrechtsverletzungen aufmerksam machen, die weltweit immer noch passieren.</a:t>
            </a:r>
          </a:p>
          <a:p>
            <a:pPr>
              <a:defRPr/>
            </a:pPr>
            <a:endParaRPr lang="de-AT" dirty="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3" descr="C:\Users\Franz\Pictures\Thema-1938-Fotos-internet\1938 hintergrun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ctrTitle"/>
          </p:nvPr>
        </p:nvSpPr>
        <p:spPr>
          <a:xfrm>
            <a:off x="611188" y="4149725"/>
            <a:ext cx="7777162" cy="935038"/>
          </a:xfrm>
        </p:spPr>
        <p:txBody>
          <a:bodyPr/>
          <a:lstStyle/>
          <a:p>
            <a:r>
              <a:rPr lang="de-DE" altLang="de-DE" sz="4000" smtClean="0"/>
              <a:t>Kinderrechte in Österreich</a:t>
            </a:r>
            <a:endParaRPr lang="de-AT" altLang="de-DE" sz="4000" smtClean="0"/>
          </a:p>
        </p:txBody>
      </p:sp>
      <p:sp>
        <p:nvSpPr>
          <p:cNvPr id="4" name="Rectangle 2"/>
          <p:cNvSpPr txBox="1">
            <a:spLocks noChangeArrowheads="1"/>
          </p:cNvSpPr>
          <p:nvPr/>
        </p:nvSpPr>
        <p:spPr bwMode="auto">
          <a:xfrm>
            <a:off x="611188" y="765175"/>
            <a:ext cx="7777162" cy="3168650"/>
          </a:xfrm>
          <a:prstGeom prst="rect">
            <a:avLst/>
          </a:prstGeom>
          <a:noFill/>
          <a:ln w="9525">
            <a:noFill/>
            <a:miter lim="800000"/>
            <a:headEnd/>
            <a:tailEnd/>
          </a:ln>
        </p:spPr>
        <p:txBody>
          <a:bodyPr rIns="90000" anchor="b"/>
          <a:lstStyle/>
          <a:p>
            <a:pPr eaLnBrk="1" hangingPunct="1">
              <a:tabLst>
                <a:tab pos="8342313" algn="l"/>
              </a:tabLst>
              <a:defRPr/>
            </a:pPr>
            <a:r>
              <a:rPr lang="de-AT" sz="2400" kern="0" dirty="0">
                <a:latin typeface="+mj-lt"/>
                <a:ea typeface="+mj-ea"/>
                <a:cs typeface="+mj-cs"/>
              </a:rPr>
              <a:t/>
            </a:r>
            <a:br>
              <a:rPr lang="de-AT" sz="2400" kern="0" dirty="0">
                <a:latin typeface="+mj-lt"/>
                <a:ea typeface="+mj-ea"/>
                <a:cs typeface="+mj-cs"/>
              </a:rPr>
            </a:br>
            <a:r>
              <a:rPr lang="de-AT" sz="2400" kern="0" dirty="0">
                <a:latin typeface="+mj-lt"/>
                <a:ea typeface="+mj-ea"/>
                <a:cs typeface="+mj-cs"/>
              </a:rPr>
              <a:t> </a:t>
            </a:r>
            <a:br>
              <a:rPr lang="de-AT" sz="2400" kern="0" dirty="0">
                <a:latin typeface="+mj-lt"/>
                <a:ea typeface="+mj-ea"/>
                <a:cs typeface="+mj-cs"/>
              </a:rPr>
            </a:br>
            <a:r>
              <a:rPr lang="de-AT" sz="2400" kern="0" dirty="0">
                <a:latin typeface="+mj-lt"/>
                <a:ea typeface="+mj-ea"/>
                <a:cs typeface="+mj-cs"/>
              </a:rPr>
              <a:t/>
            </a:r>
            <a:br>
              <a:rPr lang="de-AT" sz="2400" kern="0" dirty="0">
                <a:latin typeface="+mj-lt"/>
                <a:ea typeface="+mj-ea"/>
                <a:cs typeface="+mj-cs"/>
              </a:rPr>
            </a:br>
            <a:endParaRPr lang="de-DE" sz="2400" kern="0" dirty="0">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el 1"/>
          <p:cNvSpPr>
            <a:spLocks noGrp="1"/>
          </p:cNvSpPr>
          <p:nvPr>
            <p:ph type="title"/>
          </p:nvPr>
        </p:nvSpPr>
        <p:spPr/>
        <p:txBody>
          <a:bodyPr/>
          <a:lstStyle/>
          <a:p>
            <a:r>
              <a:rPr lang="de-AT" altLang="de-DE" smtClean="0"/>
              <a:t>Kinderrechte in Österreich</a:t>
            </a:r>
          </a:p>
        </p:txBody>
      </p:sp>
      <p:sp>
        <p:nvSpPr>
          <p:cNvPr id="3" name="Inhaltsplatzhalter 2"/>
          <p:cNvSpPr>
            <a:spLocks noGrp="1"/>
          </p:cNvSpPr>
          <p:nvPr>
            <p:ph idx="1"/>
          </p:nvPr>
        </p:nvSpPr>
        <p:spPr/>
        <p:txBody>
          <a:bodyPr/>
          <a:lstStyle/>
          <a:p>
            <a:pPr>
              <a:defRPr/>
            </a:pPr>
            <a:r>
              <a:rPr lang="de-AT" sz="2000" dirty="0"/>
              <a:t>Österreich hat die Kinderrechtskonvention am </a:t>
            </a:r>
            <a:r>
              <a:rPr lang="de-AT" sz="2000" b="1" dirty="0"/>
              <a:t>26. Jänner </a:t>
            </a:r>
            <a:r>
              <a:rPr lang="de-AT" sz="2000" b="1" dirty="0" smtClean="0"/>
              <a:t>1990</a:t>
            </a:r>
            <a:r>
              <a:rPr lang="de-AT" sz="2000" dirty="0" smtClean="0"/>
              <a:t> </a:t>
            </a:r>
            <a:r>
              <a:rPr lang="de-AT" sz="2000" dirty="0"/>
              <a:t>als einer der ersten Staaten </a:t>
            </a:r>
            <a:r>
              <a:rPr lang="de-AT" sz="2000" b="1" dirty="0"/>
              <a:t>unterzeichnet</a:t>
            </a:r>
            <a:r>
              <a:rPr lang="de-AT" sz="2000" dirty="0" smtClean="0"/>
              <a:t>.</a:t>
            </a:r>
          </a:p>
          <a:p>
            <a:pPr marL="0" indent="0">
              <a:buFont typeface="Wingdings" pitchFamily="2" charset="2"/>
              <a:buNone/>
              <a:defRPr/>
            </a:pPr>
            <a:endParaRPr lang="de-AT" sz="2000" dirty="0" smtClean="0"/>
          </a:p>
          <a:p>
            <a:pPr>
              <a:defRPr/>
            </a:pPr>
            <a:r>
              <a:rPr lang="de-AT" sz="2000" dirty="0" smtClean="0"/>
              <a:t>Am </a:t>
            </a:r>
            <a:r>
              <a:rPr lang="de-AT" sz="2000" b="1" dirty="0"/>
              <a:t>5. September 1992</a:t>
            </a:r>
            <a:r>
              <a:rPr lang="de-AT" sz="2000" dirty="0"/>
              <a:t> trat die Konvention dann </a:t>
            </a:r>
            <a:r>
              <a:rPr lang="de-AT" sz="2000" b="1" dirty="0"/>
              <a:t>in Kraft</a:t>
            </a:r>
            <a:r>
              <a:rPr lang="de-AT" sz="2000" dirty="0"/>
              <a:t> – das heißt, dass seit diesem Tag auch alle Gesetze der Konvention entsprechen müssen</a:t>
            </a:r>
            <a:r>
              <a:rPr lang="de-AT" sz="2000" dirty="0" smtClean="0"/>
              <a:t>.</a:t>
            </a:r>
          </a:p>
          <a:p>
            <a:pPr marL="0" indent="0">
              <a:buFont typeface="Wingdings" pitchFamily="2" charset="2"/>
              <a:buNone/>
              <a:defRPr/>
            </a:pPr>
            <a:endParaRPr lang="de-AT" sz="2000" dirty="0" smtClean="0"/>
          </a:p>
          <a:p>
            <a:pPr>
              <a:defRPr/>
            </a:pPr>
            <a:r>
              <a:rPr lang="de-AT" sz="2000" dirty="0"/>
              <a:t>Am 22. November 2004 </a:t>
            </a:r>
            <a:r>
              <a:rPr lang="de-AT" sz="2000" dirty="0" smtClean="0"/>
              <a:t>wurde der </a:t>
            </a:r>
            <a:r>
              <a:rPr lang="de-AT" sz="2000" b="1" dirty="0" smtClean="0"/>
              <a:t>„Nationale Aktionsplan über die </a:t>
            </a:r>
            <a:r>
              <a:rPr lang="de-AT" sz="2000" b="1" dirty="0"/>
              <a:t>Rechte von Kindern und Jugendlichen</a:t>
            </a:r>
            <a:r>
              <a:rPr lang="de-AT" sz="2000" b="1" dirty="0" smtClean="0"/>
              <a:t>“ </a:t>
            </a:r>
            <a:r>
              <a:rPr lang="de-AT" sz="2000" dirty="0" smtClean="0"/>
              <a:t>beschlossen. </a:t>
            </a:r>
            <a:endParaRPr lang="de-AT" sz="2000" dirty="0"/>
          </a:p>
          <a:p>
            <a:pPr marL="0" indent="0">
              <a:buFont typeface="Wingdings" pitchFamily="2" charset="2"/>
              <a:buNone/>
              <a:defRPr/>
            </a:pPr>
            <a:endParaRPr lang="de-AT" dirty="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el 1"/>
          <p:cNvSpPr>
            <a:spLocks noGrp="1"/>
          </p:cNvSpPr>
          <p:nvPr>
            <p:ph type="title"/>
          </p:nvPr>
        </p:nvSpPr>
        <p:spPr/>
        <p:txBody>
          <a:bodyPr/>
          <a:lstStyle/>
          <a:p>
            <a:r>
              <a:rPr lang="de-AT" altLang="de-DE" sz="3600" smtClean="0"/>
              <a:t>Kinderrechte in der Bundesverfassung</a:t>
            </a:r>
            <a:r>
              <a:rPr lang="de-AT" altLang="de-DE" smtClean="0"/>
              <a:t/>
            </a:r>
            <a:br>
              <a:rPr lang="de-AT" altLang="de-DE" smtClean="0"/>
            </a:br>
            <a:endParaRPr lang="de-AT" altLang="de-DE" smtClean="0"/>
          </a:p>
        </p:txBody>
      </p:sp>
      <p:sp>
        <p:nvSpPr>
          <p:cNvPr id="3" name="Inhaltsplatzhalter 2"/>
          <p:cNvSpPr>
            <a:spLocks noGrp="1"/>
          </p:cNvSpPr>
          <p:nvPr>
            <p:ph idx="1"/>
          </p:nvPr>
        </p:nvSpPr>
        <p:spPr/>
        <p:txBody>
          <a:bodyPr/>
          <a:lstStyle/>
          <a:p>
            <a:pPr>
              <a:defRPr/>
            </a:pPr>
            <a:r>
              <a:rPr lang="de-AT" sz="2000" dirty="0" smtClean="0"/>
              <a:t>Nationaler Aktionsplan </a:t>
            </a:r>
            <a:r>
              <a:rPr lang="de-AT" sz="2000" dirty="0"/>
              <a:t>regelt die Umsetzung und Verwirklichung der Kinderrechte, z.B. dass Kinder in der Schule über ihre Rechte informiert werden</a:t>
            </a:r>
            <a:r>
              <a:rPr lang="de-AT" sz="2000" dirty="0" smtClean="0"/>
              <a:t>.</a:t>
            </a:r>
          </a:p>
          <a:p>
            <a:pPr marL="0" indent="0">
              <a:buFont typeface="Wingdings" pitchFamily="2" charset="2"/>
              <a:buNone/>
              <a:defRPr/>
            </a:pPr>
            <a:endParaRPr lang="de-AT" sz="2000" dirty="0"/>
          </a:p>
          <a:p>
            <a:pPr>
              <a:defRPr/>
            </a:pPr>
            <a:r>
              <a:rPr lang="de-AT" sz="2000" dirty="0" smtClean="0"/>
              <a:t>Seit </a:t>
            </a:r>
            <a:r>
              <a:rPr lang="de-AT" sz="2000" b="1" dirty="0"/>
              <a:t>16. Februar 2011</a:t>
            </a:r>
            <a:r>
              <a:rPr lang="de-AT" sz="2000" dirty="0"/>
              <a:t> sind manche Kinderrechte </a:t>
            </a:r>
            <a:r>
              <a:rPr lang="de-AT" sz="2000" dirty="0" smtClean="0"/>
              <a:t>zusätzlich </a:t>
            </a:r>
            <a:r>
              <a:rPr lang="de-AT" sz="2000" dirty="0"/>
              <a:t>in der </a:t>
            </a:r>
            <a:r>
              <a:rPr lang="de-AT" sz="2000" b="1" dirty="0" smtClean="0"/>
              <a:t>österreichischen </a:t>
            </a:r>
            <a:r>
              <a:rPr lang="de-AT" sz="2000" b="1" dirty="0"/>
              <a:t>Bundesverfassung</a:t>
            </a:r>
            <a:r>
              <a:rPr lang="de-AT" sz="2000" dirty="0"/>
              <a:t> </a:t>
            </a:r>
            <a:r>
              <a:rPr lang="de-AT" sz="2000" dirty="0" smtClean="0"/>
              <a:t>enthalten, z.B. das </a:t>
            </a:r>
            <a:r>
              <a:rPr lang="de-AT" sz="2000" b="1" dirty="0"/>
              <a:t>Recht auf Beteiligung</a:t>
            </a:r>
            <a:r>
              <a:rPr lang="de-AT" sz="2000" dirty="0"/>
              <a:t> und Mitsprache von Kindern und </a:t>
            </a:r>
            <a:r>
              <a:rPr lang="de-AT" sz="2000" dirty="0" smtClean="0"/>
              <a:t>der </a:t>
            </a:r>
            <a:r>
              <a:rPr lang="de-AT" sz="2000" b="1" dirty="0"/>
              <a:t>Vorrang des Kindeswohls</a:t>
            </a:r>
            <a:r>
              <a:rPr lang="de-AT" sz="2000" dirty="0"/>
              <a:t> bei allen Entscheidungen, die Kinder betreffen. </a:t>
            </a:r>
            <a:endParaRPr lang="de-AT" sz="2000" dirty="0" smtClean="0"/>
          </a:p>
          <a:p>
            <a:pPr>
              <a:defRPr/>
            </a:pPr>
            <a:endParaRPr lang="de-DE" sz="2000" dirty="0" smtClean="0"/>
          </a:p>
          <a:p>
            <a:pPr>
              <a:defRPr/>
            </a:pPr>
            <a:r>
              <a:rPr lang="de-DE" sz="2000" dirty="0" err="1" smtClean="0"/>
              <a:t>ExpertInnen</a:t>
            </a:r>
            <a:r>
              <a:rPr lang="de-DE" sz="2000" dirty="0" smtClean="0"/>
              <a:t> fordern, dass alle Kinderrechte in der Verfassung verankert werden sollen!</a:t>
            </a:r>
            <a:endParaRPr lang="de-AT" sz="2000" dirty="0" smtClean="0"/>
          </a:p>
          <a:p>
            <a:pPr>
              <a:defRPr/>
            </a:pPr>
            <a:endParaRPr lang="de-AT" sz="2000"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DE" altLang="de-DE" sz="2400" smtClean="0"/>
              <a:t>Mehr Information auf: </a:t>
            </a:r>
            <a:r>
              <a:rPr lang="de-DE" altLang="de-DE" sz="2400" smtClean="0">
                <a:solidFill>
                  <a:schemeClr val="tx1"/>
                </a:solidFill>
                <a:hlinkClick r:id="rId2"/>
              </a:rPr>
              <a:t>www.demokratiewebstatt.at</a:t>
            </a:r>
            <a:r>
              <a:rPr lang="de-DE" altLang="de-DE" sz="2400" smtClean="0">
                <a:solidFill>
                  <a:schemeClr val="tx1"/>
                </a:solidFill>
              </a:rPr>
              <a:t> </a:t>
            </a:r>
            <a:endParaRPr lang="de-AT" altLang="de-DE" sz="2400" smtClean="0">
              <a:solidFill>
                <a:schemeClr val="tx1"/>
              </a:solidFill>
            </a:endParaRP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694" t="7034" r="40012" b="43822"/>
          <a:stretch/>
        </p:blipFill>
        <p:spPr bwMode="auto">
          <a:xfrm>
            <a:off x="1475656" y="1412776"/>
            <a:ext cx="547790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el 1"/>
          <p:cNvSpPr>
            <a:spLocks noGrp="1"/>
          </p:cNvSpPr>
          <p:nvPr>
            <p:ph type="title"/>
          </p:nvPr>
        </p:nvSpPr>
        <p:spPr/>
        <p:txBody>
          <a:bodyPr/>
          <a:lstStyle/>
          <a:p>
            <a:pPr algn="ctr"/>
            <a:r>
              <a:rPr lang="de-AT" altLang="de-DE" sz="2000" b="1" dirty="0" smtClean="0"/>
              <a:t>Änderungen der Situation der Kinder in Österreich durch Unterzeichnung der UN-Kinderrechtskonvention</a:t>
            </a:r>
            <a:endParaRPr lang="de-AT" altLang="de-DE" sz="2000" dirty="0" smtClean="0"/>
          </a:p>
        </p:txBody>
      </p:sp>
      <p:sp>
        <p:nvSpPr>
          <p:cNvPr id="3" name="Inhaltsplatzhalter 2"/>
          <p:cNvSpPr>
            <a:spLocks noGrp="1"/>
          </p:cNvSpPr>
          <p:nvPr>
            <p:ph idx="1"/>
          </p:nvPr>
        </p:nvSpPr>
        <p:spPr>
          <a:noFill/>
        </p:spPr>
        <p:txBody>
          <a:bodyPr/>
          <a:lstStyle/>
          <a:p>
            <a:pPr>
              <a:defRPr/>
            </a:pPr>
            <a:r>
              <a:rPr lang="de-AT" sz="2000" b="1" dirty="0" smtClean="0"/>
              <a:t>Die </a:t>
            </a:r>
            <a:r>
              <a:rPr lang="de-AT" sz="2000" b="1" dirty="0"/>
              <a:t>Meinung von Kindern zählt</a:t>
            </a:r>
            <a:r>
              <a:rPr lang="de-AT" sz="2000" dirty="0"/>
              <a:t>! Wenn es um Kinder geht, müssen Kinder auch mitreden können. </a:t>
            </a:r>
            <a:endParaRPr lang="de-AT" sz="1200" b="1" dirty="0"/>
          </a:p>
          <a:p>
            <a:pPr>
              <a:defRPr/>
            </a:pPr>
            <a:r>
              <a:rPr lang="de-AT" sz="2000" b="1" dirty="0" smtClean="0"/>
              <a:t>Recht </a:t>
            </a:r>
            <a:r>
              <a:rPr lang="de-AT" sz="2000" b="1" dirty="0"/>
              <a:t>auf politische Mitsprache</a:t>
            </a:r>
            <a:r>
              <a:rPr lang="de-AT" sz="2000" dirty="0"/>
              <a:t>: Das Wahlalter wurde von 18 auf 16 Jahre gesenkt. </a:t>
            </a:r>
            <a:endParaRPr lang="de-DE" sz="1200" dirty="0" smtClean="0"/>
          </a:p>
          <a:p>
            <a:pPr>
              <a:defRPr/>
            </a:pPr>
            <a:r>
              <a:rPr lang="de-AT" sz="2000" b="1" dirty="0"/>
              <a:t>Besonderer Schutz für Kinder mit besonderen Bedürfnissen</a:t>
            </a:r>
            <a:r>
              <a:rPr lang="de-AT" sz="2000" dirty="0"/>
              <a:t>: Kinder mit Behinderung müssen in ihrer Entwicklung besonders unterstützt werden und die gleichen Möglichkeiten haben wie nicht behinderte Kinder. </a:t>
            </a:r>
          </a:p>
          <a:p>
            <a:pPr>
              <a:defRPr/>
            </a:pPr>
            <a:r>
              <a:rPr lang="de-AT" sz="2000" b="1" dirty="0"/>
              <a:t>Recht auf beide Elternteile</a:t>
            </a:r>
            <a:r>
              <a:rPr lang="de-AT" sz="2000" dirty="0"/>
              <a:t>: Alle Kinder haben ein Recht darauf, bei ihren Eltern aufzuwachsen. Wenn die Eltern getrennt leben oder sich nicht ausreichend um die Kinder kümmern können, dann haben Kinder ein Recht darauf, zu beiden Elternteilen zumindest Kontakt zu haben. </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el 1"/>
          <p:cNvSpPr>
            <a:spLocks noGrp="1"/>
          </p:cNvSpPr>
          <p:nvPr>
            <p:ph type="title"/>
          </p:nvPr>
        </p:nvSpPr>
        <p:spPr/>
        <p:txBody>
          <a:bodyPr/>
          <a:lstStyle/>
          <a:p>
            <a:pPr algn="ctr"/>
            <a:r>
              <a:rPr lang="de-AT" altLang="de-DE" smtClean="0"/>
              <a:t>Noch viel zu tun!</a:t>
            </a:r>
            <a:br>
              <a:rPr lang="de-AT" altLang="de-DE" smtClean="0"/>
            </a:br>
            <a:endParaRPr lang="de-AT" altLang="de-DE" smtClean="0"/>
          </a:p>
        </p:txBody>
      </p:sp>
      <p:sp>
        <p:nvSpPr>
          <p:cNvPr id="3" name="Inhaltsplatzhalter 2"/>
          <p:cNvSpPr>
            <a:spLocks noGrp="1"/>
          </p:cNvSpPr>
          <p:nvPr>
            <p:ph idx="1"/>
          </p:nvPr>
        </p:nvSpPr>
        <p:spPr/>
        <p:txBody>
          <a:bodyPr/>
          <a:lstStyle/>
          <a:p>
            <a:pPr marL="0" indent="0">
              <a:buFont typeface="Wingdings" pitchFamily="2" charset="2"/>
              <a:buNone/>
              <a:defRPr/>
            </a:pPr>
            <a:r>
              <a:rPr lang="de-DE" sz="2000" dirty="0" smtClean="0"/>
              <a:t>Obwohl schon einige Schritte in die richtige Richtung gesetzt wurden, gibt es noch viel zu tun:</a:t>
            </a:r>
          </a:p>
          <a:p>
            <a:pPr marL="0" indent="0">
              <a:buFont typeface="Wingdings" pitchFamily="2" charset="2"/>
              <a:buNone/>
              <a:defRPr/>
            </a:pPr>
            <a:endParaRPr lang="de-DE" sz="2000" b="1" dirty="0"/>
          </a:p>
          <a:p>
            <a:pPr>
              <a:defRPr/>
            </a:pPr>
            <a:r>
              <a:rPr lang="de-AT" sz="2000" b="1" dirty="0" smtClean="0"/>
              <a:t>Armut </a:t>
            </a:r>
            <a:r>
              <a:rPr lang="de-AT" sz="2000" b="1" dirty="0"/>
              <a:t>und Chancengleichheit</a:t>
            </a:r>
            <a:r>
              <a:rPr lang="de-AT" sz="2000" dirty="0"/>
              <a:t>: Über 400.000 Kinder und Jugendliche sind in Österreich armutsgefährdet</a:t>
            </a:r>
            <a:r>
              <a:rPr lang="de-AT" sz="2000" dirty="0" smtClean="0"/>
              <a:t>.</a:t>
            </a:r>
          </a:p>
          <a:p>
            <a:pPr marL="0" indent="0">
              <a:buFont typeface="Wingdings" pitchFamily="2" charset="2"/>
              <a:buNone/>
              <a:defRPr/>
            </a:pPr>
            <a:endParaRPr lang="de-AT" sz="1200" dirty="0" smtClean="0"/>
          </a:p>
          <a:p>
            <a:pPr>
              <a:defRPr/>
            </a:pPr>
            <a:r>
              <a:rPr lang="de-AT" sz="2000" b="1" dirty="0"/>
              <a:t>Bildung und Ausbildung</a:t>
            </a:r>
            <a:r>
              <a:rPr lang="de-AT" sz="2000" dirty="0"/>
              <a:t>: Kinder, deren Eltern keinen hohen Bildungsgrad haben, bekommen selbst auch oft eine eher niedrige Bildung und Ausbildung. </a:t>
            </a:r>
            <a:endParaRPr lang="de-AT" sz="2000" dirty="0" smtClean="0"/>
          </a:p>
          <a:p>
            <a:pPr marL="0" indent="0">
              <a:buFont typeface="Wingdings" pitchFamily="2" charset="2"/>
              <a:buNone/>
              <a:defRPr/>
            </a:pPr>
            <a:endParaRPr lang="de-DE" sz="1200" dirty="0"/>
          </a:p>
          <a:p>
            <a:pPr>
              <a:defRPr/>
            </a:pPr>
            <a:r>
              <a:rPr lang="de-AT" sz="2000" b="1" dirty="0"/>
              <a:t>Gesundheit</a:t>
            </a:r>
            <a:r>
              <a:rPr lang="de-AT" sz="2000" dirty="0"/>
              <a:t>: Kinder aus ärmeren Familien sind öfter krank, haben aber oft weniger Chancen auf die richtige Behandlung. Außerdem sind sie eher gefährdet, als Erwachsene an chronischen Krankheiten zu </a:t>
            </a:r>
            <a:r>
              <a:rPr lang="de-AT" sz="2000" dirty="0" smtClean="0"/>
              <a:t>leiden. </a:t>
            </a:r>
            <a:endParaRPr lang="de-AT" sz="2000" dirty="0"/>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el 1"/>
          <p:cNvSpPr>
            <a:spLocks noGrp="1"/>
          </p:cNvSpPr>
          <p:nvPr>
            <p:ph type="title"/>
          </p:nvPr>
        </p:nvSpPr>
        <p:spPr/>
        <p:txBody>
          <a:bodyPr/>
          <a:lstStyle/>
          <a:p>
            <a:pPr algn="ctr"/>
            <a:r>
              <a:rPr lang="de-AT" altLang="de-DE" sz="3600" smtClean="0"/>
              <a:t>Noch viel zu tun! – Teil II</a:t>
            </a:r>
          </a:p>
        </p:txBody>
      </p:sp>
      <p:sp>
        <p:nvSpPr>
          <p:cNvPr id="25603" name="Inhaltsplatzhalter 2"/>
          <p:cNvSpPr>
            <a:spLocks noGrp="1"/>
          </p:cNvSpPr>
          <p:nvPr>
            <p:ph idx="1"/>
          </p:nvPr>
        </p:nvSpPr>
        <p:spPr/>
        <p:txBody>
          <a:bodyPr/>
          <a:lstStyle/>
          <a:p>
            <a:r>
              <a:rPr lang="de-AT" altLang="de-DE" sz="2000" b="1" dirty="0" smtClean="0"/>
              <a:t>Gesundheit</a:t>
            </a:r>
            <a:r>
              <a:rPr lang="de-AT" altLang="de-DE" sz="2000" dirty="0" smtClean="0"/>
              <a:t>:</a:t>
            </a:r>
            <a:r>
              <a:rPr lang="de-AT" altLang="de-DE" sz="2000" b="1" dirty="0" smtClean="0"/>
              <a:t> </a:t>
            </a:r>
            <a:r>
              <a:rPr lang="de-AT" altLang="de-DE" sz="2000" dirty="0" smtClean="0"/>
              <a:t>Jugendliche in Österreich trinken im Vergleich zu anderen Ländern öfter und mehr Alkohol. Es gibt auch mehr </a:t>
            </a:r>
            <a:r>
              <a:rPr lang="de-AT" altLang="de-DE" sz="2000" dirty="0" err="1" smtClean="0"/>
              <a:t>RaucherInnen</a:t>
            </a:r>
            <a:r>
              <a:rPr lang="de-AT" altLang="de-DE" sz="2000" dirty="0" smtClean="0"/>
              <a:t> unter den jugendlichen </a:t>
            </a:r>
            <a:r>
              <a:rPr lang="de-AT" altLang="de-DE" sz="2000" dirty="0" err="1" smtClean="0"/>
              <a:t>ÖsterreicherInnen</a:t>
            </a:r>
            <a:r>
              <a:rPr lang="de-AT" altLang="de-DE" sz="2000" dirty="0" smtClean="0"/>
              <a:t> als in anderen Ländern. Österreich hat eine vergleichsweise hohe Selbstmordrate unter Jugendlichen.</a:t>
            </a:r>
            <a:endParaRPr lang="de-AT" altLang="de-DE" sz="2000" b="1" dirty="0" smtClean="0"/>
          </a:p>
          <a:p>
            <a:endParaRPr lang="de-AT" altLang="de-DE" sz="1200" b="1" dirty="0" smtClean="0"/>
          </a:p>
          <a:p>
            <a:r>
              <a:rPr lang="de-AT" altLang="de-DE" sz="2000" b="1" dirty="0" smtClean="0"/>
              <a:t>Kinderrechte weltweit</a:t>
            </a:r>
            <a:r>
              <a:rPr lang="de-AT" altLang="de-DE" sz="2000" dirty="0" smtClean="0"/>
              <a:t>: Bei der Umsetzung der Kinderrechte in Österreich geht es nicht nur um die Kinder im eigenen Land, sondern auch um Unterstützung für Kinder weltweit. Es gilt einen Beitrag dazu zu leisten, dass die Kinderrechte für alle Kinder dieser Welt gesichert werden, z.B. Geld für Entwicklungshilfe, Maßnahmen gegen Rassismus, Maßnahmen für unbegleitete minderjährige Flüchtlinge und Familienzusammenführungen. </a:t>
            </a:r>
          </a:p>
          <a:p>
            <a:endParaRPr lang="de-AT" altLang="de-DE" dirty="0" smtClean="0"/>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457200" y="620713"/>
            <a:ext cx="8229600" cy="5510212"/>
          </a:xfrm>
        </p:spPr>
        <p:txBody>
          <a:bodyPr/>
          <a:lstStyle/>
          <a:p>
            <a:pPr>
              <a:defRPr/>
            </a:pPr>
            <a:endParaRPr lang="de-DE" sz="2000" dirty="0"/>
          </a:p>
          <a:p>
            <a:pPr marL="0" indent="0">
              <a:buFont typeface="Wingdings" pitchFamily="2" charset="2"/>
              <a:buNone/>
              <a:defRPr/>
            </a:pPr>
            <a:endParaRPr lang="de-AT" sz="2000" dirty="0"/>
          </a:p>
        </p:txBody>
      </p:sp>
      <p:pic>
        <p:nvPicPr>
          <p:cNvPr id="26627" name="Grafik 3" descr="\\fs.univie.ac.at\homedirs\anderle4\Desktop\Kinderrechte_img\Geldboerse mit wenigen Euromuenzen © Erwin Wodicka Clipdea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2924175"/>
            <a:ext cx="26384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feld 4"/>
          <p:cNvSpPr txBox="1">
            <a:spLocks noChangeArrowheads="1"/>
          </p:cNvSpPr>
          <p:nvPr/>
        </p:nvSpPr>
        <p:spPr bwMode="auto">
          <a:xfrm>
            <a:off x="1054353" y="4690499"/>
            <a:ext cx="26654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100" dirty="0"/>
              <a:t>© Erwin </a:t>
            </a:r>
            <a:r>
              <a:rPr lang="de-AT" altLang="de-DE" sz="1100" dirty="0" err="1"/>
              <a:t>Wodicka</a:t>
            </a:r>
            <a:r>
              <a:rPr lang="de-AT" altLang="de-DE" sz="1100" dirty="0"/>
              <a:t> / Clipdealer</a:t>
            </a:r>
          </a:p>
        </p:txBody>
      </p:sp>
      <p:pic>
        <p:nvPicPr>
          <p:cNvPr id="26629" name="Grafik 5" descr="\\fs.univie.ac.at\homedirs\anderle4\Desktop\Kinderrechte_img\Schueler Hausaufgaben © ljupco Clipdea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138" y="2035175"/>
            <a:ext cx="2398712"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feld 6"/>
          <p:cNvSpPr txBox="1">
            <a:spLocks noChangeArrowheads="1"/>
          </p:cNvSpPr>
          <p:nvPr/>
        </p:nvSpPr>
        <p:spPr bwMode="auto">
          <a:xfrm>
            <a:off x="5926138" y="3842211"/>
            <a:ext cx="24479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100" dirty="0"/>
              <a:t>© </a:t>
            </a:r>
            <a:r>
              <a:rPr lang="de-AT" altLang="de-DE" sz="1100" dirty="0" err="1"/>
              <a:t>ljupco</a:t>
            </a:r>
            <a:r>
              <a:rPr lang="de-AT" altLang="de-DE" sz="1100" dirty="0"/>
              <a:t> / Clipdealer</a:t>
            </a:r>
          </a:p>
        </p:txBody>
      </p:sp>
      <p:pic>
        <p:nvPicPr>
          <p:cNvPr id="26631" name="Grafik 7" descr="\\fs.univie.ac.at\homedirs\anderle4\Desktop\Kinderrechte_img\Aerztin untersucht ein Kind im Bett © SeanPrior Clipdeal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0" y="4384675"/>
            <a:ext cx="23987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8"/>
          <p:cNvSpPr txBox="1">
            <a:spLocks noChangeArrowheads="1"/>
          </p:cNvSpPr>
          <p:nvPr/>
        </p:nvSpPr>
        <p:spPr bwMode="auto">
          <a:xfrm>
            <a:off x="4078148" y="6111875"/>
            <a:ext cx="24241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100" dirty="0"/>
              <a:t>© </a:t>
            </a:r>
            <a:r>
              <a:rPr lang="de-AT" altLang="de-DE" sz="1100" dirty="0" err="1"/>
              <a:t>SeanPrior</a:t>
            </a:r>
            <a:r>
              <a:rPr lang="de-AT" altLang="de-DE" sz="1100" dirty="0"/>
              <a:t> / Clipdealer</a:t>
            </a:r>
          </a:p>
        </p:txBody>
      </p:sp>
      <p:pic>
        <p:nvPicPr>
          <p:cNvPr id="26633" name="Grafik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655638"/>
            <a:ext cx="2489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p:nvSpPr>
        <p:spPr>
          <a:xfrm>
            <a:off x="2663825" y="2382838"/>
            <a:ext cx="2881313" cy="415925"/>
          </a:xfrm>
          <a:prstGeom prst="rect">
            <a:avLst/>
          </a:prstGeom>
          <a:noFill/>
        </p:spPr>
        <p:txBody>
          <a:bodyPr>
            <a:spAutoFit/>
          </a:bodyPr>
          <a:lstStyle/>
          <a:p>
            <a:pPr eaLnBrk="1" hangingPunct="1">
              <a:defRPr/>
            </a:pPr>
            <a:r>
              <a:rPr lang="en-US" sz="1050" dirty="0">
                <a:hlinkClick r:id="rId7"/>
              </a:rPr>
              <a:t>UNICEF Ukraine CC BY 2.0 https://creativecommons.org/licenses/by/2.0/</a:t>
            </a:r>
            <a:endParaRPr lang="de-AT" sz="1050" dirty="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el 1"/>
          <p:cNvSpPr>
            <a:spLocks noGrp="1"/>
          </p:cNvSpPr>
          <p:nvPr>
            <p:ph type="title"/>
          </p:nvPr>
        </p:nvSpPr>
        <p:spPr/>
        <p:txBody>
          <a:bodyPr/>
          <a:lstStyle/>
          <a:p>
            <a:r>
              <a:rPr lang="de-AT" altLang="de-DE" sz="3200" smtClean="0"/>
              <a:t>Auf den Punkt gebracht</a:t>
            </a:r>
          </a:p>
        </p:txBody>
      </p:sp>
      <p:sp>
        <p:nvSpPr>
          <p:cNvPr id="3" name="Inhaltsplatzhalter 2"/>
          <p:cNvSpPr>
            <a:spLocks noGrp="1"/>
          </p:cNvSpPr>
          <p:nvPr>
            <p:ph idx="1"/>
          </p:nvPr>
        </p:nvSpPr>
        <p:spPr/>
        <p:txBody>
          <a:bodyPr/>
          <a:lstStyle/>
          <a:p>
            <a:pPr>
              <a:defRPr/>
            </a:pPr>
            <a:r>
              <a:rPr lang="de-AT" sz="2000" dirty="0" smtClean="0"/>
              <a:t>Wenn </a:t>
            </a:r>
            <a:r>
              <a:rPr lang="de-AT" sz="2000" dirty="0"/>
              <a:t>dir Unrecht geschieht, du in Schwierigkeiten steckst oder ein Problem hast, kannst du dir (oft anonym) Hilfe holen. Unsere Linktipps verraten dir, wo du Unterstützung bekommst.  </a:t>
            </a:r>
            <a:endParaRPr lang="de-AT" sz="2000" dirty="0" smtClean="0"/>
          </a:p>
          <a:p>
            <a:pPr marL="0" indent="0">
              <a:buFont typeface="Wingdings" pitchFamily="2" charset="2"/>
              <a:buNone/>
              <a:defRPr/>
            </a:pPr>
            <a:endParaRPr lang="de-AT" sz="1100" dirty="0"/>
          </a:p>
          <a:p>
            <a:pPr>
              <a:defRPr/>
            </a:pPr>
            <a:r>
              <a:rPr lang="de-AT" sz="2000" b="1" dirty="0"/>
              <a:t>Zudem gibt es an vielen Schulen</a:t>
            </a:r>
            <a:r>
              <a:rPr lang="de-AT" sz="2000" dirty="0"/>
              <a:t> </a:t>
            </a:r>
            <a:r>
              <a:rPr lang="de-AT" sz="2000" b="1" dirty="0" err="1"/>
              <a:t>VertrauenslehrerInnen</a:t>
            </a:r>
            <a:r>
              <a:rPr lang="de-AT" sz="2000" dirty="0"/>
              <a:t>, an die du dich wenden kannst, wenn du etwas als ungerecht empfindest oder Probleme mit </a:t>
            </a:r>
            <a:r>
              <a:rPr lang="de-AT" sz="2000" dirty="0" err="1"/>
              <a:t>LehrerInnen</a:t>
            </a:r>
            <a:r>
              <a:rPr lang="de-AT" sz="2000" dirty="0"/>
              <a:t>, </a:t>
            </a:r>
            <a:r>
              <a:rPr lang="de-AT" sz="2000" dirty="0" err="1"/>
              <a:t>MitschülerInnen</a:t>
            </a:r>
            <a:r>
              <a:rPr lang="de-AT" sz="2000" dirty="0"/>
              <a:t> oder mit deiner Familie hast. </a:t>
            </a:r>
            <a:endParaRPr lang="de-AT" sz="2000" dirty="0" smtClean="0"/>
          </a:p>
          <a:p>
            <a:pPr>
              <a:defRPr/>
            </a:pPr>
            <a:endParaRPr lang="de-AT" sz="2000" dirty="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3" descr="C:\Users\Franz\Pictures\Thema-1938-Fotos-internet\1938 hintergrun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ctrTitle"/>
          </p:nvPr>
        </p:nvSpPr>
        <p:spPr>
          <a:xfrm>
            <a:off x="611188" y="4149725"/>
            <a:ext cx="7777162" cy="935038"/>
          </a:xfrm>
        </p:spPr>
        <p:txBody>
          <a:bodyPr/>
          <a:lstStyle/>
          <a:p>
            <a:r>
              <a:rPr lang="de-DE" altLang="de-DE" sz="4000" smtClean="0"/>
              <a:t>Kinderrechte weltweit</a:t>
            </a:r>
            <a:endParaRPr lang="de-AT" altLang="de-DE" sz="4000" smtClean="0"/>
          </a:p>
        </p:txBody>
      </p:sp>
      <p:sp>
        <p:nvSpPr>
          <p:cNvPr id="4" name="Rectangle 2"/>
          <p:cNvSpPr txBox="1">
            <a:spLocks noChangeArrowheads="1"/>
          </p:cNvSpPr>
          <p:nvPr/>
        </p:nvSpPr>
        <p:spPr bwMode="auto">
          <a:xfrm>
            <a:off x="611188" y="765175"/>
            <a:ext cx="7777162" cy="3168650"/>
          </a:xfrm>
          <a:prstGeom prst="rect">
            <a:avLst/>
          </a:prstGeom>
          <a:noFill/>
          <a:ln w="9525">
            <a:noFill/>
            <a:miter lim="800000"/>
            <a:headEnd/>
            <a:tailEnd/>
          </a:ln>
        </p:spPr>
        <p:txBody>
          <a:bodyPr rIns="90000" anchor="b"/>
          <a:lstStyle/>
          <a:p>
            <a:pPr eaLnBrk="1" hangingPunct="1">
              <a:tabLst>
                <a:tab pos="8342313" algn="l"/>
              </a:tabLst>
              <a:defRPr/>
            </a:pPr>
            <a:r>
              <a:rPr lang="de-AT" sz="2400" kern="0" dirty="0">
                <a:latin typeface="+mj-lt"/>
                <a:ea typeface="+mj-ea"/>
                <a:cs typeface="+mj-cs"/>
              </a:rPr>
              <a:t/>
            </a:r>
            <a:br>
              <a:rPr lang="de-AT" sz="2400" kern="0" dirty="0">
                <a:latin typeface="+mj-lt"/>
                <a:ea typeface="+mj-ea"/>
                <a:cs typeface="+mj-cs"/>
              </a:rPr>
            </a:br>
            <a:r>
              <a:rPr lang="de-AT" sz="2400" kern="0" dirty="0">
                <a:latin typeface="+mj-lt"/>
                <a:ea typeface="+mj-ea"/>
                <a:cs typeface="+mj-cs"/>
              </a:rPr>
              <a:t> </a:t>
            </a:r>
            <a:br>
              <a:rPr lang="de-AT" sz="2400" kern="0" dirty="0">
                <a:latin typeface="+mj-lt"/>
                <a:ea typeface="+mj-ea"/>
                <a:cs typeface="+mj-cs"/>
              </a:rPr>
            </a:br>
            <a:r>
              <a:rPr lang="de-AT" sz="2400" kern="0" dirty="0">
                <a:latin typeface="+mj-lt"/>
                <a:ea typeface="+mj-ea"/>
                <a:cs typeface="+mj-cs"/>
              </a:rPr>
              <a:t/>
            </a:r>
            <a:br>
              <a:rPr lang="de-AT" sz="2400" kern="0" dirty="0">
                <a:latin typeface="+mj-lt"/>
                <a:ea typeface="+mj-ea"/>
                <a:cs typeface="+mj-cs"/>
              </a:rPr>
            </a:br>
            <a:endParaRPr lang="de-DE" sz="2400" kern="0" dirty="0">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el 1"/>
          <p:cNvSpPr>
            <a:spLocks noGrp="1"/>
          </p:cNvSpPr>
          <p:nvPr>
            <p:ph type="title"/>
          </p:nvPr>
        </p:nvSpPr>
        <p:spPr/>
        <p:txBody>
          <a:bodyPr/>
          <a:lstStyle/>
          <a:p>
            <a:r>
              <a:rPr lang="de-AT" altLang="de-DE" smtClean="0"/>
              <a:t>Kinderrechte weltweit</a:t>
            </a:r>
          </a:p>
        </p:txBody>
      </p:sp>
      <p:sp>
        <p:nvSpPr>
          <p:cNvPr id="3" name="Inhaltsplatzhalter 2"/>
          <p:cNvSpPr>
            <a:spLocks noGrp="1"/>
          </p:cNvSpPr>
          <p:nvPr>
            <p:ph idx="1"/>
          </p:nvPr>
        </p:nvSpPr>
        <p:spPr/>
        <p:txBody>
          <a:bodyPr/>
          <a:lstStyle/>
          <a:p>
            <a:pPr marL="0" indent="0">
              <a:buFont typeface="Wingdings" pitchFamily="2" charset="2"/>
              <a:buNone/>
              <a:defRPr/>
            </a:pPr>
            <a:r>
              <a:rPr lang="de-AT" sz="2000" dirty="0" smtClean="0"/>
              <a:t>Verbesserungen der Situation der Kinderrechte durch </a:t>
            </a:r>
            <a:r>
              <a:rPr lang="de-AT" sz="2000" dirty="0"/>
              <a:t>die </a:t>
            </a:r>
            <a:r>
              <a:rPr lang="de-AT" sz="2000" dirty="0" smtClean="0"/>
              <a:t>UN-Kinderrechtskonvention:</a:t>
            </a:r>
          </a:p>
          <a:p>
            <a:pPr marL="0" indent="0">
              <a:buFont typeface="Wingdings" pitchFamily="2" charset="2"/>
              <a:buNone/>
              <a:defRPr/>
            </a:pPr>
            <a:endParaRPr lang="de-AT" sz="1200" dirty="0" smtClean="0"/>
          </a:p>
          <a:p>
            <a:pPr>
              <a:defRPr/>
            </a:pPr>
            <a:r>
              <a:rPr lang="de-AT" sz="2000" dirty="0" smtClean="0"/>
              <a:t>Halbierung der </a:t>
            </a:r>
            <a:r>
              <a:rPr lang="de-AT" sz="2000" dirty="0"/>
              <a:t>Zahl der Kinder, die in extremer Armut </a:t>
            </a:r>
            <a:r>
              <a:rPr lang="de-AT" sz="2000" dirty="0" smtClean="0"/>
              <a:t>leben</a:t>
            </a:r>
          </a:p>
          <a:p>
            <a:pPr marL="0" indent="0">
              <a:buFont typeface="Wingdings" pitchFamily="2" charset="2"/>
              <a:buNone/>
              <a:defRPr/>
            </a:pPr>
            <a:endParaRPr lang="de-AT" sz="1200" dirty="0" smtClean="0"/>
          </a:p>
          <a:p>
            <a:pPr>
              <a:defRPr/>
            </a:pPr>
            <a:r>
              <a:rPr lang="de-AT" sz="2000" dirty="0"/>
              <a:t>In 129 Ländern gehen gleich viele Mädchen wie Buben in die </a:t>
            </a:r>
            <a:r>
              <a:rPr lang="de-AT" sz="2000" dirty="0" smtClean="0"/>
              <a:t>Schule.</a:t>
            </a:r>
          </a:p>
          <a:p>
            <a:pPr marL="0" indent="0">
              <a:buFont typeface="Wingdings" pitchFamily="2" charset="2"/>
              <a:buNone/>
              <a:defRPr/>
            </a:pPr>
            <a:endParaRPr lang="de-AT" sz="1200" dirty="0" smtClean="0"/>
          </a:p>
          <a:p>
            <a:pPr>
              <a:defRPr/>
            </a:pPr>
            <a:r>
              <a:rPr lang="de-AT" sz="2000" dirty="0"/>
              <a:t>Die Kindersterblichkeit hat sich mehr als halbiert</a:t>
            </a:r>
            <a:r>
              <a:rPr lang="de-AT" sz="2000" dirty="0" smtClean="0"/>
              <a:t>.</a:t>
            </a:r>
          </a:p>
          <a:p>
            <a:pPr marL="0" indent="0">
              <a:buFont typeface="Wingdings" pitchFamily="2" charset="2"/>
              <a:buNone/>
              <a:defRPr/>
            </a:pPr>
            <a:endParaRPr lang="de-AT" sz="1200" dirty="0" smtClean="0"/>
          </a:p>
          <a:p>
            <a:pPr>
              <a:defRPr/>
            </a:pPr>
            <a:r>
              <a:rPr lang="de-AT" sz="2000" dirty="0"/>
              <a:t>Durch Impfprogramme konnten Maserninfektionen um 79 Prozent gesenkt </a:t>
            </a:r>
            <a:r>
              <a:rPr lang="de-AT" sz="2000" dirty="0" smtClean="0"/>
              <a:t>und Millionen Kindern das Leben gerettet werden.</a:t>
            </a:r>
            <a:endParaRPr lang="de-AT" sz="2000" dirty="0"/>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el 1"/>
          <p:cNvSpPr>
            <a:spLocks noGrp="1"/>
          </p:cNvSpPr>
          <p:nvPr>
            <p:ph type="title"/>
          </p:nvPr>
        </p:nvSpPr>
        <p:spPr/>
        <p:txBody>
          <a:bodyPr/>
          <a:lstStyle/>
          <a:p>
            <a:r>
              <a:rPr lang="de-DE" altLang="de-DE" smtClean="0"/>
              <a:t>Verstöße gegen Kinderrechte</a:t>
            </a:r>
            <a:endParaRPr lang="de-AT" altLang="de-DE" smtClean="0"/>
          </a:p>
        </p:txBody>
      </p:sp>
      <p:sp>
        <p:nvSpPr>
          <p:cNvPr id="3" name="Inhaltsplatzhalter 2"/>
          <p:cNvSpPr>
            <a:spLocks noGrp="1"/>
          </p:cNvSpPr>
          <p:nvPr>
            <p:ph idx="1"/>
          </p:nvPr>
        </p:nvSpPr>
        <p:spPr/>
        <p:txBody>
          <a:bodyPr/>
          <a:lstStyle/>
          <a:p>
            <a:pPr>
              <a:defRPr/>
            </a:pPr>
            <a:r>
              <a:rPr lang="de-AT" sz="2000" dirty="0"/>
              <a:t>385 Millionen Kinder leben in extremer </a:t>
            </a:r>
            <a:r>
              <a:rPr lang="de-AT" sz="2000" dirty="0" smtClean="0"/>
              <a:t>Armut, d.h. </a:t>
            </a:r>
            <a:r>
              <a:rPr lang="de-AT" sz="2000" dirty="0"/>
              <a:t>sie </a:t>
            </a:r>
            <a:r>
              <a:rPr lang="de-AT" sz="2000" dirty="0" smtClean="0"/>
              <a:t>haben weniger </a:t>
            </a:r>
            <a:r>
              <a:rPr lang="de-AT" sz="2000" dirty="0"/>
              <a:t>als 1,70 € pro Tag zur </a:t>
            </a:r>
            <a:r>
              <a:rPr lang="de-AT" sz="2000" dirty="0" smtClean="0"/>
              <a:t>Verfügung. </a:t>
            </a:r>
            <a:r>
              <a:rPr lang="de-AT" sz="2000" dirty="0"/>
              <a:t>Der Großteil von ihnen lebt in Afrika südlich der Sahara</a:t>
            </a:r>
            <a:r>
              <a:rPr lang="de-AT" sz="2000" dirty="0" smtClean="0"/>
              <a:t>.</a:t>
            </a:r>
          </a:p>
          <a:p>
            <a:pPr marL="0" indent="0">
              <a:buFont typeface="Wingdings" pitchFamily="2" charset="2"/>
              <a:buNone/>
              <a:defRPr/>
            </a:pPr>
            <a:endParaRPr lang="de-AT" sz="1200" dirty="0" smtClean="0"/>
          </a:p>
          <a:p>
            <a:pPr>
              <a:defRPr/>
            </a:pPr>
            <a:r>
              <a:rPr lang="de-AT" sz="2000" dirty="0"/>
              <a:t>Jährlich sterben fast 6 Millionen Kinder unter fünf Jahren an vermeidbaren Krankheiten. Das sind rund 16.000 Kinder jeden Tag</a:t>
            </a:r>
            <a:r>
              <a:rPr lang="de-AT" sz="2000" dirty="0" smtClean="0"/>
              <a:t>.</a:t>
            </a:r>
          </a:p>
          <a:p>
            <a:pPr marL="0" indent="0">
              <a:buFont typeface="Wingdings" pitchFamily="2" charset="2"/>
              <a:buNone/>
              <a:defRPr/>
            </a:pPr>
            <a:endParaRPr lang="de-AT" sz="1200" dirty="0" smtClean="0"/>
          </a:p>
          <a:p>
            <a:pPr>
              <a:defRPr/>
            </a:pPr>
            <a:r>
              <a:rPr lang="de-AT" sz="2000" dirty="0"/>
              <a:t>3,1 Millionen Kinder unter fünf Jahren sterben an den Folgen von Hunger oder Unterernährung. Das sind täglich 8.500 Kinder</a:t>
            </a:r>
            <a:r>
              <a:rPr lang="de-AT" sz="2000" dirty="0" smtClean="0"/>
              <a:t>.</a:t>
            </a:r>
          </a:p>
          <a:p>
            <a:pPr marL="0" indent="0">
              <a:buFont typeface="Wingdings" pitchFamily="2" charset="2"/>
              <a:buNone/>
              <a:defRPr/>
            </a:pPr>
            <a:endParaRPr lang="de-AT" sz="1200" dirty="0" smtClean="0"/>
          </a:p>
          <a:p>
            <a:pPr>
              <a:defRPr/>
            </a:pPr>
            <a:r>
              <a:rPr lang="de-AT" sz="2000" dirty="0"/>
              <a:t>Jährlich werden 15 Millionen Mädchen vor ihrem 18. Geburtstag verheiratet. In den ärmsten Ländern unserer Erde ist jedes dritte Mädchen davon betroffen</a:t>
            </a:r>
            <a:r>
              <a:rPr lang="de-AT" sz="2000" dirty="0" smtClean="0"/>
              <a:t>.</a:t>
            </a:r>
          </a:p>
          <a:p>
            <a:pPr>
              <a:defRPr/>
            </a:pPr>
            <a:endParaRPr lang="de-AT" dirty="0"/>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el 1"/>
          <p:cNvSpPr>
            <a:spLocks noGrp="1"/>
          </p:cNvSpPr>
          <p:nvPr>
            <p:ph type="title"/>
          </p:nvPr>
        </p:nvSpPr>
        <p:spPr/>
        <p:txBody>
          <a:bodyPr/>
          <a:lstStyle/>
          <a:p>
            <a:r>
              <a:rPr lang="de-DE" altLang="de-DE" smtClean="0"/>
              <a:t>Verstöße gegen Kinderrechte II</a:t>
            </a:r>
            <a:endParaRPr lang="de-AT" altLang="de-DE" smtClean="0"/>
          </a:p>
        </p:txBody>
      </p:sp>
      <p:sp>
        <p:nvSpPr>
          <p:cNvPr id="3" name="Inhaltsplatzhalter 2"/>
          <p:cNvSpPr>
            <a:spLocks noGrp="1"/>
          </p:cNvSpPr>
          <p:nvPr>
            <p:ph idx="1"/>
          </p:nvPr>
        </p:nvSpPr>
        <p:spPr/>
        <p:txBody>
          <a:bodyPr/>
          <a:lstStyle/>
          <a:p>
            <a:pPr>
              <a:defRPr/>
            </a:pPr>
            <a:r>
              <a:rPr lang="de-AT" sz="2000" dirty="0"/>
              <a:t>168 Millionen Kinder und Jugendliche zwischen fünf und 17 Jahren sind </a:t>
            </a:r>
            <a:r>
              <a:rPr lang="de-AT" sz="2000" dirty="0" err="1" smtClean="0"/>
              <a:t>KinderarbeiterInnen</a:t>
            </a:r>
            <a:r>
              <a:rPr lang="de-AT" sz="2000" dirty="0" smtClean="0"/>
              <a:t>.</a:t>
            </a:r>
          </a:p>
          <a:p>
            <a:pPr marL="0" indent="0">
              <a:buFont typeface="Wingdings" pitchFamily="2" charset="2"/>
              <a:buNone/>
              <a:defRPr/>
            </a:pPr>
            <a:endParaRPr lang="de-AT" sz="1000" dirty="0" smtClean="0"/>
          </a:p>
          <a:p>
            <a:pPr>
              <a:defRPr/>
            </a:pPr>
            <a:r>
              <a:rPr lang="de-AT" sz="2000" dirty="0"/>
              <a:t>59 Millionen Kinder gehen nicht in die Schule. Weltweit fehlen vier Millionen Lehrkräfte. </a:t>
            </a:r>
            <a:endParaRPr lang="de-AT" sz="2000" dirty="0" smtClean="0"/>
          </a:p>
          <a:p>
            <a:pPr marL="0" indent="0">
              <a:buFont typeface="Wingdings" pitchFamily="2" charset="2"/>
              <a:buNone/>
              <a:defRPr/>
            </a:pPr>
            <a:endParaRPr lang="de-AT" sz="1000" dirty="0" smtClean="0"/>
          </a:p>
          <a:p>
            <a:pPr>
              <a:defRPr/>
            </a:pPr>
            <a:r>
              <a:rPr lang="de-AT" sz="2000" dirty="0"/>
              <a:t>28 Millionen Kinder sind auf der Flucht vor Krieg oder anderen Gefahren</a:t>
            </a:r>
            <a:r>
              <a:rPr lang="de-AT" sz="2000" dirty="0" smtClean="0"/>
              <a:t>.</a:t>
            </a:r>
          </a:p>
          <a:p>
            <a:pPr marL="0" indent="0">
              <a:buFont typeface="Wingdings" pitchFamily="2" charset="2"/>
              <a:buNone/>
              <a:defRPr/>
            </a:pPr>
            <a:endParaRPr lang="de-AT" sz="1000" dirty="0" smtClean="0"/>
          </a:p>
          <a:p>
            <a:pPr>
              <a:defRPr/>
            </a:pPr>
            <a:r>
              <a:rPr lang="de-AT" sz="2000" dirty="0"/>
              <a:t>250.000 Kinder werden als Kindersoldaten missbraucht.</a:t>
            </a:r>
          </a:p>
          <a:p>
            <a:pPr>
              <a:defRPr/>
            </a:pPr>
            <a:endParaRPr lang="de-DE" sz="2000" dirty="0" smtClean="0"/>
          </a:p>
          <a:p>
            <a:pPr marL="0" indent="0">
              <a:buFont typeface="Wingdings" pitchFamily="2" charset="2"/>
              <a:buNone/>
              <a:defRPr/>
            </a:pPr>
            <a:r>
              <a:rPr lang="de-AT" sz="2000" dirty="0"/>
              <a:t>Diese Kinder haben keine faire Chance im Leben. Das gefährdet </a:t>
            </a:r>
            <a:r>
              <a:rPr lang="de-AT" sz="2000" dirty="0" smtClean="0"/>
              <a:t>ihre Zukunft, zudem werden Ungleichheit </a:t>
            </a:r>
            <a:r>
              <a:rPr lang="de-AT" sz="2000" dirty="0"/>
              <a:t>und Ungerechtigkeit immer </a:t>
            </a:r>
            <a:r>
              <a:rPr lang="de-AT" sz="2000" dirty="0" smtClean="0"/>
              <a:t>größer. </a:t>
            </a:r>
            <a:endParaRPr lang="de-AT" sz="2000" dirty="0"/>
          </a:p>
          <a:p>
            <a:pPr>
              <a:defRPr/>
            </a:pPr>
            <a:endParaRPr lang="de-AT" sz="2000" dirty="0"/>
          </a:p>
          <a:p>
            <a:pPr marL="0" indent="0">
              <a:buFont typeface="Wingdings" pitchFamily="2" charset="2"/>
              <a:buNone/>
              <a:defRPr/>
            </a:pPr>
            <a:endParaRPr lang="de-AT" dirty="0"/>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el 1"/>
          <p:cNvSpPr>
            <a:spLocks noGrp="1"/>
          </p:cNvSpPr>
          <p:nvPr>
            <p:ph type="title"/>
          </p:nvPr>
        </p:nvSpPr>
        <p:spPr/>
        <p:txBody>
          <a:bodyPr/>
          <a:lstStyle/>
          <a:p>
            <a:r>
              <a:rPr lang="de-AT" altLang="de-DE" sz="2800" smtClean="0"/>
              <a:t>Ziele für eine bessere Zukunft – die Sustainable Development Goals (SDG)</a:t>
            </a:r>
            <a:endParaRPr lang="de-AT" altLang="de-DE" sz="3600" smtClean="0"/>
          </a:p>
        </p:txBody>
      </p:sp>
      <p:sp>
        <p:nvSpPr>
          <p:cNvPr id="3" name="Inhaltsplatzhalter 2"/>
          <p:cNvSpPr>
            <a:spLocks noGrp="1"/>
          </p:cNvSpPr>
          <p:nvPr>
            <p:ph idx="1"/>
          </p:nvPr>
        </p:nvSpPr>
        <p:spPr/>
        <p:txBody>
          <a:bodyPr/>
          <a:lstStyle/>
          <a:p>
            <a:pPr>
              <a:defRPr/>
            </a:pPr>
            <a:r>
              <a:rPr lang="en-US" sz="2000" dirty="0"/>
              <a:t>Die Sustainable Development Goals (= </a:t>
            </a:r>
            <a:r>
              <a:rPr lang="en-US" sz="2000" dirty="0" err="1"/>
              <a:t>engl.</a:t>
            </a:r>
            <a:r>
              <a:rPr lang="en-US" sz="2000" dirty="0"/>
              <a:t> </a:t>
            </a:r>
            <a:r>
              <a:rPr lang="de-AT" sz="2000" i="1" dirty="0"/>
              <a:t>Ziele nachhaltiger Entwicklung</a:t>
            </a:r>
            <a:r>
              <a:rPr lang="de-AT" sz="2000" dirty="0"/>
              <a:t>) sollen die Welt verändern und sie zu einem besseren Ort für alle machen</a:t>
            </a:r>
            <a:r>
              <a:rPr lang="de-AT" sz="2000" dirty="0" smtClean="0"/>
              <a:t>.</a:t>
            </a:r>
          </a:p>
          <a:p>
            <a:pPr marL="0" indent="0">
              <a:buFont typeface="Wingdings" pitchFamily="2" charset="2"/>
              <a:buNone/>
              <a:defRPr/>
            </a:pPr>
            <a:endParaRPr lang="de-AT" sz="1050" dirty="0" smtClean="0"/>
          </a:p>
          <a:p>
            <a:pPr lvl="1">
              <a:defRPr/>
            </a:pPr>
            <a:r>
              <a:rPr lang="de-AT" sz="1600" dirty="0"/>
              <a:t>Bis 2030 sollen unter anderem Armut und Hunger besiegt </a:t>
            </a:r>
            <a:r>
              <a:rPr lang="de-AT" sz="1600" dirty="0" smtClean="0"/>
              <a:t>werden</a:t>
            </a:r>
          </a:p>
          <a:p>
            <a:pPr lvl="1">
              <a:defRPr/>
            </a:pPr>
            <a:r>
              <a:rPr lang="de-AT" sz="1600" dirty="0" smtClean="0"/>
              <a:t>Wasser</a:t>
            </a:r>
            <a:r>
              <a:rPr lang="de-AT" sz="1600" dirty="0"/>
              <a:t>, Erde und </a:t>
            </a:r>
            <a:r>
              <a:rPr lang="de-AT" sz="1600" dirty="0" smtClean="0"/>
              <a:t>Luft sollen </a:t>
            </a:r>
            <a:r>
              <a:rPr lang="de-AT" sz="1600" dirty="0"/>
              <a:t>geschützt und für alle Menschen jeden Alters ein gesundes Leben in einer gesunden Umwelt ermöglicht werden</a:t>
            </a:r>
            <a:r>
              <a:rPr lang="de-AT" sz="1600" dirty="0" smtClean="0"/>
              <a:t>.</a:t>
            </a:r>
          </a:p>
          <a:p>
            <a:pPr lvl="1">
              <a:defRPr/>
            </a:pPr>
            <a:r>
              <a:rPr lang="de-AT" sz="1600" dirty="0"/>
              <a:t>Alle Kinder sollen zur Schule gehen, gut versorgt werden und sicher aufwachsen können. </a:t>
            </a:r>
            <a:endParaRPr lang="de-AT" sz="1600" dirty="0" smtClean="0"/>
          </a:p>
          <a:p>
            <a:pPr lvl="1">
              <a:defRPr/>
            </a:pPr>
            <a:r>
              <a:rPr lang="de-AT" sz="1600" dirty="0"/>
              <a:t>Frauen und Männer sollen gleichberechtigt </a:t>
            </a:r>
            <a:r>
              <a:rPr lang="de-AT" sz="1600" dirty="0" smtClean="0"/>
              <a:t>sein, </a:t>
            </a:r>
            <a:r>
              <a:rPr lang="de-AT" sz="1600" dirty="0"/>
              <a:t>und Ungleichheiten innerhalb und zwischen den Staaten sollen bekämpft werden, sodass friedliche und gerechte Gesellschaften </a:t>
            </a:r>
            <a:r>
              <a:rPr lang="de-AT" sz="1600" dirty="0" smtClean="0"/>
              <a:t>entstehen.</a:t>
            </a:r>
          </a:p>
          <a:p>
            <a:pPr marL="457200" lvl="1" indent="0">
              <a:buFont typeface="Wingdings" pitchFamily="2" charset="2"/>
              <a:buNone/>
              <a:defRPr/>
            </a:pPr>
            <a:endParaRPr lang="de-AT" sz="1200" dirty="0" smtClean="0"/>
          </a:p>
          <a:p>
            <a:pPr>
              <a:defRPr/>
            </a:pPr>
            <a:r>
              <a:rPr lang="de-AT" sz="2100" dirty="0" smtClean="0"/>
              <a:t>Das </a:t>
            </a:r>
            <a:r>
              <a:rPr lang="de-AT" sz="2100" dirty="0"/>
              <a:t>sind ehrgeizige Ziele, aber sie sind sicher nicht unerreichbar!</a:t>
            </a:r>
          </a:p>
          <a:p>
            <a:pPr marL="457200" lvl="1" indent="0">
              <a:buFont typeface="Wingdings" pitchFamily="2" charset="2"/>
              <a:buNone/>
              <a:defRPr/>
            </a:pPr>
            <a:endParaRPr lang="de-AT" sz="1600" dirty="0" smtClean="0"/>
          </a:p>
          <a:p>
            <a:pPr lvl="1">
              <a:defRPr/>
            </a:pPr>
            <a:endParaRPr lang="de-AT" sz="1500"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3" descr="C:\Users\Franz\Pictures\Thema-1938-Fotos-internet\1938 hintergrun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ctrTitle"/>
          </p:nvPr>
        </p:nvSpPr>
        <p:spPr>
          <a:xfrm>
            <a:off x="611188" y="4149725"/>
            <a:ext cx="7777162" cy="935038"/>
          </a:xfrm>
        </p:spPr>
        <p:txBody>
          <a:bodyPr/>
          <a:lstStyle/>
          <a:p>
            <a:r>
              <a:rPr lang="de-DE" altLang="de-DE" sz="4000" smtClean="0"/>
              <a:t>Was sind Kinderrechte?</a:t>
            </a:r>
            <a:endParaRPr lang="de-AT" altLang="de-DE" sz="4000" smtClean="0"/>
          </a:p>
        </p:txBody>
      </p:sp>
      <p:sp>
        <p:nvSpPr>
          <p:cNvPr id="4" name="Rectangle 2"/>
          <p:cNvSpPr txBox="1">
            <a:spLocks noChangeArrowheads="1"/>
          </p:cNvSpPr>
          <p:nvPr/>
        </p:nvSpPr>
        <p:spPr bwMode="auto">
          <a:xfrm>
            <a:off x="611188" y="765175"/>
            <a:ext cx="7777162" cy="3168650"/>
          </a:xfrm>
          <a:prstGeom prst="rect">
            <a:avLst/>
          </a:prstGeom>
          <a:noFill/>
          <a:ln w="9525">
            <a:noFill/>
            <a:miter lim="800000"/>
            <a:headEnd/>
            <a:tailEnd/>
          </a:ln>
        </p:spPr>
        <p:txBody>
          <a:bodyPr rIns="90000" anchor="b"/>
          <a:lstStyle/>
          <a:p>
            <a:pPr eaLnBrk="1" hangingPunct="1">
              <a:tabLst>
                <a:tab pos="8342313" algn="l"/>
              </a:tabLst>
              <a:defRPr/>
            </a:pPr>
            <a:r>
              <a:rPr lang="de-AT" sz="2400" kern="0" dirty="0">
                <a:latin typeface="+mj-lt"/>
                <a:ea typeface="+mj-ea"/>
                <a:cs typeface="+mj-cs"/>
              </a:rPr>
              <a:t/>
            </a:r>
            <a:br>
              <a:rPr lang="de-AT" sz="2400" kern="0" dirty="0">
                <a:latin typeface="+mj-lt"/>
                <a:ea typeface="+mj-ea"/>
                <a:cs typeface="+mj-cs"/>
              </a:rPr>
            </a:br>
            <a:r>
              <a:rPr lang="de-AT" sz="2400" kern="0" dirty="0">
                <a:latin typeface="+mj-lt"/>
                <a:ea typeface="+mj-ea"/>
                <a:cs typeface="+mj-cs"/>
              </a:rPr>
              <a:t> </a:t>
            </a:r>
            <a:br>
              <a:rPr lang="de-AT" sz="2400" kern="0" dirty="0">
                <a:latin typeface="+mj-lt"/>
                <a:ea typeface="+mj-ea"/>
                <a:cs typeface="+mj-cs"/>
              </a:rPr>
            </a:br>
            <a:r>
              <a:rPr lang="de-AT" sz="2400" kern="0" dirty="0">
                <a:latin typeface="+mj-lt"/>
                <a:ea typeface="+mj-ea"/>
                <a:cs typeface="+mj-cs"/>
              </a:rPr>
              <a:t/>
            </a:r>
            <a:br>
              <a:rPr lang="de-AT" sz="2400" kern="0" dirty="0">
                <a:latin typeface="+mj-lt"/>
                <a:ea typeface="+mj-ea"/>
                <a:cs typeface="+mj-cs"/>
              </a:rPr>
            </a:br>
            <a:endParaRPr lang="de-DE" sz="2400" kern="0" dirty="0">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itel 1"/>
          <p:cNvSpPr>
            <a:spLocks noGrp="1"/>
          </p:cNvSpPr>
          <p:nvPr>
            <p:ph type="title"/>
          </p:nvPr>
        </p:nvSpPr>
        <p:spPr/>
        <p:txBody>
          <a:bodyPr/>
          <a:lstStyle/>
          <a:p>
            <a:r>
              <a:rPr lang="de-AT" altLang="de-DE" sz="2800" smtClean="0"/>
              <a:t>Auf den Punkt gebracht: Nach den MDGs kommen die SDGs</a:t>
            </a:r>
            <a:endParaRPr lang="de-AT" altLang="de-DE" sz="3600" smtClean="0"/>
          </a:p>
        </p:txBody>
      </p:sp>
      <p:sp>
        <p:nvSpPr>
          <p:cNvPr id="3" name="Inhaltsplatzhalter 2"/>
          <p:cNvSpPr>
            <a:spLocks noGrp="1"/>
          </p:cNvSpPr>
          <p:nvPr>
            <p:ph idx="1"/>
          </p:nvPr>
        </p:nvSpPr>
        <p:spPr/>
        <p:txBody>
          <a:bodyPr/>
          <a:lstStyle/>
          <a:p>
            <a:pPr>
              <a:defRPr/>
            </a:pPr>
            <a:r>
              <a:rPr lang="de-AT" sz="2000" dirty="0"/>
              <a:t>Im Jahr 2000 beschlossen die UN-Mitgliedstaaten die </a:t>
            </a:r>
            <a:r>
              <a:rPr lang="de-AT" sz="2000" b="1" dirty="0" err="1"/>
              <a:t>Millenium</a:t>
            </a:r>
            <a:r>
              <a:rPr lang="de-AT" sz="2000" b="1" dirty="0"/>
              <a:t> Development Goals</a:t>
            </a:r>
            <a:r>
              <a:rPr lang="de-AT" sz="2000" dirty="0"/>
              <a:t> (MDGs, engl. „Millenniums-Entwicklungsziele“), die bis zum Jahr 2015 </a:t>
            </a:r>
            <a:r>
              <a:rPr lang="de-AT" sz="2000" b="1" dirty="0"/>
              <a:t>acht große Ziele der </a:t>
            </a:r>
            <a:r>
              <a:rPr lang="de-AT" sz="2000" b="1" dirty="0">
                <a:hlinkClick r:id="rId3"/>
              </a:rPr>
              <a:t>Entwicklungszusammenarbeit</a:t>
            </a:r>
            <a:r>
              <a:rPr lang="de-AT" sz="2000" dirty="0"/>
              <a:t> verwirklichen </a:t>
            </a:r>
            <a:r>
              <a:rPr lang="de-AT" sz="2000" dirty="0" smtClean="0"/>
              <a:t>sollten.</a:t>
            </a:r>
          </a:p>
          <a:p>
            <a:pPr marL="0" indent="0">
              <a:buFont typeface="Wingdings" pitchFamily="2" charset="2"/>
              <a:buNone/>
              <a:defRPr/>
            </a:pPr>
            <a:endParaRPr lang="de-AT" sz="2000" dirty="0" smtClean="0"/>
          </a:p>
          <a:p>
            <a:pPr>
              <a:defRPr/>
            </a:pPr>
            <a:r>
              <a:rPr lang="de-AT" sz="2000" dirty="0"/>
              <a:t>Die MDGs haben die Situation von Millionen Kindern und Erwachsenen verbessert und vielen das Leben gerettet</a:t>
            </a:r>
            <a:r>
              <a:rPr lang="de-AT" sz="2000" dirty="0" smtClean="0"/>
              <a:t>.</a:t>
            </a:r>
          </a:p>
          <a:p>
            <a:pPr marL="0" indent="0">
              <a:buFont typeface="Wingdings" pitchFamily="2" charset="2"/>
              <a:buNone/>
              <a:defRPr/>
            </a:pPr>
            <a:endParaRPr lang="de-AT" sz="2000" dirty="0" smtClean="0"/>
          </a:p>
          <a:p>
            <a:pPr>
              <a:defRPr/>
            </a:pPr>
            <a:r>
              <a:rPr lang="de-AT" sz="2000" dirty="0" smtClean="0"/>
              <a:t>Trotzdem </a:t>
            </a:r>
            <a:r>
              <a:rPr lang="de-AT" sz="2000" dirty="0"/>
              <a:t>bleibt noch viel zu tun</a:t>
            </a:r>
            <a:r>
              <a:rPr lang="de-AT" sz="2000" dirty="0" smtClean="0"/>
              <a:t>. Deshalb wurden 2015 die MDGs durch 17 neue Ziele erweitert, </a:t>
            </a:r>
            <a:r>
              <a:rPr lang="de-AT" sz="2000" dirty="0"/>
              <a:t>die diesmal für alle Länder weltweit gelten sollen: </a:t>
            </a:r>
            <a:r>
              <a:rPr lang="de-AT" sz="2000" dirty="0" smtClean="0"/>
              <a:t>die </a:t>
            </a:r>
            <a:r>
              <a:rPr lang="de-AT" sz="2000" dirty="0" err="1"/>
              <a:t>Sustainable</a:t>
            </a:r>
            <a:r>
              <a:rPr lang="de-AT" sz="2000" dirty="0"/>
              <a:t> Development Goals. </a:t>
            </a:r>
          </a:p>
          <a:p>
            <a:pPr>
              <a:defRPr/>
            </a:pPr>
            <a:endParaRPr lang="de-AT" sz="2000" dirty="0"/>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3" descr="C:\Users\Franz\Pictures\Thema-1938-Fotos-internet\1938 hintergrun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ctrTitle"/>
          </p:nvPr>
        </p:nvSpPr>
        <p:spPr>
          <a:xfrm>
            <a:off x="611188" y="4149725"/>
            <a:ext cx="7777162" cy="935038"/>
          </a:xfrm>
        </p:spPr>
        <p:txBody>
          <a:bodyPr/>
          <a:lstStyle/>
          <a:p>
            <a:r>
              <a:rPr lang="de-DE" altLang="de-DE" sz="4000" smtClean="0"/>
              <a:t>Kinder kämpfen für Kinderrechte</a:t>
            </a:r>
            <a:endParaRPr lang="de-AT" altLang="de-DE" sz="4000" smtClean="0"/>
          </a:p>
        </p:txBody>
      </p:sp>
      <p:sp>
        <p:nvSpPr>
          <p:cNvPr id="4" name="Rectangle 2"/>
          <p:cNvSpPr txBox="1">
            <a:spLocks noChangeArrowheads="1"/>
          </p:cNvSpPr>
          <p:nvPr/>
        </p:nvSpPr>
        <p:spPr bwMode="auto">
          <a:xfrm>
            <a:off x="611188" y="765175"/>
            <a:ext cx="7777162" cy="3168650"/>
          </a:xfrm>
          <a:prstGeom prst="rect">
            <a:avLst/>
          </a:prstGeom>
          <a:noFill/>
          <a:ln w="9525">
            <a:noFill/>
            <a:miter lim="800000"/>
            <a:headEnd/>
            <a:tailEnd/>
          </a:ln>
        </p:spPr>
        <p:txBody>
          <a:bodyPr rIns="90000" anchor="b"/>
          <a:lstStyle/>
          <a:p>
            <a:pPr eaLnBrk="1" hangingPunct="1">
              <a:tabLst>
                <a:tab pos="8342313" algn="l"/>
              </a:tabLst>
              <a:defRPr/>
            </a:pPr>
            <a:r>
              <a:rPr lang="de-AT" sz="2400" kern="0" dirty="0">
                <a:latin typeface="+mj-lt"/>
                <a:ea typeface="+mj-ea"/>
                <a:cs typeface="+mj-cs"/>
              </a:rPr>
              <a:t/>
            </a:r>
            <a:br>
              <a:rPr lang="de-AT" sz="2400" kern="0" dirty="0">
                <a:latin typeface="+mj-lt"/>
                <a:ea typeface="+mj-ea"/>
                <a:cs typeface="+mj-cs"/>
              </a:rPr>
            </a:br>
            <a:r>
              <a:rPr lang="de-AT" sz="2400" kern="0" dirty="0">
                <a:latin typeface="+mj-lt"/>
                <a:ea typeface="+mj-ea"/>
                <a:cs typeface="+mj-cs"/>
              </a:rPr>
              <a:t> </a:t>
            </a:r>
            <a:br>
              <a:rPr lang="de-AT" sz="2400" kern="0" dirty="0">
                <a:latin typeface="+mj-lt"/>
                <a:ea typeface="+mj-ea"/>
                <a:cs typeface="+mj-cs"/>
              </a:rPr>
            </a:br>
            <a:r>
              <a:rPr lang="de-AT" sz="2400" kern="0" dirty="0">
                <a:latin typeface="+mj-lt"/>
                <a:ea typeface="+mj-ea"/>
                <a:cs typeface="+mj-cs"/>
              </a:rPr>
              <a:t/>
            </a:r>
            <a:br>
              <a:rPr lang="de-AT" sz="2400" kern="0" dirty="0">
                <a:latin typeface="+mj-lt"/>
                <a:ea typeface="+mj-ea"/>
                <a:cs typeface="+mj-cs"/>
              </a:rPr>
            </a:br>
            <a:endParaRPr lang="de-DE" sz="2400" kern="0" dirty="0">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itel 1"/>
          <p:cNvSpPr>
            <a:spLocks noGrp="1"/>
          </p:cNvSpPr>
          <p:nvPr>
            <p:ph type="title"/>
          </p:nvPr>
        </p:nvSpPr>
        <p:spPr/>
        <p:txBody>
          <a:bodyPr/>
          <a:lstStyle/>
          <a:p>
            <a:r>
              <a:rPr lang="de-AT" altLang="de-DE" sz="3600" smtClean="0"/>
              <a:t>Kinder kämpfen für Kinderrechte</a:t>
            </a:r>
            <a:endParaRPr lang="de-AT" altLang="de-DE" smtClean="0"/>
          </a:p>
        </p:txBody>
      </p:sp>
      <p:sp>
        <p:nvSpPr>
          <p:cNvPr id="3" name="Inhaltsplatzhalter 2"/>
          <p:cNvSpPr>
            <a:spLocks noGrp="1"/>
          </p:cNvSpPr>
          <p:nvPr>
            <p:ph idx="1"/>
          </p:nvPr>
        </p:nvSpPr>
        <p:spPr/>
        <p:txBody>
          <a:bodyPr/>
          <a:lstStyle/>
          <a:p>
            <a:pPr>
              <a:defRPr/>
            </a:pPr>
            <a:r>
              <a:rPr lang="de-AT" sz="2000" dirty="0"/>
              <a:t>Weltweit kämpfen Menschen für die Einhaltung der </a:t>
            </a:r>
            <a:r>
              <a:rPr lang="de-AT" sz="2000" dirty="0" smtClean="0"/>
              <a:t>Kinderrechte</a:t>
            </a:r>
            <a:r>
              <a:rPr lang="de-AT" sz="2000" dirty="0"/>
              <a:t>.</a:t>
            </a:r>
            <a:r>
              <a:rPr lang="de-AT" sz="2000" dirty="0" smtClean="0"/>
              <a:t> </a:t>
            </a:r>
            <a:r>
              <a:rPr lang="de-AT" sz="2000" dirty="0"/>
              <a:t>Auch Kinder kämpfen für ihre </a:t>
            </a:r>
            <a:r>
              <a:rPr lang="de-AT" sz="2000" dirty="0" smtClean="0"/>
              <a:t>Rechte!</a:t>
            </a:r>
          </a:p>
          <a:p>
            <a:pPr marL="0" indent="0">
              <a:buFont typeface="Wingdings" pitchFamily="2" charset="2"/>
              <a:buNone/>
              <a:defRPr/>
            </a:pPr>
            <a:endParaRPr lang="de-AT" sz="1200" dirty="0" smtClean="0"/>
          </a:p>
          <a:p>
            <a:pPr>
              <a:defRPr/>
            </a:pPr>
            <a:r>
              <a:rPr lang="de-AT" sz="2000" dirty="0"/>
              <a:t>So zum Beispiel </a:t>
            </a:r>
            <a:r>
              <a:rPr lang="de-AT" sz="2000" b="1" dirty="0" err="1"/>
              <a:t>Malala</a:t>
            </a:r>
            <a:r>
              <a:rPr lang="de-AT" sz="2000" b="1" dirty="0"/>
              <a:t> </a:t>
            </a:r>
            <a:r>
              <a:rPr lang="de-AT" sz="2000" b="1" dirty="0" err="1"/>
              <a:t>Yousafzai</a:t>
            </a:r>
            <a:r>
              <a:rPr lang="de-AT" sz="2000" dirty="0"/>
              <a:t>. Mit nur elf Jahren setzte sich </a:t>
            </a:r>
            <a:r>
              <a:rPr lang="de-AT" sz="2000" dirty="0" err="1"/>
              <a:t>Malala</a:t>
            </a:r>
            <a:r>
              <a:rPr lang="de-AT" sz="2000" dirty="0"/>
              <a:t> dafür ein, dass auch Mädchen die Schule besuchen dürfen. Sie wusste, wie wichtig Schule und Bildung ist. </a:t>
            </a:r>
            <a:endParaRPr lang="de-AT" sz="2000" dirty="0" smtClean="0"/>
          </a:p>
          <a:p>
            <a:pPr marL="0" indent="0">
              <a:buFont typeface="Wingdings" pitchFamily="2" charset="2"/>
              <a:buNone/>
              <a:defRPr/>
            </a:pPr>
            <a:endParaRPr lang="de-AT" sz="1200" dirty="0" smtClean="0"/>
          </a:p>
          <a:p>
            <a:pPr>
              <a:defRPr/>
            </a:pPr>
            <a:r>
              <a:rPr lang="de-AT" sz="2000" dirty="0" smtClean="0"/>
              <a:t>Auch nach einem Attentat auf sie setzt sie sich weiterhin </a:t>
            </a:r>
            <a:r>
              <a:rPr lang="de-AT" sz="2000" dirty="0"/>
              <a:t>mit großem Mut gegen die Unterdrückung von jungen Menschen ein</a:t>
            </a:r>
            <a:r>
              <a:rPr lang="de-AT" sz="2000" dirty="0" smtClean="0"/>
              <a:t>.</a:t>
            </a:r>
          </a:p>
          <a:p>
            <a:pPr marL="0" indent="0">
              <a:buFont typeface="Wingdings" pitchFamily="2" charset="2"/>
              <a:buNone/>
              <a:defRPr/>
            </a:pPr>
            <a:r>
              <a:rPr lang="de-AT" sz="2000" dirty="0" smtClean="0"/>
              <a:t> </a:t>
            </a:r>
          </a:p>
          <a:p>
            <a:pPr>
              <a:defRPr/>
            </a:pPr>
            <a:r>
              <a:rPr lang="de-AT" sz="2000" dirty="0" smtClean="0"/>
              <a:t>Am </a:t>
            </a:r>
            <a:r>
              <a:rPr lang="de-AT" sz="2000" dirty="0"/>
              <a:t>10.10.2014 erhielt sie für ihr Engagement den Friedensnobelpreis. </a:t>
            </a:r>
          </a:p>
          <a:p>
            <a:pPr>
              <a:defRPr/>
            </a:pPr>
            <a:endParaRPr lang="de-AT" sz="2000" dirty="0"/>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el 1"/>
          <p:cNvSpPr>
            <a:spLocks noGrp="1"/>
          </p:cNvSpPr>
          <p:nvPr>
            <p:ph type="title"/>
          </p:nvPr>
        </p:nvSpPr>
        <p:spPr/>
        <p:txBody>
          <a:bodyPr/>
          <a:lstStyle/>
          <a:p>
            <a:r>
              <a:rPr lang="de-AT" altLang="de-DE" sz="3200" smtClean="0"/>
              <a:t>Kinder kämpfen gegen die Kinderrechte</a:t>
            </a:r>
            <a:endParaRPr lang="de-AT" altLang="de-DE" smtClean="0"/>
          </a:p>
        </p:txBody>
      </p:sp>
      <p:sp>
        <p:nvSpPr>
          <p:cNvPr id="3" name="Inhaltsplatzhalter 2"/>
          <p:cNvSpPr>
            <a:spLocks noGrp="1"/>
          </p:cNvSpPr>
          <p:nvPr>
            <p:ph idx="1"/>
          </p:nvPr>
        </p:nvSpPr>
        <p:spPr/>
        <p:txBody>
          <a:bodyPr/>
          <a:lstStyle/>
          <a:p>
            <a:pPr>
              <a:defRPr/>
            </a:pPr>
            <a:r>
              <a:rPr lang="de-AT" sz="2000" dirty="0" smtClean="0"/>
              <a:t>Kinderarbeit </a:t>
            </a:r>
            <a:r>
              <a:rPr lang="de-AT" sz="2000" dirty="0"/>
              <a:t>ist auch in Entwicklungsländern verboten, trotzdem arbeiten dort viele Kinder. </a:t>
            </a:r>
            <a:r>
              <a:rPr lang="de-AT" sz="2000" dirty="0" smtClean="0"/>
              <a:t>Weil ihre Familien arm sind, brauchen sie die </a:t>
            </a:r>
            <a:r>
              <a:rPr lang="de-AT" sz="2000" dirty="0"/>
              <a:t>Unterstützung ihrer </a:t>
            </a:r>
            <a:r>
              <a:rPr lang="de-AT" sz="2000" dirty="0" smtClean="0"/>
              <a:t>Kinder.</a:t>
            </a:r>
          </a:p>
          <a:p>
            <a:pPr marL="0" indent="0">
              <a:buFont typeface="Wingdings" pitchFamily="2" charset="2"/>
              <a:buNone/>
              <a:defRPr/>
            </a:pPr>
            <a:endParaRPr lang="de-AT" sz="1200" dirty="0" smtClean="0"/>
          </a:p>
          <a:p>
            <a:pPr>
              <a:defRPr/>
            </a:pPr>
            <a:r>
              <a:rPr lang="de-AT" sz="2000" dirty="0"/>
              <a:t>In Bolivien kämpfen Kinder </a:t>
            </a:r>
            <a:r>
              <a:rPr lang="de-AT" sz="2000" dirty="0" smtClean="0"/>
              <a:t>deshalb nicht </a:t>
            </a:r>
            <a:r>
              <a:rPr lang="de-AT" sz="2000" dirty="0"/>
              <a:t>für, sondern gegen die Kinderrechte</a:t>
            </a:r>
            <a:r>
              <a:rPr lang="de-AT" sz="2000" dirty="0" smtClean="0"/>
              <a:t>.</a:t>
            </a:r>
          </a:p>
          <a:p>
            <a:pPr>
              <a:defRPr/>
            </a:pPr>
            <a:endParaRPr lang="de-AT" sz="1200" dirty="0" smtClean="0"/>
          </a:p>
          <a:p>
            <a:pPr>
              <a:defRPr/>
            </a:pPr>
            <a:r>
              <a:rPr lang="de-AT" sz="2000" dirty="0"/>
              <a:t>In Bolivien etwa arbeitet im Durchschnitt beinahe jedes vierte Kind über fünf Jahren. </a:t>
            </a:r>
            <a:endParaRPr lang="de-AT" sz="2000" dirty="0" smtClean="0"/>
          </a:p>
          <a:p>
            <a:pPr marL="0" indent="0">
              <a:buFont typeface="Wingdings" pitchFamily="2" charset="2"/>
              <a:buNone/>
              <a:defRPr/>
            </a:pPr>
            <a:endParaRPr lang="de-AT" sz="1200" dirty="0" smtClean="0"/>
          </a:p>
          <a:p>
            <a:pPr>
              <a:defRPr/>
            </a:pPr>
            <a:r>
              <a:rPr lang="de-AT" sz="2000" dirty="0"/>
              <a:t>Die arbeitenden Kinder forderten </a:t>
            </a:r>
            <a:r>
              <a:rPr lang="de-AT" sz="2000" dirty="0" smtClean="0"/>
              <a:t>das </a:t>
            </a:r>
            <a:r>
              <a:rPr lang="de-AT" sz="2000" dirty="0"/>
              <a:t>Recht </a:t>
            </a:r>
            <a:r>
              <a:rPr lang="de-AT" sz="2000" dirty="0" smtClean="0"/>
              <a:t>ein, </a:t>
            </a:r>
            <a:r>
              <a:rPr lang="de-AT" sz="2000" dirty="0"/>
              <a:t>überhaupt arbeiten zu </a:t>
            </a:r>
            <a:r>
              <a:rPr lang="de-AT" sz="2000" dirty="0" smtClean="0"/>
              <a:t>dürfen, und gründeten </a:t>
            </a:r>
            <a:r>
              <a:rPr lang="de-AT" sz="2000" dirty="0"/>
              <a:t>eine eigene Gewerkschaft, die sich für die Rechte der </a:t>
            </a:r>
            <a:r>
              <a:rPr lang="de-AT" sz="2000" dirty="0" smtClean="0"/>
              <a:t>arbeitenden Kinder einsetzt.</a:t>
            </a:r>
            <a:endParaRPr lang="de-AT" sz="2000" dirty="0"/>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itel 1"/>
          <p:cNvSpPr>
            <a:spLocks noGrp="1"/>
          </p:cNvSpPr>
          <p:nvPr>
            <p:ph type="title"/>
          </p:nvPr>
        </p:nvSpPr>
        <p:spPr/>
        <p:txBody>
          <a:bodyPr/>
          <a:lstStyle/>
          <a:p>
            <a:r>
              <a:rPr lang="de-AT" altLang="de-DE" sz="3200" smtClean="0"/>
              <a:t>Kinder kämpfen gegen die Kinderrechte</a:t>
            </a:r>
          </a:p>
        </p:txBody>
      </p:sp>
      <p:sp>
        <p:nvSpPr>
          <p:cNvPr id="3" name="Inhaltsplatzhalter 2"/>
          <p:cNvSpPr>
            <a:spLocks noGrp="1"/>
          </p:cNvSpPr>
          <p:nvPr>
            <p:ph idx="1"/>
          </p:nvPr>
        </p:nvSpPr>
        <p:spPr/>
        <p:txBody>
          <a:bodyPr/>
          <a:lstStyle/>
          <a:p>
            <a:pPr>
              <a:defRPr/>
            </a:pPr>
            <a:endParaRPr lang="de-AT" sz="2000" dirty="0"/>
          </a:p>
          <a:p>
            <a:pPr>
              <a:defRPr/>
            </a:pPr>
            <a:r>
              <a:rPr lang="de-AT" sz="2000" dirty="0"/>
              <a:t>Im Jahr 2014 beschloss das bolivianische Parlament ein neues Kinder- und Jugendgesetz. Kindern ab 10 Jahren ist es nun erlaubt, zu arbeiten. </a:t>
            </a:r>
            <a:endParaRPr lang="de-AT" sz="2000" dirty="0" smtClean="0"/>
          </a:p>
          <a:p>
            <a:pPr marL="0" indent="0">
              <a:buFont typeface="Wingdings" pitchFamily="2" charset="2"/>
              <a:buNone/>
              <a:defRPr/>
            </a:pPr>
            <a:endParaRPr lang="de-AT" sz="2000" dirty="0" smtClean="0"/>
          </a:p>
          <a:p>
            <a:pPr marL="0" indent="0">
              <a:buFont typeface="Wingdings" pitchFamily="2" charset="2"/>
              <a:buNone/>
              <a:defRPr/>
            </a:pPr>
            <a:r>
              <a:rPr lang="de-AT" sz="2000" u="sng" dirty="0" smtClean="0"/>
              <a:t>Nachgefragt</a:t>
            </a:r>
            <a:r>
              <a:rPr lang="de-AT" sz="2000" u="sng" dirty="0"/>
              <a:t>: Was kann </a:t>
            </a:r>
            <a:r>
              <a:rPr lang="de-AT" sz="2000" u="sng" dirty="0" err="1"/>
              <a:t>jedeR</a:t>
            </a:r>
            <a:r>
              <a:rPr lang="de-AT" sz="2000" u="sng" dirty="0"/>
              <a:t> von uns für die Kinderrechte tun? </a:t>
            </a:r>
            <a:endParaRPr lang="de-AT" sz="2000" dirty="0"/>
          </a:p>
          <a:p>
            <a:pPr marL="0" indent="0">
              <a:buFont typeface="Wingdings" pitchFamily="2" charset="2"/>
              <a:buNone/>
              <a:defRPr/>
            </a:pPr>
            <a:endParaRPr lang="de-AT" sz="2000" dirty="0"/>
          </a:p>
          <a:p>
            <a:pPr marL="0" indent="0">
              <a:buFont typeface="Wingdings" pitchFamily="2" charset="2"/>
              <a:buNone/>
              <a:defRPr/>
            </a:pPr>
            <a:r>
              <a:rPr lang="de-AT" sz="2000" dirty="0" smtClean="0"/>
              <a:t>Möchtest </a:t>
            </a:r>
            <a:r>
              <a:rPr lang="de-AT" sz="2000" dirty="0"/>
              <a:t>auch du etwas tun und mithelfen, die Welt für Kinder besser zu gestalten? Dann kannst du dich für die Rechte der Kinder einsetzen und </a:t>
            </a:r>
            <a:r>
              <a:rPr lang="de-AT" sz="2000" dirty="0">
                <a:hlinkClick r:id="rId3"/>
              </a:rPr>
              <a:t>UNICEF</a:t>
            </a:r>
            <a:r>
              <a:rPr lang="de-AT" sz="2000" dirty="0"/>
              <a:t> Junior-</a:t>
            </a:r>
            <a:r>
              <a:rPr lang="de-AT" sz="2000" dirty="0" err="1"/>
              <a:t>BotschafterIn</a:t>
            </a:r>
            <a:r>
              <a:rPr lang="de-AT" sz="2000" dirty="0"/>
              <a:t> (LINK: </a:t>
            </a:r>
            <a:r>
              <a:rPr lang="de-AT" sz="2000" u="sng" dirty="0">
                <a:hlinkClick r:id="rId4"/>
              </a:rPr>
              <a:t>https://www.unicef.de/youth</a:t>
            </a:r>
            <a:r>
              <a:rPr lang="de-AT" sz="2000" dirty="0"/>
              <a:t>) werden.</a:t>
            </a:r>
          </a:p>
          <a:p>
            <a:pPr>
              <a:defRPr/>
            </a:pPr>
            <a:endParaRPr lang="de-AT" dirty="0"/>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el 3"/>
          <p:cNvSpPr>
            <a:spLocks noGrp="1"/>
          </p:cNvSpPr>
          <p:nvPr>
            <p:ph type="title"/>
          </p:nvPr>
        </p:nvSpPr>
        <p:spPr/>
        <p:txBody>
          <a:bodyPr/>
          <a:lstStyle/>
          <a:p>
            <a:r>
              <a:rPr lang="de-DE" altLang="de-DE" sz="2800" smtClean="0"/>
              <a:t>Übung: Versucht, die richtigen Antworten auf die Quizfragen zum Thema „Kinderrechte“zu finden!</a:t>
            </a:r>
            <a:endParaRPr lang="de-AT" altLang="de-DE" sz="2800" smtClean="0"/>
          </a:p>
        </p:txBody>
      </p:sp>
      <p:sp>
        <p:nvSpPr>
          <p:cNvPr id="3" name="Inhaltsplatzhalter 2"/>
          <p:cNvSpPr>
            <a:spLocks noGrp="1"/>
          </p:cNvSpPr>
          <p:nvPr>
            <p:ph sz="half" idx="1"/>
          </p:nvPr>
        </p:nvSpPr>
        <p:spPr/>
        <p:txBody>
          <a:bodyPr/>
          <a:lstStyle/>
          <a:p>
            <a:pPr marL="0" indent="0">
              <a:buFont typeface="Wingdings" pitchFamily="2" charset="2"/>
              <a:buNone/>
              <a:defRPr/>
            </a:pPr>
            <a:r>
              <a:rPr lang="de-AT" sz="1600" b="1" dirty="0" smtClean="0"/>
              <a:t>1) Jedes Kind hat das Recht auf …  </a:t>
            </a:r>
            <a:endParaRPr lang="de-AT" sz="1600" dirty="0" smtClean="0"/>
          </a:p>
          <a:p>
            <a:pPr>
              <a:buFont typeface="Wingdings" pitchFamily="2" charset="2"/>
              <a:buAutoNum type="alphaLcParenR"/>
              <a:defRPr/>
            </a:pPr>
            <a:r>
              <a:rPr lang="de-AT" sz="1600" dirty="0" smtClean="0"/>
              <a:t>ein </a:t>
            </a:r>
            <a:r>
              <a:rPr lang="de-AT" sz="1600" dirty="0"/>
              <a:t>neues Spielzeug pro </a:t>
            </a:r>
            <a:r>
              <a:rPr lang="de-AT" sz="1600" dirty="0" smtClean="0"/>
              <a:t>Monat.</a:t>
            </a:r>
          </a:p>
          <a:p>
            <a:pPr>
              <a:buFont typeface="Wingdings" pitchFamily="2" charset="2"/>
              <a:buAutoNum type="alphaLcParenR"/>
              <a:defRPr/>
            </a:pPr>
            <a:r>
              <a:rPr lang="de-AT" sz="1600" dirty="0" smtClean="0"/>
              <a:t>Taschengeld.</a:t>
            </a:r>
          </a:p>
          <a:p>
            <a:pPr>
              <a:buFont typeface="Wingdings" pitchFamily="2" charset="2"/>
              <a:buAutoNum type="alphaLcParenR"/>
              <a:defRPr/>
            </a:pPr>
            <a:r>
              <a:rPr lang="de-AT" sz="1600" dirty="0" smtClean="0"/>
              <a:t>Freizeit</a:t>
            </a:r>
            <a:r>
              <a:rPr lang="de-AT" sz="1600" dirty="0"/>
              <a:t>, Spiel und Erholung.</a:t>
            </a:r>
          </a:p>
          <a:p>
            <a:pPr marL="0" indent="0">
              <a:buFont typeface="Wingdings" pitchFamily="2" charset="2"/>
              <a:buNone/>
              <a:defRPr/>
            </a:pPr>
            <a:endParaRPr lang="de-DE" sz="1600" dirty="0" smtClean="0"/>
          </a:p>
          <a:p>
            <a:pPr marL="0" indent="0">
              <a:buFont typeface="Wingdings" pitchFamily="2" charset="2"/>
              <a:buNone/>
              <a:defRPr/>
            </a:pPr>
            <a:r>
              <a:rPr lang="de-AT" sz="1600" b="1" dirty="0" smtClean="0"/>
              <a:t>2) In </a:t>
            </a:r>
            <a:r>
              <a:rPr lang="de-AT" sz="1600" b="1" dirty="0"/>
              <a:t>welchem Jahr verfassten die Vereinten Nationen die Allgemeine Erklärung der </a:t>
            </a:r>
            <a:r>
              <a:rPr lang="de-AT" sz="1600" b="1" dirty="0" smtClean="0"/>
              <a:t>Menschenrechte?</a:t>
            </a:r>
            <a:endParaRPr lang="de-AT" sz="1600" dirty="0" smtClean="0"/>
          </a:p>
          <a:p>
            <a:pPr>
              <a:buFont typeface="Wingdings" pitchFamily="2" charset="2"/>
              <a:buAutoNum type="alphaLcParenR"/>
              <a:defRPr/>
            </a:pPr>
            <a:r>
              <a:rPr lang="de-AT" sz="1600" dirty="0" smtClean="0"/>
              <a:t>1948 </a:t>
            </a:r>
          </a:p>
          <a:p>
            <a:pPr>
              <a:buFont typeface="Wingdings" pitchFamily="2" charset="2"/>
              <a:buAutoNum type="alphaLcParenR"/>
              <a:defRPr/>
            </a:pPr>
            <a:r>
              <a:rPr lang="de-AT" sz="1600" dirty="0" smtClean="0"/>
              <a:t>1800 </a:t>
            </a:r>
            <a:endParaRPr lang="de-AT" sz="1600" dirty="0"/>
          </a:p>
          <a:p>
            <a:pPr>
              <a:buFont typeface="Wingdings" pitchFamily="2" charset="2"/>
              <a:buAutoNum type="alphaLcParenR"/>
              <a:defRPr/>
            </a:pPr>
            <a:r>
              <a:rPr lang="de-AT" sz="1600" dirty="0" smtClean="0"/>
              <a:t>2003 </a:t>
            </a:r>
            <a:endParaRPr lang="de-AT" sz="1600" dirty="0"/>
          </a:p>
          <a:p>
            <a:pPr marL="0" indent="0">
              <a:buFont typeface="Wingdings" pitchFamily="2" charset="2"/>
              <a:buNone/>
              <a:defRPr/>
            </a:pPr>
            <a:endParaRPr lang="de-DE" sz="1800" dirty="0" smtClean="0"/>
          </a:p>
          <a:p>
            <a:pPr marL="0" indent="0">
              <a:buFont typeface="Wingdings" pitchFamily="2" charset="2"/>
              <a:buNone/>
              <a:defRPr/>
            </a:pPr>
            <a:endParaRPr lang="de-DE" sz="1800" dirty="0"/>
          </a:p>
          <a:p>
            <a:pPr marL="0" indent="0">
              <a:buFont typeface="Wingdings" pitchFamily="2" charset="2"/>
              <a:buNone/>
              <a:defRPr/>
            </a:pPr>
            <a:endParaRPr lang="de-DE" sz="1400" dirty="0" smtClean="0">
              <a:solidFill>
                <a:srgbClr val="C00000"/>
              </a:solidFill>
            </a:endParaRPr>
          </a:p>
          <a:p>
            <a:pPr marL="0" indent="0">
              <a:buFont typeface="Wingdings" pitchFamily="2" charset="2"/>
              <a:buNone/>
              <a:defRPr/>
            </a:pPr>
            <a:r>
              <a:rPr lang="de-DE" sz="1400" dirty="0" smtClean="0">
                <a:solidFill>
                  <a:srgbClr val="C00000"/>
                </a:solidFill>
              </a:rPr>
              <a:t>Ob ihr richtig liegt, verraten euch die Antworten im linken Eck!</a:t>
            </a:r>
          </a:p>
          <a:p>
            <a:pPr marL="0" indent="0">
              <a:buFont typeface="Wingdings" pitchFamily="2" charset="2"/>
              <a:buNone/>
              <a:defRPr/>
            </a:pPr>
            <a:endParaRPr lang="de-AT" dirty="0"/>
          </a:p>
        </p:txBody>
      </p:sp>
      <p:sp>
        <p:nvSpPr>
          <p:cNvPr id="6" name="Inhaltsplatzhalter 5"/>
          <p:cNvSpPr>
            <a:spLocks noGrp="1"/>
          </p:cNvSpPr>
          <p:nvPr>
            <p:ph sz="half" idx="2"/>
          </p:nvPr>
        </p:nvSpPr>
        <p:spPr/>
        <p:txBody>
          <a:bodyPr/>
          <a:lstStyle/>
          <a:p>
            <a:pPr marL="0" indent="0">
              <a:buFont typeface="Wingdings" pitchFamily="2" charset="2"/>
              <a:buNone/>
              <a:defRPr/>
            </a:pPr>
            <a:r>
              <a:rPr lang="de-AT" sz="1600" b="1" dirty="0" smtClean="0"/>
              <a:t>3) Jedes </a:t>
            </a:r>
            <a:r>
              <a:rPr lang="de-AT" sz="1600" b="1" dirty="0"/>
              <a:t>Kind hat das Recht </a:t>
            </a:r>
            <a:r>
              <a:rPr lang="de-AT" sz="1600" b="1" dirty="0" smtClean="0"/>
              <a:t>…</a:t>
            </a:r>
            <a:endParaRPr lang="de-AT" sz="1600" dirty="0"/>
          </a:p>
          <a:p>
            <a:pPr>
              <a:buFont typeface="Wingdings" pitchFamily="2" charset="2"/>
              <a:buAutoNum type="alphaLcParenR"/>
              <a:defRPr/>
            </a:pPr>
            <a:r>
              <a:rPr lang="de-AT" sz="1600" dirty="0" smtClean="0"/>
              <a:t>… auf </a:t>
            </a:r>
            <a:r>
              <a:rPr lang="de-AT" sz="1600" dirty="0"/>
              <a:t>einen Namen und eine </a:t>
            </a:r>
            <a:r>
              <a:rPr lang="de-AT" sz="1600" dirty="0" smtClean="0"/>
              <a:t>Staatszugehörigkeit.</a:t>
            </a:r>
          </a:p>
          <a:p>
            <a:pPr>
              <a:buFont typeface="Wingdings" pitchFamily="2" charset="2"/>
              <a:buAutoNum type="alphaLcParenR"/>
              <a:defRPr/>
            </a:pPr>
            <a:r>
              <a:rPr lang="de-AT" sz="1600" dirty="0" smtClean="0"/>
              <a:t>… seinen </a:t>
            </a:r>
            <a:r>
              <a:rPr lang="de-AT" sz="1600" dirty="0"/>
              <a:t>Namen zu ändern, wenn er ihm nicht gefällt. </a:t>
            </a:r>
            <a:endParaRPr lang="de-AT" sz="1600" dirty="0" smtClean="0"/>
          </a:p>
          <a:p>
            <a:pPr>
              <a:buFont typeface="Wingdings" pitchFamily="2" charset="2"/>
              <a:buAutoNum type="alphaLcParenR"/>
              <a:defRPr/>
            </a:pPr>
            <a:r>
              <a:rPr lang="de-AT" sz="1600" dirty="0" smtClean="0"/>
              <a:t>… </a:t>
            </a:r>
            <a:r>
              <a:rPr lang="de-AT" sz="1600" dirty="0"/>
              <a:t>zwischen dem Nachnamen des Vaters und der Mutter auszuwählen.</a:t>
            </a:r>
          </a:p>
          <a:p>
            <a:pPr marL="0" indent="0">
              <a:buFont typeface="Wingdings" pitchFamily="2" charset="2"/>
              <a:buNone/>
              <a:defRPr/>
            </a:pPr>
            <a:endParaRPr lang="de-DE" sz="1600" dirty="0" smtClean="0"/>
          </a:p>
          <a:p>
            <a:pPr marL="0" indent="0">
              <a:buFont typeface="Wingdings" pitchFamily="2" charset="2"/>
              <a:buNone/>
              <a:defRPr/>
            </a:pPr>
            <a:r>
              <a:rPr lang="de-AT" sz="1600" b="1" dirty="0" smtClean="0"/>
              <a:t>4) Für </a:t>
            </a:r>
            <a:r>
              <a:rPr lang="de-AT" sz="1600" b="1" dirty="0"/>
              <a:t>wen gelten die Kinderrechte? </a:t>
            </a:r>
            <a:endParaRPr lang="de-AT" sz="1600" dirty="0"/>
          </a:p>
          <a:p>
            <a:pPr>
              <a:buFont typeface="Wingdings" pitchFamily="2" charset="2"/>
              <a:buAutoNum type="alphaLcParenR"/>
              <a:defRPr/>
            </a:pPr>
            <a:r>
              <a:rPr lang="de-AT" sz="1600" dirty="0" smtClean="0"/>
              <a:t>Für </a:t>
            </a:r>
            <a:r>
              <a:rPr lang="de-AT" sz="1600" dirty="0"/>
              <a:t>alle Kinder und Jugendlichen bis 18 </a:t>
            </a:r>
            <a:r>
              <a:rPr lang="de-AT" sz="1600" dirty="0" smtClean="0"/>
              <a:t>Jahre.</a:t>
            </a:r>
          </a:p>
          <a:p>
            <a:pPr>
              <a:buFont typeface="Wingdings" pitchFamily="2" charset="2"/>
              <a:buAutoNum type="alphaLcParenR"/>
              <a:defRPr/>
            </a:pPr>
            <a:r>
              <a:rPr lang="de-AT" sz="1600" dirty="0" smtClean="0"/>
              <a:t>Nur </a:t>
            </a:r>
            <a:r>
              <a:rPr lang="de-AT" sz="1600" dirty="0"/>
              <a:t>für Kinder, die ihre Rechte kennen. </a:t>
            </a:r>
            <a:endParaRPr lang="de-AT" sz="1600" dirty="0" smtClean="0"/>
          </a:p>
          <a:p>
            <a:pPr>
              <a:buFont typeface="Wingdings" pitchFamily="2" charset="2"/>
              <a:buAutoNum type="alphaLcParenR"/>
              <a:defRPr/>
            </a:pPr>
            <a:r>
              <a:rPr lang="de-AT" sz="1600" dirty="0" smtClean="0"/>
              <a:t>Nicht </a:t>
            </a:r>
            <a:r>
              <a:rPr lang="de-AT" sz="1600" dirty="0"/>
              <a:t>für Babys unter 1 Jahr und Jugendliche ab 14 Jahren. </a:t>
            </a:r>
          </a:p>
          <a:p>
            <a:pPr>
              <a:defRPr/>
            </a:pPr>
            <a:endParaRPr lang="de-AT" sz="1600" dirty="0"/>
          </a:p>
        </p:txBody>
      </p:sp>
      <p:sp>
        <p:nvSpPr>
          <p:cNvPr id="38917" name="Textfeld 6"/>
          <p:cNvSpPr txBox="1">
            <a:spLocks noChangeArrowheads="1"/>
          </p:cNvSpPr>
          <p:nvPr/>
        </p:nvSpPr>
        <p:spPr bwMode="auto">
          <a:xfrm rot="10800000">
            <a:off x="468313" y="6308725"/>
            <a:ext cx="936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DE" altLang="de-DE" sz="600"/>
              <a:t>1) c; 2) a; 3) a; 4) a</a:t>
            </a:r>
            <a:r>
              <a:rPr lang="de-DE" altLang="de-DE" sz="1100"/>
              <a:t>;</a:t>
            </a:r>
            <a:endParaRPr lang="de-AT" altLang="de-DE" sz="110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6916"/>
            <a:ext cx="916305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428625" y="115888"/>
            <a:ext cx="8207375" cy="1152525"/>
          </a:xfrm>
        </p:spPr>
        <p:txBody>
          <a:bodyPr/>
          <a:lstStyle/>
          <a:p>
            <a:r>
              <a:rPr lang="de-AT" altLang="de-DE" sz="3200" dirty="0" smtClean="0"/>
              <a:t>Kinder haben Rechte</a:t>
            </a:r>
            <a:endParaRPr lang="de-DE" alt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57200" y="1052513"/>
            <a:ext cx="7851775" cy="5329237"/>
          </a:xfrm>
        </p:spPr>
        <p:txBody>
          <a:bodyPr/>
          <a:lstStyle/>
          <a:p>
            <a:pPr marL="0" indent="0">
              <a:buFont typeface="Wingdings" pitchFamily="2" charset="2"/>
              <a:buNone/>
              <a:defRPr/>
            </a:pPr>
            <a:endParaRPr lang="de-AT" sz="2000" dirty="0" smtClean="0"/>
          </a:p>
          <a:p>
            <a:pPr>
              <a:defRPr/>
            </a:pPr>
            <a:r>
              <a:rPr lang="de-AT" sz="2000" dirty="0" smtClean="0"/>
              <a:t>Alle Kinder haben die gleichen Rechte!</a:t>
            </a:r>
          </a:p>
          <a:p>
            <a:pPr>
              <a:defRPr/>
            </a:pPr>
            <a:endParaRPr lang="de-AT" sz="2000" dirty="0" smtClean="0"/>
          </a:p>
          <a:p>
            <a:pPr>
              <a:defRPr/>
            </a:pPr>
            <a:r>
              <a:rPr lang="de-DE" sz="2000" dirty="0" smtClean="0"/>
              <a:t>Kinder brauchen besondere Rechte, damit es ihnen gut geht: </a:t>
            </a:r>
            <a:endParaRPr lang="de-DE" sz="2000" dirty="0"/>
          </a:p>
          <a:p>
            <a:pPr marL="0" indent="0">
              <a:buFont typeface="Wingdings" pitchFamily="2" charset="2"/>
              <a:buNone/>
              <a:defRPr/>
            </a:pPr>
            <a:endParaRPr lang="de-DE" sz="2100" dirty="0" smtClean="0"/>
          </a:p>
          <a:p>
            <a:pPr lvl="2">
              <a:defRPr/>
            </a:pPr>
            <a:r>
              <a:rPr lang="de-DE" sz="2000" b="1" dirty="0" smtClean="0"/>
              <a:t>Versorgung</a:t>
            </a:r>
          </a:p>
          <a:p>
            <a:pPr marL="914400" lvl="2" indent="0">
              <a:buFont typeface="Wingdings" pitchFamily="2" charset="2"/>
              <a:buNone/>
              <a:defRPr/>
            </a:pPr>
            <a:r>
              <a:rPr lang="de-DE" sz="2000" dirty="0" smtClean="0"/>
              <a:t>Jedes Kind braucht Nahrung und Kleidung, einen Platz zum Wohnen und Bildung.</a:t>
            </a:r>
          </a:p>
          <a:p>
            <a:pPr marL="457200" lvl="1" indent="0">
              <a:buFont typeface="Wingdings" pitchFamily="2" charset="2"/>
              <a:buNone/>
              <a:defRPr/>
            </a:pPr>
            <a:endParaRPr lang="de-DE" sz="1000" dirty="0" smtClean="0"/>
          </a:p>
          <a:p>
            <a:pPr lvl="2">
              <a:defRPr/>
            </a:pPr>
            <a:r>
              <a:rPr lang="de-AT" sz="2000" b="1" dirty="0" smtClean="0"/>
              <a:t>Schutz</a:t>
            </a:r>
          </a:p>
          <a:p>
            <a:pPr marL="914400" lvl="2" indent="0">
              <a:buFont typeface="Wingdings" pitchFamily="2" charset="2"/>
              <a:buNone/>
              <a:defRPr/>
            </a:pPr>
            <a:r>
              <a:rPr lang="de-AT" sz="2000" dirty="0" smtClean="0"/>
              <a:t>Jedes </a:t>
            </a:r>
            <a:r>
              <a:rPr lang="de-AT" sz="2000" dirty="0"/>
              <a:t>Kind muss vor Gewalt, Ausbeutung und Kinderarbeit geschützt </a:t>
            </a:r>
            <a:r>
              <a:rPr lang="de-AT" sz="2000" dirty="0" smtClean="0"/>
              <a:t>werden.</a:t>
            </a:r>
          </a:p>
          <a:p>
            <a:pPr marL="914400" lvl="2" indent="0">
              <a:buFont typeface="Wingdings" pitchFamily="2" charset="2"/>
              <a:buNone/>
              <a:defRPr/>
            </a:pPr>
            <a:endParaRPr lang="de-AT" sz="1000" dirty="0"/>
          </a:p>
          <a:p>
            <a:pPr lvl="2">
              <a:defRPr/>
            </a:pPr>
            <a:r>
              <a:rPr lang="de-AT" sz="2000" b="1" dirty="0" smtClean="0"/>
              <a:t>Beteiligung</a:t>
            </a:r>
            <a:endParaRPr lang="de-AT" sz="2000" b="1" dirty="0"/>
          </a:p>
          <a:p>
            <a:pPr marL="914400" lvl="2" indent="0">
              <a:buFont typeface="Wingdings" pitchFamily="2" charset="2"/>
              <a:buNone/>
              <a:defRPr/>
            </a:pPr>
            <a:r>
              <a:rPr lang="de-AT" sz="2000" dirty="0" smtClean="0"/>
              <a:t>Jedes </a:t>
            </a:r>
            <a:r>
              <a:rPr lang="de-AT" sz="2000" dirty="0"/>
              <a:t>Kind darf sich mit anderen versammeln, mitreden und seine eigene Meinung haben</a:t>
            </a:r>
            <a:r>
              <a:rPr lang="de-AT" sz="1600" dirty="0"/>
              <a:t>.</a:t>
            </a:r>
            <a:r>
              <a:rPr lang="de-DE" sz="1600" dirty="0" smtClean="0"/>
              <a:t>			</a:t>
            </a:r>
            <a:endParaRPr lang="de-DE" sz="1600"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428625" y="115888"/>
            <a:ext cx="8207375" cy="1152525"/>
          </a:xfrm>
        </p:spPr>
        <p:txBody>
          <a:bodyPr/>
          <a:lstStyle/>
          <a:p>
            <a:r>
              <a:rPr lang="de-AT" altLang="de-DE" sz="3200" dirty="0" smtClean="0"/>
              <a:t>UN-Konvention über die Rechte des Kindes</a:t>
            </a:r>
            <a:endParaRPr lang="de-DE" alt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550" y="1196975"/>
            <a:ext cx="7853363" cy="5256213"/>
          </a:xfrm>
        </p:spPr>
        <p:txBody>
          <a:bodyPr/>
          <a:lstStyle/>
          <a:p>
            <a:pPr>
              <a:defRPr/>
            </a:pPr>
            <a:endParaRPr lang="de-DE" sz="2000" dirty="0" smtClean="0"/>
          </a:p>
          <a:p>
            <a:pPr>
              <a:defRPr/>
            </a:pPr>
            <a:r>
              <a:rPr lang="de-DE" sz="2000" dirty="0" smtClean="0"/>
              <a:t>Um die Rechte der Kinder zu schützen, wurde eine </a:t>
            </a:r>
            <a:br>
              <a:rPr lang="de-DE" sz="2000" dirty="0" smtClean="0"/>
            </a:br>
            <a:r>
              <a:rPr lang="de-DE" sz="2000" dirty="0" smtClean="0"/>
              <a:t>UN-Konvention mit 4 Grundsätzen verfasst:</a:t>
            </a:r>
          </a:p>
          <a:p>
            <a:pPr lvl="2">
              <a:defRPr/>
            </a:pPr>
            <a:endParaRPr lang="de-DE" sz="1100" dirty="0" smtClean="0"/>
          </a:p>
          <a:p>
            <a:pPr lvl="2">
              <a:defRPr/>
            </a:pPr>
            <a:r>
              <a:rPr lang="de-DE" sz="1800" dirty="0" smtClean="0"/>
              <a:t>Alle Kinder haben die gleichen Rechte!</a:t>
            </a:r>
          </a:p>
          <a:p>
            <a:pPr marL="914400" lvl="2" indent="0">
              <a:buFont typeface="Wingdings" pitchFamily="2" charset="2"/>
              <a:buNone/>
              <a:defRPr/>
            </a:pPr>
            <a:r>
              <a:rPr lang="de-DE" sz="1800" dirty="0" smtClean="0"/>
              <a:t>    Die Kinderrechte gelten bis zum Alter von 18 Jahren.</a:t>
            </a:r>
          </a:p>
          <a:p>
            <a:pPr marL="914400" lvl="2" indent="0">
              <a:buFont typeface="Wingdings" pitchFamily="2" charset="2"/>
              <a:buNone/>
              <a:defRPr/>
            </a:pPr>
            <a:endParaRPr lang="de-DE" sz="1000" dirty="0" smtClean="0"/>
          </a:p>
          <a:p>
            <a:pPr lvl="2">
              <a:defRPr/>
            </a:pPr>
            <a:r>
              <a:rPr lang="de-DE" sz="1800" dirty="0" smtClean="0"/>
              <a:t>Das Wohl der Kinder muss immer Vorrang haben!</a:t>
            </a:r>
          </a:p>
          <a:p>
            <a:pPr marL="1160463" lvl="2" indent="0">
              <a:buFont typeface="Wingdings" pitchFamily="2" charset="2"/>
              <a:buNone/>
              <a:defRPr/>
            </a:pPr>
            <a:r>
              <a:rPr lang="de-DE" sz="1800" dirty="0" smtClean="0"/>
              <a:t>Bei allen Entscheidungen, die Erwachsene und </a:t>
            </a:r>
            <a:r>
              <a:rPr lang="de-DE" sz="1800" dirty="0" err="1" smtClean="0"/>
              <a:t>PolitikerInnen</a:t>
            </a:r>
            <a:r>
              <a:rPr lang="de-DE" sz="1800" dirty="0" smtClean="0"/>
              <a:t>                 treffen.</a:t>
            </a:r>
          </a:p>
        </p:txBody>
      </p:sp>
      <p:sp>
        <p:nvSpPr>
          <p:cNvPr id="7175" name="Textfeld 2"/>
          <p:cNvSpPr txBox="1">
            <a:spLocks noChangeArrowheads="1"/>
          </p:cNvSpPr>
          <p:nvPr/>
        </p:nvSpPr>
        <p:spPr bwMode="auto">
          <a:xfrm>
            <a:off x="3348038" y="6013450"/>
            <a:ext cx="2698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de-AT" altLang="de-DE" sz="1100" dirty="0"/>
              <a:t>© Clipdealer / </a:t>
            </a:r>
            <a:r>
              <a:rPr lang="de-AT" altLang="de-DE" sz="1100" dirty="0" err="1"/>
              <a:t>themagicallab</a:t>
            </a:r>
            <a:endParaRPr lang="de-AT" altLang="de-DE" sz="1100" dirty="0"/>
          </a:p>
        </p:txBody>
      </p:sp>
      <p:pic>
        <p:nvPicPr>
          <p:cNvPr id="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4128097"/>
            <a:ext cx="2392362"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p:txBody>
          <a:bodyPr/>
          <a:lstStyle/>
          <a:p>
            <a:pPr algn="ctr"/>
            <a:r>
              <a:rPr lang="de-AT" altLang="de-DE" sz="3200" dirty="0" smtClean="0"/>
              <a:t>UN-Konvention über die Rechte des Kindes</a:t>
            </a:r>
            <a:endParaRPr lang="de-DE" altLang="de-DE" sz="3200" spc="-50" dirty="0" smtClean="0">
              <a:latin typeface="Times" panose="02020603060405020304" pitchFamily="18" charset="0"/>
            </a:endParaRPr>
          </a:p>
        </p:txBody>
      </p:sp>
      <p:sp>
        <p:nvSpPr>
          <p:cNvPr id="4" name="Inhaltsplatzhalter 3"/>
          <p:cNvSpPr>
            <a:spLocks noGrp="1"/>
          </p:cNvSpPr>
          <p:nvPr>
            <p:ph idx="1"/>
          </p:nvPr>
        </p:nvSpPr>
        <p:spPr/>
        <p:txBody>
          <a:bodyPr/>
          <a:lstStyle/>
          <a:p>
            <a:pPr lvl="2">
              <a:defRPr/>
            </a:pPr>
            <a:r>
              <a:rPr lang="de-DE" sz="1800" dirty="0"/>
              <a:t>Alle Kinder haben ein Recht auf Leben, Entwicklung und Bildung!</a:t>
            </a:r>
          </a:p>
          <a:p>
            <a:pPr marL="1160463" lvl="2" indent="0">
              <a:buFont typeface="Wingdings" pitchFamily="2" charset="2"/>
              <a:buNone/>
              <a:defRPr/>
            </a:pPr>
            <a:r>
              <a:rPr lang="de-DE" sz="1800" dirty="0"/>
              <a:t>Für ein gesundes Leben und eine gute körperliche und geistige    </a:t>
            </a:r>
            <a:r>
              <a:rPr lang="de-DE" sz="1800" dirty="0" smtClean="0"/>
              <a:t>Entwicklung.</a:t>
            </a:r>
            <a:endParaRPr lang="de-DE" sz="1800" dirty="0"/>
          </a:p>
          <a:p>
            <a:pPr marL="914400" lvl="2" indent="0">
              <a:buFont typeface="Wingdings" pitchFamily="2" charset="2"/>
              <a:buNone/>
              <a:defRPr/>
            </a:pPr>
            <a:endParaRPr lang="de-DE" sz="1800" dirty="0"/>
          </a:p>
          <a:p>
            <a:pPr lvl="2">
              <a:defRPr/>
            </a:pPr>
            <a:r>
              <a:rPr lang="de-DE" sz="1800" dirty="0"/>
              <a:t>Alle Kinder haben das Recht, ihre Meinung zu sagen.</a:t>
            </a:r>
          </a:p>
          <a:p>
            <a:pPr marL="914400" lvl="2" indent="246063">
              <a:buFont typeface="Wingdings" pitchFamily="2" charset="2"/>
              <a:buNone/>
              <a:defRPr/>
            </a:pPr>
            <a:r>
              <a:rPr lang="de-DE" sz="1800" dirty="0"/>
              <a:t>Kinder und ihre Meinung müssen gehört </a:t>
            </a:r>
            <a:r>
              <a:rPr lang="de-DE" sz="1800" dirty="0" smtClean="0"/>
              <a:t>werden!</a:t>
            </a:r>
            <a:endParaRPr lang="de-AT" sz="18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a:spcBef>
                <a:spcPct val="20000"/>
              </a:spcBef>
              <a:buClr>
                <a:srgbClr val="A50021"/>
              </a:buClr>
              <a:buFont typeface="Wingdings" pitchFamily="2" charset="2"/>
              <a:buChar char="l"/>
              <a:defRPr/>
            </a:pPr>
            <a:endParaRPr lang="de-DE" sz="3200" kern="0" dirty="0">
              <a:latin typeface="+mn-lt"/>
            </a:endParaRPr>
          </a:p>
        </p:txBody>
      </p:sp>
      <p:sp>
        <p:nvSpPr>
          <p:cNvPr id="18" name="Textfeld 17"/>
          <p:cNvSpPr txBox="1"/>
          <p:nvPr/>
        </p:nvSpPr>
        <p:spPr>
          <a:xfrm>
            <a:off x="1935163" y="5805264"/>
            <a:ext cx="2349500" cy="431800"/>
          </a:xfrm>
          <a:prstGeom prst="rect">
            <a:avLst/>
          </a:prstGeom>
          <a:noFill/>
        </p:spPr>
        <p:txBody>
          <a:bodyPr>
            <a:spAutoFit/>
          </a:bodyPr>
          <a:lstStyle/>
          <a:p>
            <a:pPr eaLnBrk="1" hangingPunct="1">
              <a:defRPr/>
            </a:pPr>
            <a:r>
              <a:rPr lang="de-AT" sz="1100" dirty="0">
                <a:latin typeface="+mn-lt"/>
              </a:rPr>
              <a:t>© Clipdealer / </a:t>
            </a:r>
            <a:r>
              <a:rPr lang="de-AT" sz="1100" dirty="0" err="1">
                <a:latin typeface="+mn-lt"/>
              </a:rPr>
              <a:t>paulphoto</a:t>
            </a:r>
            <a:endParaRPr lang="de-AT" sz="1100" dirty="0">
              <a:latin typeface="+mn-lt"/>
            </a:endParaRPr>
          </a:p>
          <a:p>
            <a:pPr eaLnBrk="1" hangingPunct="1">
              <a:defRPr/>
            </a:pPr>
            <a:endParaRPr lang="de-AT" sz="1100" dirty="0"/>
          </a:p>
        </p:txBody>
      </p:sp>
      <p:pic>
        <p:nvPicPr>
          <p:cNvPr id="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9801" y="3911101"/>
            <a:ext cx="25908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p:txBody>
          <a:bodyPr/>
          <a:lstStyle/>
          <a:p>
            <a:pPr algn="ctr"/>
            <a:r>
              <a:rPr lang="de-AT" altLang="de-DE" sz="3200" smtClean="0"/>
              <a:t>10 Grundrechte der Kinderrechtskonvention</a:t>
            </a:r>
            <a:endParaRPr lang="de-DE" altLang="de-DE" sz="3200" smtClean="0"/>
          </a:p>
        </p:txBody>
      </p:sp>
      <p:graphicFrame>
        <p:nvGraphicFramePr>
          <p:cNvPr id="3" name="Inhaltsplatzhalter 2"/>
          <p:cNvGraphicFramePr>
            <a:graphicFrameLocks noGrp="1"/>
          </p:cNvGraphicFramePr>
          <p:nvPr>
            <p:ph idx="1"/>
          </p:nvPr>
        </p:nvGraphicFramePr>
        <p:xfrm>
          <a:off x="457200" y="1700213"/>
          <a:ext cx="8229600" cy="4430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nhaltsplatzhalter 11"/>
          <p:cNvSpPr txBox="1">
            <a:spLocks/>
          </p:cNvSpPr>
          <p:nvPr/>
        </p:nvSpPr>
        <p:spPr>
          <a:xfrm>
            <a:off x="457200" y="1700213"/>
            <a:ext cx="8229600" cy="4430712"/>
          </a:xfrm>
          <a:prstGeom prst="rect">
            <a:avLst/>
          </a:prstGeom>
        </p:spPr>
        <p:txBody>
          <a:bodyPr/>
          <a:lstStyle/>
          <a:p>
            <a:pPr marL="342900" indent="-342900">
              <a:spcBef>
                <a:spcPct val="20000"/>
              </a:spcBef>
              <a:buClr>
                <a:srgbClr val="A50021"/>
              </a:buClr>
              <a:buFont typeface="Wingdings" pitchFamily="2" charset="2"/>
              <a:buChar char="l"/>
              <a:defRPr/>
            </a:pPr>
            <a:endParaRPr lang="de-DE" sz="3200" kern="0" dirty="0">
              <a:latin typeface="+mn-lt"/>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p:nvPr>
        </p:nvSpPr>
        <p:spPr/>
        <p:txBody>
          <a:bodyPr/>
          <a:lstStyle/>
          <a:p>
            <a:pPr algn="ctr"/>
            <a:r>
              <a:rPr lang="de-AT" altLang="de-DE" sz="3200" smtClean="0"/>
              <a:t>10 Grundrechte der Kinderrechtskonvention</a:t>
            </a:r>
            <a:endParaRPr lang="de-DE" altLang="de-DE" sz="3200" smtClean="0"/>
          </a:p>
        </p:txBody>
      </p:sp>
      <p:graphicFrame>
        <p:nvGraphicFramePr>
          <p:cNvPr id="3" name="Inhaltsplatzhalter 2"/>
          <p:cNvGraphicFramePr>
            <a:graphicFrameLocks noGrp="1"/>
          </p:cNvGraphicFramePr>
          <p:nvPr>
            <p:ph idx="1"/>
          </p:nvPr>
        </p:nvGraphicFramePr>
        <p:xfrm>
          <a:off x="457200" y="1700213"/>
          <a:ext cx="8229600" cy="4430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nhaltsplatzhalter 11"/>
          <p:cNvSpPr txBox="1">
            <a:spLocks/>
          </p:cNvSpPr>
          <p:nvPr/>
        </p:nvSpPr>
        <p:spPr>
          <a:xfrm>
            <a:off x="457200" y="1700213"/>
            <a:ext cx="8229600" cy="4430712"/>
          </a:xfrm>
          <a:prstGeom prst="rect">
            <a:avLst/>
          </a:prstGeom>
        </p:spPr>
        <p:txBody>
          <a:bodyPr/>
          <a:lstStyle/>
          <a:p>
            <a:pPr marL="342900" indent="-342900">
              <a:spcBef>
                <a:spcPct val="20000"/>
              </a:spcBef>
              <a:buClr>
                <a:srgbClr val="A50021"/>
              </a:buClr>
              <a:buFont typeface="Wingdings" pitchFamily="2" charset="2"/>
              <a:buChar char="l"/>
              <a:defRPr/>
            </a:pPr>
            <a:endParaRPr lang="de-DE" sz="3200" kern="0" dirty="0">
              <a:latin typeface="+mn-lt"/>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7384"/>
            <a:ext cx="9163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el 1"/>
          <p:cNvSpPr>
            <a:spLocks noGrp="1"/>
          </p:cNvSpPr>
          <p:nvPr>
            <p:ph type="title"/>
          </p:nvPr>
        </p:nvSpPr>
        <p:spPr/>
        <p:txBody>
          <a:bodyPr/>
          <a:lstStyle/>
          <a:p>
            <a:pPr algn="ctr"/>
            <a:r>
              <a:rPr lang="de-AT" altLang="de-DE" sz="3200" smtClean="0"/>
              <a:t>UNICEF – das Kinderhilfswerk der UN</a:t>
            </a:r>
          </a:p>
        </p:txBody>
      </p:sp>
      <p:sp>
        <p:nvSpPr>
          <p:cNvPr id="3" name="Inhaltsplatzhalter 2"/>
          <p:cNvSpPr>
            <a:spLocks noGrp="1"/>
          </p:cNvSpPr>
          <p:nvPr>
            <p:ph idx="1"/>
          </p:nvPr>
        </p:nvSpPr>
        <p:spPr/>
        <p:txBody>
          <a:bodyPr/>
          <a:lstStyle/>
          <a:p>
            <a:pPr>
              <a:defRPr/>
            </a:pPr>
            <a:r>
              <a:rPr lang="de-AT" sz="2000" dirty="0" smtClean="0"/>
              <a:t>UNICEF (engl. für United </a:t>
            </a:r>
            <a:r>
              <a:rPr lang="de-AT" sz="2000" dirty="0" err="1" smtClean="0"/>
              <a:t>Nations</a:t>
            </a:r>
            <a:r>
              <a:rPr lang="de-AT" sz="2000" dirty="0" smtClean="0"/>
              <a:t> </a:t>
            </a:r>
            <a:r>
              <a:rPr lang="de-AT" sz="2000" dirty="0" err="1" smtClean="0"/>
              <a:t>Children's</a:t>
            </a:r>
            <a:r>
              <a:rPr lang="de-AT" sz="2000" dirty="0" smtClean="0"/>
              <a:t> Fund) ist das Kinderhilfswerk der Vereinten Nationen</a:t>
            </a:r>
          </a:p>
          <a:p>
            <a:pPr marL="0" indent="0">
              <a:buFont typeface="Wingdings" pitchFamily="2" charset="2"/>
              <a:buNone/>
              <a:defRPr/>
            </a:pPr>
            <a:endParaRPr lang="de-AT" sz="2000" dirty="0" smtClean="0"/>
          </a:p>
          <a:p>
            <a:pPr>
              <a:defRPr/>
            </a:pPr>
            <a:r>
              <a:rPr lang="de-AT" sz="2000" dirty="0" smtClean="0"/>
              <a:t>UNICEF wurde 1946 gegründet mit dem Ziel, Kinderrechte weltweit zu wahren und umzusetzen.</a:t>
            </a:r>
          </a:p>
          <a:p>
            <a:pPr>
              <a:defRPr/>
            </a:pPr>
            <a:endParaRPr lang="de-AT" sz="2000" dirty="0"/>
          </a:p>
          <a:p>
            <a:pPr>
              <a:defRPr/>
            </a:pPr>
            <a:r>
              <a:rPr lang="de-AT" sz="2000" dirty="0" smtClean="0"/>
              <a:t>UNICEF leistet Soforthilfe in </a:t>
            </a:r>
            <a:br>
              <a:rPr lang="de-AT" sz="2000" dirty="0" smtClean="0"/>
            </a:br>
            <a:r>
              <a:rPr lang="de-AT" sz="2000" dirty="0" smtClean="0"/>
              <a:t>Notsituationen. </a:t>
            </a:r>
            <a:endParaRPr lang="de-AT" sz="2000" dirty="0"/>
          </a:p>
        </p:txBody>
      </p:sp>
      <p:sp>
        <p:nvSpPr>
          <p:cNvPr id="11269" name="Textfeld 5"/>
          <p:cNvSpPr txBox="1">
            <a:spLocks noChangeArrowheads="1"/>
          </p:cNvSpPr>
          <p:nvPr/>
        </p:nvSpPr>
        <p:spPr bwMode="auto">
          <a:xfrm>
            <a:off x="4859338" y="5633485"/>
            <a:ext cx="2952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Font typeface="Wingdings" pitchFamily="2" charset="2"/>
              <a:buChar char="l"/>
              <a:defRPr sz="3200">
                <a:solidFill>
                  <a:schemeClr val="tx1"/>
                </a:solidFill>
                <a:latin typeface="Arial" charset="0"/>
              </a:defRPr>
            </a:lvl1pPr>
            <a:lvl2pPr marL="742950" indent="-285750">
              <a:spcBef>
                <a:spcPct val="20000"/>
              </a:spcBef>
              <a:buClr>
                <a:srgbClr val="A50021"/>
              </a:buClr>
              <a:buFont typeface="Wingdings" pitchFamily="2" charset="2"/>
              <a:buChar char="¡"/>
              <a:defRPr sz="2700">
                <a:solidFill>
                  <a:schemeClr val="tx1"/>
                </a:solidFill>
                <a:latin typeface="Arial" charset="0"/>
              </a:defRPr>
            </a:lvl2pPr>
            <a:lvl3pPr marL="1143000" indent="-228600">
              <a:spcBef>
                <a:spcPct val="20000"/>
              </a:spcBef>
              <a:buClr>
                <a:srgbClr val="A50021"/>
              </a:buClr>
              <a:buFont typeface="Wingdings" pitchFamily="2" charset="2"/>
              <a:buChar char="l"/>
              <a:defRPr sz="2300">
                <a:solidFill>
                  <a:schemeClr val="tx1"/>
                </a:solidFill>
                <a:latin typeface="Arial" charset="0"/>
              </a:defRPr>
            </a:lvl3pPr>
            <a:lvl4pPr marL="1600200" indent="-228600">
              <a:spcBef>
                <a:spcPct val="20000"/>
              </a:spcBef>
              <a:buClr>
                <a:srgbClr val="A50021"/>
              </a:buClr>
              <a:buChar char="•"/>
              <a:defRPr sz="2000">
                <a:solidFill>
                  <a:schemeClr val="tx1"/>
                </a:solidFill>
                <a:latin typeface="Arial" charset="0"/>
              </a:defRPr>
            </a:lvl4pPr>
            <a:lvl5pPr marL="2057400" indent="-228600">
              <a:spcBef>
                <a:spcPct val="20000"/>
              </a:spcBef>
              <a:buClr>
                <a:srgbClr val="A5002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en-US" altLang="de-DE" sz="1100" dirty="0"/>
              <a:t>© </a:t>
            </a:r>
            <a:r>
              <a:rPr lang="en-US" altLang="de-DE" sz="1100" dirty="0" err="1"/>
              <a:t>Clipdealer</a:t>
            </a:r>
            <a:r>
              <a:rPr lang="en-US" altLang="de-DE" sz="1100" dirty="0"/>
              <a:t> </a:t>
            </a:r>
            <a:r>
              <a:rPr lang="en-US" altLang="de-DE" sz="1100" dirty="0" err="1"/>
              <a:t>speedfighter</a:t>
            </a:r>
            <a:endParaRPr lang="de-AT" altLang="de-DE" sz="1100" dirty="0"/>
          </a:p>
        </p:txBody>
      </p:sp>
      <p:pic>
        <p:nvPicPr>
          <p:cNvPr id="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3387172"/>
            <a:ext cx="29987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Bildschirmpräsentation (4:3)</PresentationFormat>
  <Paragraphs>262</Paragraphs>
  <Slides>35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Calibri</vt:lpstr>
      <vt:lpstr>Times</vt:lpstr>
      <vt:lpstr>Wingdings</vt:lpstr>
      <vt:lpstr>1_Wasserzeichen</vt:lpstr>
      <vt:lpstr>„Kinderrechte“</vt:lpstr>
      <vt:lpstr>Mehr Information auf: www.demokratiewebstatt.at </vt:lpstr>
      <vt:lpstr>Was sind Kinderrechte?</vt:lpstr>
      <vt:lpstr>Kinder haben Rechte</vt:lpstr>
      <vt:lpstr>UN-Konvention über die Rechte des Kindes</vt:lpstr>
      <vt:lpstr>UN-Konvention über die Rechte des Kindes</vt:lpstr>
      <vt:lpstr>10 Grundrechte der Kinderrechtskonvention</vt:lpstr>
      <vt:lpstr>10 Grundrechte der Kinderrechtskonvention</vt:lpstr>
      <vt:lpstr>UNICEF – das Kinderhilfswerk der UN</vt:lpstr>
      <vt:lpstr>Wo sind die Kinderrechte  aufgeschrieben?</vt:lpstr>
      <vt:lpstr>Entstehung der UN-Kinderrechtskonvention </vt:lpstr>
      <vt:lpstr>So sind die Kinderrechte entstanden</vt:lpstr>
      <vt:lpstr>So sind die Kinderrechte entstanden</vt:lpstr>
      <vt:lpstr>So sind die Kinderrechte entstanden</vt:lpstr>
      <vt:lpstr>Wer überprüft die Einhaltung der Kinderrechte?</vt:lpstr>
      <vt:lpstr> Nachgefragt: Was wird am internationalen Tag der Kinderrechte gefeiert?  </vt:lpstr>
      <vt:lpstr>Kinderrechte in Österreich</vt:lpstr>
      <vt:lpstr>Kinderrechte in Österreich</vt:lpstr>
      <vt:lpstr>Kinderrechte in der Bundesverfassung </vt:lpstr>
      <vt:lpstr>Änderungen der Situation der Kinder in Österreich durch Unterzeichnung der UN-Kinderrechtskonvention</vt:lpstr>
      <vt:lpstr>Noch viel zu tun! </vt:lpstr>
      <vt:lpstr>Noch viel zu tun! – Teil II</vt:lpstr>
      <vt:lpstr>PowerPoint-Präsentation</vt:lpstr>
      <vt:lpstr>Auf den Punkt gebracht</vt:lpstr>
      <vt:lpstr>Kinderrechte weltweit</vt:lpstr>
      <vt:lpstr>Kinderrechte weltweit</vt:lpstr>
      <vt:lpstr>Verstöße gegen Kinderrechte</vt:lpstr>
      <vt:lpstr>Verstöße gegen Kinderrechte II</vt:lpstr>
      <vt:lpstr>Ziele für eine bessere Zukunft – die Sustainable Development Goals (SDG)</vt:lpstr>
      <vt:lpstr>Auf den Punkt gebracht: Nach den MDGs kommen die SDGs</vt:lpstr>
      <vt:lpstr>Kinder kämpfen für Kinderrechte</vt:lpstr>
      <vt:lpstr>Kinder kämpfen für Kinderrechte</vt:lpstr>
      <vt:lpstr>Kinder kämpfen gegen die Kinderrechte</vt:lpstr>
      <vt:lpstr>Kinder kämpfen gegen die Kinderrechte</vt:lpstr>
      <vt:lpstr>Übung: Versucht, die richtigen Antworten auf die Quizfragen zum Thema „Kinderrechte“zu finden!</vt:lpstr>
    </vt:vector>
  </TitlesOfParts>
  <Company>machessa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Harald Prosch</cp:lastModifiedBy>
  <cp:revision>1542</cp:revision>
  <cp:lastPrinted>2016-06-16T15:14:12Z</cp:lastPrinted>
  <dcterms:created xsi:type="dcterms:W3CDTF">2009-03-03T21:28:50Z</dcterms:created>
  <dcterms:modified xsi:type="dcterms:W3CDTF">2016-11-08T09:36:45Z</dcterms:modified>
</cp:coreProperties>
</file>