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2.xml" ContentType="application/vnd.openxmlformats-officedocument.presentationml.notesSlide+xml"/>
  <Override PartName="/ppt/theme/themeOverride5.xml" ContentType="application/vnd.openxmlformats-officedocument.themeOverride+xml"/>
  <Override PartName="/ppt/notesSlides/notesSlide3.xml" ContentType="application/vnd.openxmlformats-officedocument.presentationml.notesSlide+xml"/>
  <Override PartName="/ppt/theme/themeOverride6.xml" ContentType="application/vnd.openxmlformats-officedocument.themeOverride+xml"/>
  <Override PartName="/ppt/notesSlides/notesSlide4.xml" ContentType="application/vnd.openxmlformats-officedocument.presentationml.notesSlide+xml"/>
  <Override PartName="/ppt/theme/themeOverride7.xml" ContentType="application/vnd.openxmlformats-officedocument.themeOverride+xml"/>
  <Override PartName="/ppt/notesSlides/notesSlide5.xml" ContentType="application/vnd.openxmlformats-officedocument.presentationml.notesSlide+xml"/>
  <Override PartName="/ppt/theme/themeOverride8.xml" ContentType="application/vnd.openxmlformats-officedocument.themeOverride+xml"/>
  <Override PartName="/ppt/notesSlides/notesSlide6.xml" ContentType="application/vnd.openxmlformats-officedocument.presentationml.notesSlide+xml"/>
  <Override PartName="/ppt/theme/themeOverride9.xml" ContentType="application/vnd.openxmlformats-officedocument.themeOverride+xml"/>
  <Override PartName="/ppt/notesSlides/notesSlide7.xml" ContentType="application/vnd.openxmlformats-officedocument.presentationml.notesSlide+xml"/>
  <Override PartName="/ppt/theme/themeOverride10.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334" r:id="rId2"/>
    <p:sldId id="345" r:id="rId3"/>
    <p:sldId id="276" r:id="rId4"/>
    <p:sldId id="273" r:id="rId5"/>
    <p:sldId id="311" r:id="rId6"/>
    <p:sldId id="339" r:id="rId7"/>
    <p:sldId id="362" r:id="rId8"/>
    <p:sldId id="372" r:id="rId9"/>
    <p:sldId id="316" r:id="rId10"/>
    <p:sldId id="373" r:id="rId11"/>
    <p:sldId id="340" r:id="rId12"/>
    <p:sldId id="297" r:id="rId13"/>
    <p:sldId id="338" r:id="rId14"/>
    <p:sldId id="374" r:id="rId15"/>
    <p:sldId id="375" r:id="rId16"/>
    <p:sldId id="376" r:id="rId17"/>
    <p:sldId id="371" r:id="rId18"/>
    <p:sldId id="278" r:id="rId19"/>
    <p:sldId id="343" r:id="rId20"/>
    <p:sldId id="377" r:id="rId21"/>
    <p:sldId id="292" r:id="rId22"/>
  </p:sldIdLst>
  <p:sldSz cx="9144000" cy="5143500" type="screen16x9"/>
  <p:notesSz cx="7099300" cy="10234613"/>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a Kamelger" initials="KK"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90AB"/>
    <a:srgbClr val="4A828F"/>
    <a:srgbClr val="0091B2"/>
    <a:srgbClr val="3F8493"/>
    <a:srgbClr val="0A94B3"/>
    <a:srgbClr val="19C3C3"/>
    <a:srgbClr val="00A3D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32" autoAdjust="0"/>
    <p:restoredTop sz="94720" autoAdjust="0"/>
  </p:normalViewPr>
  <p:slideViewPr>
    <p:cSldViewPr snapToGrid="0" snapToObjects="1">
      <p:cViewPr varScale="1">
        <p:scale>
          <a:sx n="89" d="100"/>
          <a:sy n="89" d="100"/>
        </p:scale>
        <p:origin x="752" y="5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6" d="100"/>
          <a:sy n="76" d="100"/>
        </p:scale>
        <p:origin x="246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550B6B79-8AEE-6D4B-BAF2-A3E2557ED5FB}" type="datetimeFigureOut">
              <a:rPr lang="de-DE" smtClean="0"/>
              <a:pPr/>
              <a:t>29.11.2023</a:t>
            </a:fld>
            <a:endParaRPr lang="de-DE"/>
          </a:p>
        </p:txBody>
      </p:sp>
      <p:sp>
        <p:nvSpPr>
          <p:cNvPr id="4" name="Fußzeilenplatzhalt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5" name="Foliennummernplatzhalt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F830AC73-18F7-9644-9595-28FC9FCB06A0}" type="slidenum">
              <a:rPr lang="de-DE" smtClean="0"/>
              <a:pPr/>
              <a:t>‹Nr.›</a:t>
            </a:fld>
            <a:endParaRPr lang="de-DE"/>
          </a:p>
        </p:txBody>
      </p:sp>
    </p:spTree>
    <p:extLst>
      <p:ext uri="{BB962C8B-B14F-4D97-AF65-F5344CB8AC3E}">
        <p14:creationId xmlns:p14="http://schemas.microsoft.com/office/powerpoint/2010/main" val="19246771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151985D2-3BEB-444C-BCD2-07EEBCCA7FBB}" type="datetimeFigureOut">
              <a:rPr lang="de-DE" smtClean="0"/>
              <a:pPr/>
              <a:t>29.11.2023</a:t>
            </a:fld>
            <a:endParaRPr lang="de-DE"/>
          </a:p>
        </p:txBody>
      </p:sp>
      <p:sp>
        <p:nvSpPr>
          <p:cNvPr id="4" name="Folienbildplatzhalt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8C62EE26-8F8E-0241-BA93-EBDD1D230968}" type="slidenum">
              <a:rPr lang="de-DE" smtClean="0"/>
              <a:pPr/>
              <a:t>‹Nr.›</a:t>
            </a:fld>
            <a:endParaRPr lang="de-DE"/>
          </a:p>
        </p:txBody>
      </p:sp>
    </p:spTree>
    <p:extLst>
      <p:ext uri="{BB962C8B-B14F-4D97-AF65-F5344CB8AC3E}">
        <p14:creationId xmlns:p14="http://schemas.microsoft.com/office/powerpoint/2010/main" val="19671852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3</a:t>
            </a:fld>
            <a:endParaRPr lang="de-DE"/>
          </a:p>
        </p:txBody>
      </p:sp>
    </p:spTree>
    <p:extLst>
      <p:ext uri="{BB962C8B-B14F-4D97-AF65-F5344CB8AC3E}">
        <p14:creationId xmlns:p14="http://schemas.microsoft.com/office/powerpoint/2010/main" val="1691255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15</a:t>
            </a:fld>
            <a:endParaRPr lang="de-DE"/>
          </a:p>
        </p:txBody>
      </p:sp>
    </p:spTree>
    <p:extLst>
      <p:ext uri="{BB962C8B-B14F-4D97-AF65-F5344CB8AC3E}">
        <p14:creationId xmlns:p14="http://schemas.microsoft.com/office/powerpoint/2010/main" val="2251293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16</a:t>
            </a:fld>
            <a:endParaRPr lang="de-DE"/>
          </a:p>
        </p:txBody>
      </p:sp>
    </p:spTree>
    <p:extLst>
      <p:ext uri="{BB962C8B-B14F-4D97-AF65-F5344CB8AC3E}">
        <p14:creationId xmlns:p14="http://schemas.microsoft.com/office/powerpoint/2010/main" val="2951524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17</a:t>
            </a:fld>
            <a:endParaRPr lang="de-DE"/>
          </a:p>
        </p:txBody>
      </p:sp>
    </p:spTree>
    <p:extLst>
      <p:ext uri="{BB962C8B-B14F-4D97-AF65-F5344CB8AC3E}">
        <p14:creationId xmlns:p14="http://schemas.microsoft.com/office/powerpoint/2010/main" val="356183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19</a:t>
            </a:fld>
            <a:endParaRPr lang="de-DE"/>
          </a:p>
        </p:txBody>
      </p:sp>
    </p:spTree>
    <p:extLst>
      <p:ext uri="{BB962C8B-B14F-4D97-AF65-F5344CB8AC3E}">
        <p14:creationId xmlns:p14="http://schemas.microsoft.com/office/powerpoint/2010/main" val="963443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20</a:t>
            </a:fld>
            <a:endParaRPr lang="de-DE"/>
          </a:p>
        </p:txBody>
      </p:sp>
    </p:spTree>
    <p:extLst>
      <p:ext uri="{BB962C8B-B14F-4D97-AF65-F5344CB8AC3E}">
        <p14:creationId xmlns:p14="http://schemas.microsoft.com/office/powerpoint/2010/main" val="1140764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5</a:t>
            </a:fld>
            <a:endParaRPr lang="de-DE"/>
          </a:p>
        </p:txBody>
      </p:sp>
    </p:spTree>
    <p:extLst>
      <p:ext uri="{BB962C8B-B14F-4D97-AF65-F5344CB8AC3E}">
        <p14:creationId xmlns:p14="http://schemas.microsoft.com/office/powerpoint/2010/main" val="1575079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6</a:t>
            </a:fld>
            <a:endParaRPr lang="de-DE"/>
          </a:p>
        </p:txBody>
      </p:sp>
    </p:spTree>
    <p:extLst>
      <p:ext uri="{BB962C8B-B14F-4D97-AF65-F5344CB8AC3E}">
        <p14:creationId xmlns:p14="http://schemas.microsoft.com/office/powerpoint/2010/main" val="4223817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7</a:t>
            </a:fld>
            <a:endParaRPr lang="de-DE"/>
          </a:p>
        </p:txBody>
      </p:sp>
    </p:spTree>
    <p:extLst>
      <p:ext uri="{BB962C8B-B14F-4D97-AF65-F5344CB8AC3E}">
        <p14:creationId xmlns:p14="http://schemas.microsoft.com/office/powerpoint/2010/main" val="868291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8</a:t>
            </a:fld>
            <a:endParaRPr lang="de-DE"/>
          </a:p>
        </p:txBody>
      </p:sp>
    </p:spTree>
    <p:extLst>
      <p:ext uri="{BB962C8B-B14F-4D97-AF65-F5344CB8AC3E}">
        <p14:creationId xmlns:p14="http://schemas.microsoft.com/office/powerpoint/2010/main" val="3326523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10</a:t>
            </a:fld>
            <a:endParaRPr lang="de-DE"/>
          </a:p>
        </p:txBody>
      </p:sp>
    </p:spTree>
    <p:extLst>
      <p:ext uri="{BB962C8B-B14F-4D97-AF65-F5344CB8AC3E}">
        <p14:creationId xmlns:p14="http://schemas.microsoft.com/office/powerpoint/2010/main" val="1664348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11</a:t>
            </a:fld>
            <a:endParaRPr lang="de-DE"/>
          </a:p>
        </p:txBody>
      </p:sp>
    </p:spTree>
    <p:extLst>
      <p:ext uri="{BB962C8B-B14F-4D97-AF65-F5344CB8AC3E}">
        <p14:creationId xmlns:p14="http://schemas.microsoft.com/office/powerpoint/2010/main" val="3706827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13</a:t>
            </a:fld>
            <a:endParaRPr lang="de-DE"/>
          </a:p>
        </p:txBody>
      </p:sp>
    </p:spTree>
    <p:extLst>
      <p:ext uri="{BB962C8B-B14F-4D97-AF65-F5344CB8AC3E}">
        <p14:creationId xmlns:p14="http://schemas.microsoft.com/office/powerpoint/2010/main" val="3353288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14</a:t>
            </a:fld>
            <a:endParaRPr lang="de-DE"/>
          </a:p>
        </p:txBody>
      </p:sp>
    </p:spTree>
    <p:extLst>
      <p:ext uri="{BB962C8B-B14F-4D97-AF65-F5344CB8AC3E}">
        <p14:creationId xmlns:p14="http://schemas.microsoft.com/office/powerpoint/2010/main" val="34400451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 Var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0290B3F4-8C57-2A4A-96A6-A3A84C64250A}"/>
              </a:ext>
            </a:extLst>
          </p:cNvPr>
          <p:cNvPicPr>
            <a:picLocks noChangeAspect="1"/>
          </p:cNvPicPr>
          <p:nvPr userDrawn="1"/>
        </p:nvPicPr>
        <p:blipFill>
          <a:blip r:embed="rId2"/>
          <a:stretch>
            <a:fillRect/>
          </a:stretch>
        </p:blipFill>
        <p:spPr>
          <a:xfrm>
            <a:off x="139700" y="-14068"/>
            <a:ext cx="8864600" cy="3746500"/>
          </a:xfrm>
          <a:prstGeom prst="rect">
            <a:avLst/>
          </a:prstGeom>
        </p:spPr>
      </p:pic>
      <p:sp>
        <p:nvSpPr>
          <p:cNvPr id="2" name="Titel 1"/>
          <p:cNvSpPr>
            <a:spLocks noGrp="1"/>
          </p:cNvSpPr>
          <p:nvPr>
            <p:ph type="ctrTitle" hasCustomPrompt="1"/>
          </p:nvPr>
        </p:nvSpPr>
        <p:spPr>
          <a:xfrm>
            <a:off x="792000" y="1656000"/>
            <a:ext cx="7560000" cy="1260000"/>
          </a:xfrm>
        </p:spPr>
        <p:txBody>
          <a:bodyPr/>
          <a:lstStyle>
            <a:lvl1pPr>
              <a:lnSpc>
                <a:spcPts val="4300"/>
              </a:lnSpc>
              <a:defRPr lang="de-DE" sz="4800" b="1" i="0" u="none" strike="noStrike" baseline="0" smtClean="0"/>
            </a:lvl1pPr>
          </a:lstStyle>
          <a:p>
            <a:r>
              <a:rPr lang="de-DE" dirty="0"/>
              <a:t>Kinderbetreuung</a:t>
            </a:r>
            <a:br>
              <a:rPr lang="de-DE" dirty="0"/>
            </a:br>
            <a:r>
              <a:rPr lang="de-DE" dirty="0"/>
              <a:t>anders gedacht</a:t>
            </a:r>
          </a:p>
        </p:txBody>
      </p:sp>
      <p:sp>
        <p:nvSpPr>
          <p:cNvPr id="3" name="Untertitel 2"/>
          <p:cNvSpPr>
            <a:spLocks noGrp="1"/>
          </p:cNvSpPr>
          <p:nvPr>
            <p:ph type="subTitle" idx="1" hasCustomPrompt="1"/>
          </p:nvPr>
        </p:nvSpPr>
        <p:spPr>
          <a:xfrm>
            <a:off x="792000" y="2934000"/>
            <a:ext cx="7560000" cy="540000"/>
          </a:xfrm>
        </p:spPr>
        <p:txBody>
          <a:bodyPr/>
          <a:lstStyle>
            <a:lvl1pPr marL="0" indent="0" algn="l">
              <a:spcBef>
                <a:spcPts val="0"/>
              </a:spcBef>
              <a:buNone/>
              <a:defRPr lang="de-DE" sz="2400" b="1" i="0" u="none" strike="noStrike" baseline="0"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z="2400" b="1" i="0" u="none" strike="noStrike" baseline="0" dirty="0">
                <a:solidFill>
                  <a:srgbClr val="221E1F"/>
                </a:solidFill>
                <a:latin typeface="+mn-lt"/>
              </a:rPr>
              <a:t>Flexible Kinderbetreuung </a:t>
            </a:r>
            <a:endParaRPr lang="de-DE" dirty="0"/>
          </a:p>
        </p:txBody>
      </p:sp>
      <p:sp>
        <p:nvSpPr>
          <p:cNvPr id="17" name="Textplatzhalter 16"/>
          <p:cNvSpPr>
            <a:spLocks noGrp="1"/>
          </p:cNvSpPr>
          <p:nvPr>
            <p:ph type="body" sz="quarter" idx="10" hasCustomPrompt="1"/>
          </p:nvPr>
        </p:nvSpPr>
        <p:spPr>
          <a:xfrm>
            <a:off x="792000" y="4068000"/>
            <a:ext cx="5400000" cy="720000"/>
          </a:xfrm>
        </p:spPr>
        <p:txBody>
          <a:bodyPr/>
          <a:lstStyle>
            <a:lvl1pPr marL="0" indent="0">
              <a:lnSpc>
                <a:spcPts val="2200"/>
              </a:lnSpc>
              <a:spcBef>
                <a:spcPts val="0"/>
              </a:spcBef>
              <a:buFontTx/>
              <a:buNone/>
              <a:defRPr sz="1800" b="0" i="0"/>
            </a:lvl1pPr>
          </a:lstStyle>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Karoline </a:t>
            </a:r>
            <a:r>
              <a:rPr lang="de-DE" sz="1800" b="0" i="0" u="none" strike="noStrike" kern="1200" baseline="0" dirty="0" err="1">
                <a:solidFill>
                  <a:schemeClr val="tx1"/>
                </a:solidFill>
                <a:latin typeface="+mn-lt"/>
                <a:ea typeface="+mn-ea"/>
                <a:cs typeface="+mn-cs"/>
              </a:rPr>
              <a:t>Iber</a:t>
            </a:r>
            <a:r>
              <a:rPr lang="de-DE" sz="1800" b="0" i="0" u="none" strike="noStrike" kern="1200" baseline="0" dirty="0">
                <a:solidFill>
                  <a:schemeClr val="tx1"/>
                </a:solidFill>
                <a:latin typeface="+mn-lt"/>
                <a:ea typeface="+mn-ea"/>
                <a:cs typeface="+mn-cs"/>
              </a:rPr>
              <a:t> </a:t>
            </a:r>
          </a:p>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Ruth </a:t>
            </a:r>
            <a:r>
              <a:rPr lang="de-DE" sz="1800" b="0" i="0" u="none" strike="noStrike" kern="1200" baseline="0" dirty="0" err="1">
                <a:solidFill>
                  <a:schemeClr val="tx1"/>
                </a:solidFill>
                <a:latin typeface="+mn-lt"/>
                <a:ea typeface="+mn-ea"/>
                <a:cs typeface="+mn-cs"/>
              </a:rPr>
              <a:t>Lhotzky-Willnauer</a:t>
            </a:r>
            <a:endParaRPr lang="de-DE" sz="1800" dirty="0"/>
          </a:p>
        </p:txBody>
      </p:sp>
    </p:spTree>
    <p:extLst>
      <p:ext uri="{BB962C8B-B14F-4D97-AF65-F5344CB8AC3E}">
        <p14:creationId xmlns:p14="http://schemas.microsoft.com/office/powerpoint/2010/main" val="4133686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chlussfolie - Var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B1822BB6-6A6F-6644-9FF9-868E8EB3D0B1}"/>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7" name="Titel 1"/>
          <p:cNvSpPr>
            <a:spLocks noGrp="1"/>
          </p:cNvSpPr>
          <p:nvPr>
            <p:ph type="title"/>
          </p:nvPr>
        </p:nvSpPr>
        <p:spPr>
          <a:xfrm>
            <a:off x="648000" y="486000"/>
            <a:ext cx="2880000" cy="612000"/>
          </a:xfrm>
        </p:spPr>
        <p:txBody>
          <a:bodyPr/>
          <a:lstStyle/>
          <a:p>
            <a:r>
              <a:rPr lang="de-DE"/>
              <a:t>Titelmasterformat durch Klicken bearbeiten</a:t>
            </a:r>
            <a:endParaRPr lang="de-DE" dirty="0"/>
          </a:p>
        </p:txBody>
      </p:sp>
      <p:sp>
        <p:nvSpPr>
          <p:cNvPr id="9" name="Textplatzhalter 14"/>
          <p:cNvSpPr>
            <a:spLocks noGrp="1"/>
          </p:cNvSpPr>
          <p:nvPr>
            <p:ph type="body" sz="quarter" idx="12"/>
          </p:nvPr>
        </p:nvSpPr>
        <p:spPr>
          <a:xfrm>
            <a:off x="647999" y="2070000"/>
            <a:ext cx="7848000" cy="1440000"/>
          </a:xfrm>
        </p:spPr>
        <p:txBody>
          <a:bodyPr anchor="ctr" anchorCtr="0"/>
          <a:lstStyle>
            <a:lvl1pPr marL="0" indent="0" algn="ctr">
              <a:lnSpc>
                <a:spcPts val="3000"/>
              </a:lnSpc>
              <a:spcBef>
                <a:spcPts val="0"/>
              </a:spcBef>
              <a:buFontTx/>
              <a:buNone/>
              <a:defRPr lang="de-DE" sz="2600" b="1" i="0"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Fußzeilenplatzhalter 4">
            <a:extLst>
              <a:ext uri="{FF2B5EF4-FFF2-40B4-BE49-F238E27FC236}">
                <a16:creationId xmlns:a16="http://schemas.microsoft.com/office/drawing/2014/main" id="{E1CF1D1D-0E9A-F245-9A9A-3210B720178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654747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chlussfolie - Var 2">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29F0F61-BBE8-554B-BC5B-170156AACA88}"/>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7" name="Titel 1"/>
          <p:cNvSpPr>
            <a:spLocks noGrp="1"/>
          </p:cNvSpPr>
          <p:nvPr>
            <p:ph type="title"/>
          </p:nvPr>
        </p:nvSpPr>
        <p:spPr>
          <a:xfrm>
            <a:off x="648000" y="486000"/>
            <a:ext cx="2880000" cy="612000"/>
          </a:xfrm>
        </p:spPr>
        <p:txBody>
          <a:bodyPr/>
          <a:lstStyle/>
          <a:p>
            <a:r>
              <a:rPr lang="de-DE"/>
              <a:t>Titelmasterformat durch Klicken bearbeiten</a:t>
            </a:r>
            <a:endParaRPr lang="de-DE" dirty="0"/>
          </a:p>
        </p:txBody>
      </p:sp>
      <p:sp>
        <p:nvSpPr>
          <p:cNvPr id="9" name="Textplatzhalter 14"/>
          <p:cNvSpPr>
            <a:spLocks noGrp="1"/>
          </p:cNvSpPr>
          <p:nvPr>
            <p:ph type="body" sz="quarter" idx="12"/>
          </p:nvPr>
        </p:nvSpPr>
        <p:spPr>
          <a:xfrm>
            <a:off x="647999" y="2070000"/>
            <a:ext cx="7848000" cy="1440000"/>
          </a:xfrm>
        </p:spPr>
        <p:txBody>
          <a:bodyPr anchor="ctr" anchorCtr="0"/>
          <a:lstStyle>
            <a:lvl1pPr marL="0" indent="0" algn="ctr">
              <a:lnSpc>
                <a:spcPts val="3000"/>
              </a:lnSpc>
              <a:spcBef>
                <a:spcPts val="0"/>
              </a:spcBef>
              <a:buFontTx/>
              <a:buNone/>
              <a:defRPr lang="de-DE" sz="2600" b="1" i="0"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Fußzeilenplatzhalter 4">
            <a:extLst>
              <a:ext uri="{FF2B5EF4-FFF2-40B4-BE49-F238E27FC236}">
                <a16:creationId xmlns:a16="http://schemas.microsoft.com/office/drawing/2014/main" id="{79C7ABB9-48A9-CC43-88C3-738024B9DDF8}"/>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2507848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 Var 2">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07416AA2-BB5B-2541-A983-7F1970AF2901}"/>
              </a:ext>
            </a:extLst>
          </p:cNvPr>
          <p:cNvPicPr>
            <a:picLocks noChangeAspect="1"/>
          </p:cNvPicPr>
          <p:nvPr userDrawn="1"/>
        </p:nvPicPr>
        <p:blipFill>
          <a:blip r:embed="rId2"/>
          <a:stretch>
            <a:fillRect/>
          </a:stretch>
        </p:blipFill>
        <p:spPr>
          <a:xfrm>
            <a:off x="139700" y="-14068"/>
            <a:ext cx="8864600" cy="3746500"/>
          </a:xfrm>
          <a:prstGeom prst="rect">
            <a:avLst/>
          </a:prstGeom>
        </p:spPr>
      </p:pic>
      <p:sp>
        <p:nvSpPr>
          <p:cNvPr id="2" name="Titel 1"/>
          <p:cNvSpPr>
            <a:spLocks noGrp="1"/>
          </p:cNvSpPr>
          <p:nvPr>
            <p:ph type="ctrTitle" hasCustomPrompt="1"/>
          </p:nvPr>
        </p:nvSpPr>
        <p:spPr>
          <a:xfrm>
            <a:off x="792000" y="1656000"/>
            <a:ext cx="7560000" cy="1260000"/>
          </a:xfrm>
        </p:spPr>
        <p:txBody>
          <a:bodyPr/>
          <a:lstStyle>
            <a:lvl1pPr>
              <a:lnSpc>
                <a:spcPts val="4300"/>
              </a:lnSpc>
              <a:defRPr lang="de-DE" sz="4800" b="1" i="0" u="none" strike="noStrike" baseline="0" smtClean="0"/>
            </a:lvl1pPr>
          </a:lstStyle>
          <a:p>
            <a:r>
              <a:rPr lang="de-DE" dirty="0"/>
              <a:t>Kinderbetreuung</a:t>
            </a:r>
            <a:br>
              <a:rPr lang="de-DE" dirty="0"/>
            </a:br>
            <a:r>
              <a:rPr lang="de-DE" dirty="0"/>
              <a:t>anders gedacht</a:t>
            </a:r>
          </a:p>
        </p:txBody>
      </p:sp>
      <p:sp>
        <p:nvSpPr>
          <p:cNvPr id="3" name="Untertitel 2"/>
          <p:cNvSpPr>
            <a:spLocks noGrp="1"/>
          </p:cNvSpPr>
          <p:nvPr>
            <p:ph type="subTitle" idx="1" hasCustomPrompt="1"/>
          </p:nvPr>
        </p:nvSpPr>
        <p:spPr>
          <a:xfrm>
            <a:off x="792000" y="2934000"/>
            <a:ext cx="7560000" cy="540000"/>
          </a:xfrm>
        </p:spPr>
        <p:txBody>
          <a:bodyPr/>
          <a:lstStyle>
            <a:lvl1pPr marL="0" indent="0" algn="l">
              <a:spcBef>
                <a:spcPts val="0"/>
              </a:spcBef>
              <a:buNone/>
              <a:defRPr lang="de-DE" sz="2400" b="1" i="0" u="none" strike="noStrike" baseline="0"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z="2400" b="1" i="0" u="none" strike="noStrike" baseline="0" dirty="0">
                <a:solidFill>
                  <a:srgbClr val="221E1F"/>
                </a:solidFill>
                <a:latin typeface="+mn-lt"/>
              </a:rPr>
              <a:t>Flexible Kinderbetreuung </a:t>
            </a:r>
            <a:endParaRPr lang="de-DE" dirty="0"/>
          </a:p>
        </p:txBody>
      </p:sp>
      <p:sp>
        <p:nvSpPr>
          <p:cNvPr id="9" name="Textplatzhalter 16"/>
          <p:cNvSpPr>
            <a:spLocks noGrp="1"/>
          </p:cNvSpPr>
          <p:nvPr>
            <p:ph type="body" sz="quarter" idx="10" hasCustomPrompt="1"/>
          </p:nvPr>
        </p:nvSpPr>
        <p:spPr>
          <a:xfrm>
            <a:off x="792000" y="4068000"/>
            <a:ext cx="5400000" cy="720000"/>
          </a:xfrm>
        </p:spPr>
        <p:txBody>
          <a:bodyPr/>
          <a:lstStyle>
            <a:lvl1pPr marL="0" indent="0">
              <a:lnSpc>
                <a:spcPts val="2200"/>
              </a:lnSpc>
              <a:spcBef>
                <a:spcPts val="0"/>
              </a:spcBef>
              <a:buFontTx/>
              <a:buNone/>
              <a:defRPr sz="1800" b="0" i="0"/>
            </a:lvl1pPr>
          </a:lstStyle>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Karoline </a:t>
            </a:r>
            <a:r>
              <a:rPr lang="de-DE" sz="1800" b="0" i="0" u="none" strike="noStrike" kern="1200" baseline="0" dirty="0" err="1">
                <a:solidFill>
                  <a:schemeClr val="tx1"/>
                </a:solidFill>
                <a:latin typeface="+mn-lt"/>
                <a:ea typeface="+mn-ea"/>
                <a:cs typeface="+mn-cs"/>
              </a:rPr>
              <a:t>Iber</a:t>
            </a:r>
            <a:r>
              <a:rPr lang="de-DE" sz="1800" b="0" i="0" u="none" strike="noStrike" kern="1200" baseline="0" dirty="0">
                <a:solidFill>
                  <a:schemeClr val="tx1"/>
                </a:solidFill>
                <a:latin typeface="+mn-lt"/>
                <a:ea typeface="+mn-ea"/>
                <a:cs typeface="+mn-cs"/>
              </a:rPr>
              <a:t> </a:t>
            </a:r>
          </a:p>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Ruth </a:t>
            </a:r>
            <a:r>
              <a:rPr lang="de-DE" sz="1800" b="0" i="0" u="none" strike="noStrike" kern="1200" baseline="0" dirty="0" err="1">
                <a:solidFill>
                  <a:schemeClr val="tx1"/>
                </a:solidFill>
                <a:latin typeface="+mn-lt"/>
                <a:ea typeface="+mn-ea"/>
                <a:cs typeface="+mn-cs"/>
              </a:rPr>
              <a:t>Lhotzky-Willnauer</a:t>
            </a:r>
            <a:endParaRPr lang="de-DE" sz="1800" dirty="0"/>
          </a:p>
        </p:txBody>
      </p:sp>
    </p:spTree>
    <p:extLst>
      <p:ext uri="{BB962C8B-B14F-4D97-AF65-F5344CB8AC3E}">
        <p14:creationId xmlns:p14="http://schemas.microsoft.com/office/powerpoint/2010/main" val="3480272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Allgemein - 1">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BA37BD9C-EE7A-554E-9D1C-ABF8A875E15E}"/>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5" name="Fußzeilenplatzhalter 4"/>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
        <p:nvSpPr>
          <p:cNvPr id="2" name="Titel 1"/>
          <p:cNvSpPr>
            <a:spLocks noGrp="1"/>
          </p:cNvSpPr>
          <p:nvPr>
            <p:ph type="title"/>
          </p:nvPr>
        </p:nvSpPr>
        <p:spPr/>
        <p:txBody>
          <a:body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2200"/>
            </a:lvl1pPr>
            <a:lvl2pPr marL="800100" indent="-342900">
              <a:buClr>
                <a:schemeClr val="tx1"/>
              </a:buClr>
              <a:buFont typeface="Lucida Grande"/>
              <a:buChar char="›"/>
              <a:defRPr sz="2200"/>
            </a:lvl2pPr>
            <a:lvl3pPr>
              <a:defRPr sz="2200"/>
            </a:lvl3pPr>
            <a:lvl4pPr marL="1371600" indent="0">
              <a:buNone/>
              <a:defRPr sz="2200"/>
            </a:lvl4pPr>
            <a:lvl5pPr>
              <a:defRPr sz="2200"/>
            </a:lvl5pPr>
          </a:lstStyle>
          <a:p>
            <a:pPr lvl="0"/>
            <a:r>
              <a:rPr lang="de-DE"/>
              <a:t>Formatvorlagen des Textmasters bearbeiten</a:t>
            </a:r>
          </a:p>
          <a:p>
            <a:pPr lvl="1"/>
            <a:r>
              <a:rPr lang="de-DE"/>
              <a:t>Zweite Ebene</a:t>
            </a:r>
          </a:p>
        </p:txBody>
      </p:sp>
    </p:spTree>
    <p:extLst>
      <p:ext uri="{BB962C8B-B14F-4D97-AF65-F5344CB8AC3E}">
        <p14:creationId xmlns:p14="http://schemas.microsoft.com/office/powerpoint/2010/main" val="1854560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lgemein - 2">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3FF3794-2EB3-164E-B1E3-EA2575C39F03}"/>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tr-TR"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548000"/>
            <a:ext cx="5472000" cy="2952000"/>
          </a:xfrm>
        </p:spPr>
        <p:txBody>
          <a:bodyPr/>
          <a:lstStyle>
            <a:lvl1pPr marL="0" indent="0">
              <a:lnSpc>
                <a:spcPts val="2700"/>
              </a:lnSpc>
              <a:spcBef>
                <a:spcPts val="600"/>
              </a:spcBef>
              <a:buFontTx/>
              <a:buNone/>
              <a:defRPr lang="de-DE" sz="2200" b="1" i="0" u="none" strike="noStrike" baseline="0" smtClean="0"/>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24" name="Textplatzhalter 23"/>
          <p:cNvSpPr>
            <a:spLocks noGrp="1"/>
          </p:cNvSpPr>
          <p:nvPr>
            <p:ph type="body" sz="quarter" idx="13" hasCustomPrompt="1"/>
          </p:nvPr>
        </p:nvSpPr>
        <p:spPr>
          <a:xfrm>
            <a:off x="6246000" y="1638000"/>
            <a:ext cx="2682000" cy="2880000"/>
          </a:xfrm>
        </p:spPr>
        <p:txBody>
          <a:bodyPr/>
          <a:lstStyle>
            <a:lvl1pPr marL="0" indent="0">
              <a:lnSpc>
                <a:spcPts val="1700"/>
              </a:lnSpc>
              <a:spcBef>
                <a:spcPts val="0"/>
              </a:spcBef>
              <a:buFontTx/>
              <a:buNone/>
              <a:defRPr sz="1400" b="1" i="1">
                <a:solidFill>
                  <a:srgbClr val="00A3DB"/>
                </a:solidFill>
              </a:defRPr>
            </a:lvl1pPr>
          </a:lstStyle>
          <a:p>
            <a:r>
              <a:rPr lang="de-DE" dirty="0"/>
              <a:t>„Text...“</a:t>
            </a:r>
          </a:p>
          <a:p>
            <a:pPr marL="126000" indent="-126000">
              <a:buClr>
                <a:schemeClr val="tx1"/>
              </a:buClr>
              <a:buFont typeface="Symbol" charset="2"/>
              <a:buChar char="-"/>
            </a:pPr>
            <a:r>
              <a:rPr lang="de-DE" b="0" i="0" dirty="0">
                <a:solidFill>
                  <a:schemeClr val="tx1"/>
                </a:solidFill>
              </a:rPr>
              <a:t>Text</a:t>
            </a:r>
          </a:p>
        </p:txBody>
      </p:sp>
      <p:sp>
        <p:nvSpPr>
          <p:cNvPr id="9" name="Fußzeilenplatzhalter 4">
            <a:extLst>
              <a:ext uri="{FF2B5EF4-FFF2-40B4-BE49-F238E27FC236}">
                <a16:creationId xmlns:a16="http://schemas.microsoft.com/office/drawing/2014/main" id="{5BB168FF-726D-7443-93E7-C33C6CCDB050}"/>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342854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lgemein - 3">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376976AC-8A0A-284E-8E59-689551320738}"/>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de-DE"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548000"/>
            <a:ext cx="6192000" cy="2952000"/>
          </a:xfrm>
        </p:spPr>
        <p:txBody>
          <a:bodyPr/>
          <a:lstStyle>
            <a:lvl1pPr marL="288000" indent="-288000">
              <a:lnSpc>
                <a:spcPts val="2800"/>
              </a:lnSpc>
              <a:spcBef>
                <a:spcPts val="1000"/>
              </a:spcBef>
              <a:buFont typeface="Arial"/>
              <a:buChar char="•"/>
              <a:defRPr lang="de-DE" sz="2600" b="1" i="0" smtClean="0">
                <a:solidFill>
                  <a:srgbClr val="00A3DB"/>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Bildplatzhalter 12"/>
          <p:cNvSpPr>
            <a:spLocks noGrp="1"/>
          </p:cNvSpPr>
          <p:nvPr>
            <p:ph type="pic" sz="quarter" idx="13"/>
          </p:nvPr>
        </p:nvSpPr>
        <p:spPr>
          <a:xfrm>
            <a:off x="6966000" y="1620000"/>
            <a:ext cx="1710000" cy="1296000"/>
          </a:xfrm>
        </p:spPr>
        <p:txBody>
          <a:bodyPr/>
          <a:lstStyle/>
          <a:p>
            <a:r>
              <a:rPr lang="de-DE"/>
              <a:t>Bild durch Klicken auf Symbol hinzufügen</a:t>
            </a:r>
          </a:p>
        </p:txBody>
      </p:sp>
      <p:sp>
        <p:nvSpPr>
          <p:cNvPr id="11" name="Bildplatzhalter 12"/>
          <p:cNvSpPr>
            <a:spLocks noGrp="1"/>
          </p:cNvSpPr>
          <p:nvPr>
            <p:ph type="pic" sz="quarter" idx="14"/>
          </p:nvPr>
        </p:nvSpPr>
        <p:spPr>
          <a:xfrm>
            <a:off x="6966000" y="3096000"/>
            <a:ext cx="1710000" cy="1296000"/>
          </a:xfrm>
        </p:spPr>
        <p:txBody>
          <a:bodyPr/>
          <a:lstStyle/>
          <a:p>
            <a:r>
              <a:rPr lang="de-DE"/>
              <a:t>Bild durch Klicken auf Symbol hinzufügen</a:t>
            </a:r>
          </a:p>
        </p:txBody>
      </p:sp>
      <p:sp>
        <p:nvSpPr>
          <p:cNvPr id="9" name="Fußzeilenplatzhalter 4">
            <a:extLst>
              <a:ext uri="{FF2B5EF4-FFF2-40B4-BE49-F238E27FC236}">
                <a16:creationId xmlns:a16="http://schemas.microsoft.com/office/drawing/2014/main" id="{3371AACC-C8CB-0E42-9BEA-8E8BB7B79B2F}"/>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310377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lgemein - 4">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4F97CFA-0AFE-D642-8C92-1049BCE9CD00}"/>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de-DE"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548000"/>
            <a:ext cx="3780000" cy="2952000"/>
          </a:xfrm>
        </p:spPr>
        <p:txBody>
          <a:bodyPr/>
          <a:lstStyle>
            <a:lvl1pPr marL="288000" indent="-288000">
              <a:lnSpc>
                <a:spcPts val="2200"/>
              </a:lnSpc>
              <a:spcBef>
                <a:spcPts val="500"/>
              </a:spcBef>
              <a:buClr>
                <a:schemeClr val="tx1"/>
              </a:buClr>
              <a:buFont typeface="Lucida Grande"/>
              <a:buChar char="›"/>
              <a:defRPr lang="de-DE" sz="2200" b="0" i="0" smtClean="0">
                <a:solidFill>
                  <a:schemeClr val="tx1"/>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8" name="Textplatzhalter 14"/>
          <p:cNvSpPr>
            <a:spLocks noGrp="1"/>
          </p:cNvSpPr>
          <p:nvPr>
            <p:ph type="body" sz="quarter" idx="13"/>
          </p:nvPr>
        </p:nvSpPr>
        <p:spPr>
          <a:xfrm>
            <a:off x="4716000" y="1548000"/>
            <a:ext cx="3780000" cy="2952000"/>
          </a:xfrm>
        </p:spPr>
        <p:txBody>
          <a:bodyPr/>
          <a:lstStyle>
            <a:lvl1pPr marL="288000" indent="-288000">
              <a:lnSpc>
                <a:spcPts val="2200"/>
              </a:lnSpc>
              <a:spcBef>
                <a:spcPts val="500"/>
              </a:spcBef>
              <a:buClr>
                <a:schemeClr val="tx1"/>
              </a:buClr>
              <a:buFont typeface="Lucida Grande"/>
              <a:buChar char="›"/>
              <a:defRPr lang="de-DE" sz="2200" b="0" i="0" smtClean="0">
                <a:solidFill>
                  <a:schemeClr val="tx1"/>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Fußzeilenplatzhalter 4">
            <a:extLst>
              <a:ext uri="{FF2B5EF4-FFF2-40B4-BE49-F238E27FC236}">
                <a16:creationId xmlns:a16="http://schemas.microsoft.com/office/drawing/2014/main" id="{3CE1A890-988B-A64B-A225-1F8D2993B43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554971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mpressionen -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C1B5345-82FF-9147-97EC-D993A1E920D0}"/>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p>
            <a:r>
              <a:rPr lang="de-DE"/>
              <a:t>Titelmasterformat durch Klicken bearbeiten</a:t>
            </a:r>
            <a:endParaRPr lang="de-DE" dirty="0"/>
          </a:p>
        </p:txBody>
      </p:sp>
      <p:sp>
        <p:nvSpPr>
          <p:cNvPr id="13" name="Bildplatzhalter 12"/>
          <p:cNvSpPr>
            <a:spLocks noGrp="1"/>
          </p:cNvSpPr>
          <p:nvPr>
            <p:ph type="pic" sz="quarter" idx="12"/>
          </p:nvPr>
        </p:nvSpPr>
        <p:spPr>
          <a:xfrm>
            <a:off x="647999" y="1620000"/>
            <a:ext cx="4428000" cy="2880000"/>
          </a:xfrm>
        </p:spPr>
        <p:txBody>
          <a:bodyPr/>
          <a:lstStyle/>
          <a:p>
            <a:r>
              <a:rPr lang="de-DE"/>
              <a:t>Bild durch Klicken auf Symbol hinzufügen</a:t>
            </a:r>
          </a:p>
        </p:txBody>
      </p:sp>
      <p:sp>
        <p:nvSpPr>
          <p:cNvPr id="14" name="Bildplatzhalter 12"/>
          <p:cNvSpPr>
            <a:spLocks noGrp="1"/>
          </p:cNvSpPr>
          <p:nvPr>
            <p:ph type="pic" sz="quarter" idx="13"/>
          </p:nvPr>
        </p:nvSpPr>
        <p:spPr>
          <a:xfrm>
            <a:off x="5166000" y="1620000"/>
            <a:ext cx="2124000" cy="1404000"/>
          </a:xfrm>
        </p:spPr>
        <p:txBody>
          <a:bodyPr/>
          <a:lstStyle/>
          <a:p>
            <a:r>
              <a:rPr lang="de-DE"/>
              <a:t>Bild durch Klicken auf Symbol hinzufügen</a:t>
            </a:r>
          </a:p>
        </p:txBody>
      </p:sp>
      <p:sp>
        <p:nvSpPr>
          <p:cNvPr id="15" name="Bildplatzhalter 12"/>
          <p:cNvSpPr>
            <a:spLocks noGrp="1"/>
          </p:cNvSpPr>
          <p:nvPr>
            <p:ph type="pic" sz="quarter" idx="14"/>
          </p:nvPr>
        </p:nvSpPr>
        <p:spPr>
          <a:xfrm>
            <a:off x="5166000" y="3096000"/>
            <a:ext cx="2124000" cy="1404000"/>
          </a:xfrm>
        </p:spPr>
        <p:txBody>
          <a:bodyPr/>
          <a:lstStyle/>
          <a:p>
            <a:r>
              <a:rPr lang="de-DE"/>
              <a:t>Bild durch Klicken auf Symbol hinzufügen</a:t>
            </a:r>
          </a:p>
        </p:txBody>
      </p:sp>
      <p:sp>
        <p:nvSpPr>
          <p:cNvPr id="9" name="Fußzeilenplatzhalter 4">
            <a:extLst>
              <a:ext uri="{FF2B5EF4-FFF2-40B4-BE49-F238E27FC236}">
                <a16:creationId xmlns:a16="http://schemas.microsoft.com/office/drawing/2014/main" id="{8D152646-C646-C244-BA6D-4CEE0153DD9B}"/>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9548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mpressionen - 2">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0A583D1-BBB5-974B-9A49-8CB63EF7A683}"/>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p>
            <a:r>
              <a:rPr lang="de-DE"/>
              <a:t>Titelmasterformat durch Klicken bearbeiten</a:t>
            </a:r>
            <a:endParaRPr lang="de-DE" dirty="0"/>
          </a:p>
        </p:txBody>
      </p:sp>
      <p:sp>
        <p:nvSpPr>
          <p:cNvPr id="13" name="Bildplatzhalter 12"/>
          <p:cNvSpPr>
            <a:spLocks noGrp="1"/>
          </p:cNvSpPr>
          <p:nvPr>
            <p:ph type="pic" sz="quarter" idx="12"/>
          </p:nvPr>
        </p:nvSpPr>
        <p:spPr>
          <a:xfrm>
            <a:off x="2862000" y="1620000"/>
            <a:ext cx="4428000" cy="2880000"/>
          </a:xfrm>
        </p:spPr>
        <p:txBody>
          <a:bodyPr/>
          <a:lstStyle/>
          <a:p>
            <a:r>
              <a:rPr lang="de-DE"/>
              <a:t>Bild durch Klicken auf Symbol hinzufügen</a:t>
            </a:r>
          </a:p>
        </p:txBody>
      </p:sp>
      <p:sp>
        <p:nvSpPr>
          <p:cNvPr id="14" name="Bildplatzhalter 12"/>
          <p:cNvSpPr>
            <a:spLocks noGrp="1"/>
          </p:cNvSpPr>
          <p:nvPr>
            <p:ph type="pic" sz="quarter" idx="13"/>
          </p:nvPr>
        </p:nvSpPr>
        <p:spPr>
          <a:xfrm>
            <a:off x="648000" y="1620000"/>
            <a:ext cx="2124000" cy="1404000"/>
          </a:xfrm>
        </p:spPr>
        <p:txBody>
          <a:bodyPr/>
          <a:lstStyle/>
          <a:p>
            <a:r>
              <a:rPr lang="de-DE"/>
              <a:t>Bild durch Klicken auf Symbol hinzufügen</a:t>
            </a:r>
          </a:p>
        </p:txBody>
      </p:sp>
      <p:sp>
        <p:nvSpPr>
          <p:cNvPr id="15" name="Bildplatzhalter 12"/>
          <p:cNvSpPr>
            <a:spLocks noGrp="1"/>
          </p:cNvSpPr>
          <p:nvPr>
            <p:ph type="pic" sz="quarter" idx="14"/>
          </p:nvPr>
        </p:nvSpPr>
        <p:spPr>
          <a:xfrm>
            <a:off x="648000" y="3096000"/>
            <a:ext cx="2124000" cy="1404000"/>
          </a:xfrm>
        </p:spPr>
        <p:txBody>
          <a:bodyPr/>
          <a:lstStyle/>
          <a:p>
            <a:r>
              <a:rPr lang="de-DE"/>
              <a:t>Bild durch Klicken auf Symbol hinzufügen</a:t>
            </a:r>
          </a:p>
        </p:txBody>
      </p:sp>
      <p:sp>
        <p:nvSpPr>
          <p:cNvPr id="9" name="Fußzeilenplatzhalter 4">
            <a:extLst>
              <a:ext uri="{FF2B5EF4-FFF2-40B4-BE49-F238E27FC236}">
                <a16:creationId xmlns:a16="http://schemas.microsoft.com/office/drawing/2014/main" id="{2479F9A6-2EA0-E141-8AC1-25A60F4FA8F5}"/>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2821070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anke">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85FEC6E7-42ED-DF4A-8073-27F8FEBE63FA}"/>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tr-TR"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746049"/>
            <a:ext cx="7848000" cy="1440000"/>
          </a:xfrm>
        </p:spPr>
        <p:txBody>
          <a:bodyPr/>
          <a:lstStyle>
            <a:lvl1pPr marL="0" indent="0">
              <a:lnSpc>
                <a:spcPts val="3000"/>
              </a:lnSpc>
              <a:spcBef>
                <a:spcPts val="0"/>
              </a:spcBef>
              <a:buFontTx/>
              <a:buNone/>
              <a:defRPr lang="de-DE" sz="2600" b="0" i="1"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8" name="Textplatzhalter 14"/>
          <p:cNvSpPr>
            <a:spLocks noGrp="1"/>
          </p:cNvSpPr>
          <p:nvPr>
            <p:ph type="body" sz="quarter" idx="13"/>
          </p:nvPr>
        </p:nvSpPr>
        <p:spPr>
          <a:xfrm>
            <a:off x="648000" y="3520800"/>
            <a:ext cx="7848000" cy="504000"/>
          </a:xfrm>
        </p:spPr>
        <p:txBody>
          <a:bodyPr/>
          <a:lstStyle>
            <a:lvl1pPr marL="0" indent="0">
              <a:lnSpc>
                <a:spcPts val="3000"/>
              </a:lnSpc>
              <a:spcBef>
                <a:spcPts val="0"/>
              </a:spcBef>
              <a:buFontTx/>
              <a:buNone/>
              <a:defRPr lang="de-DE" sz="2200" b="1" i="0" smtClean="0">
                <a:solidFill>
                  <a:schemeClr val="tx1"/>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pic>
        <p:nvPicPr>
          <p:cNvPr id="4" name="Bild 3"/>
          <p:cNvPicPr>
            <a:picLocks noChangeAspect="1"/>
          </p:cNvPicPr>
          <p:nvPr userDrawn="1"/>
        </p:nvPicPr>
        <p:blipFill>
          <a:blip r:embed="rId3"/>
          <a:stretch>
            <a:fillRect/>
          </a:stretch>
        </p:blipFill>
        <p:spPr>
          <a:xfrm>
            <a:off x="648000" y="3420000"/>
            <a:ext cx="7721600" cy="50800"/>
          </a:xfrm>
          <a:prstGeom prst="rect">
            <a:avLst/>
          </a:prstGeom>
        </p:spPr>
      </p:pic>
      <p:pic>
        <p:nvPicPr>
          <p:cNvPr id="11" name="Bild 10"/>
          <p:cNvPicPr>
            <a:picLocks noChangeAspect="1"/>
          </p:cNvPicPr>
          <p:nvPr userDrawn="1"/>
        </p:nvPicPr>
        <p:blipFill>
          <a:blip r:embed="rId3"/>
          <a:stretch>
            <a:fillRect/>
          </a:stretch>
        </p:blipFill>
        <p:spPr>
          <a:xfrm>
            <a:off x="647600" y="4068000"/>
            <a:ext cx="7721600" cy="50800"/>
          </a:xfrm>
          <a:prstGeom prst="rect">
            <a:avLst/>
          </a:prstGeom>
        </p:spPr>
      </p:pic>
      <p:sp>
        <p:nvSpPr>
          <p:cNvPr id="12" name="Fußzeilenplatzhalter 4">
            <a:extLst>
              <a:ext uri="{FF2B5EF4-FFF2-40B4-BE49-F238E27FC236}">
                <a16:creationId xmlns:a16="http://schemas.microsoft.com/office/drawing/2014/main" id="{800F7413-78DD-9E48-903C-38FACD148C4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359900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48000" y="486000"/>
            <a:ext cx="7128000" cy="612000"/>
          </a:xfrm>
          <a:prstGeom prst="rect">
            <a:avLst/>
          </a:prstGeom>
        </p:spPr>
        <p:txBody>
          <a:bodyPr vert="horz" lIns="0" tIns="0" rIns="0" bIns="0" rtlCol="0" anchor="t" anchorCtr="0">
            <a:noAutofit/>
          </a:bodyPr>
          <a:lstStyle/>
          <a:p>
            <a:r>
              <a:rPr lang="de-AT" dirty="0"/>
              <a:t>Mastertitelformat bearbeiten</a:t>
            </a:r>
            <a:endParaRPr lang="de-DE" dirty="0"/>
          </a:p>
        </p:txBody>
      </p:sp>
      <p:sp>
        <p:nvSpPr>
          <p:cNvPr id="3" name="Textplatzhalter 2"/>
          <p:cNvSpPr>
            <a:spLocks noGrp="1"/>
          </p:cNvSpPr>
          <p:nvPr>
            <p:ph type="body" idx="1"/>
          </p:nvPr>
        </p:nvSpPr>
        <p:spPr>
          <a:xfrm>
            <a:off x="648000" y="1548000"/>
            <a:ext cx="7848000" cy="2952000"/>
          </a:xfrm>
          <a:prstGeom prst="rect">
            <a:avLst/>
          </a:prstGeom>
        </p:spPr>
        <p:txBody>
          <a:bodyPr vert="horz" lIns="0" tIns="0" rIns="0" bIns="0" rtlCol="0">
            <a:noAutofit/>
          </a:bodyPr>
          <a:lstStyle/>
          <a:p>
            <a:pPr lvl="0"/>
            <a:r>
              <a:rPr lang="de-AT" dirty="0"/>
              <a:t>Mastertextformat bearbeiten</a:t>
            </a:r>
          </a:p>
          <a:p>
            <a:pPr lvl="1"/>
            <a:endParaRPr lang="de-AT" dirty="0"/>
          </a:p>
        </p:txBody>
      </p:sp>
      <p:sp>
        <p:nvSpPr>
          <p:cNvPr id="5" name="Fußzeilenplatzhalter 4"/>
          <p:cNvSpPr>
            <a:spLocks noGrp="1"/>
          </p:cNvSpPr>
          <p:nvPr>
            <p:ph type="ftr" sz="quarter" idx="3"/>
          </p:nvPr>
        </p:nvSpPr>
        <p:spPr>
          <a:xfrm>
            <a:off x="7254000" y="4446000"/>
            <a:ext cx="1440000" cy="360000"/>
          </a:xfrm>
          <a:prstGeom prst="rect">
            <a:avLst/>
          </a:prstGeom>
        </p:spPr>
        <p:txBody>
          <a:bodyPr vert="horz" lIns="0" tIns="0" rIns="0" bIns="0" rtlCol="0" anchor="b" anchorCtr="0"/>
          <a:lstStyle>
            <a:lvl1pPr algn="r">
              <a:defRPr sz="1000" b="1" i="0">
                <a:solidFill>
                  <a:schemeClr val="tx2"/>
                </a:solidFill>
              </a:defRPr>
            </a:lvl1pPr>
          </a:lstStyle>
          <a:p>
            <a:r>
              <a:rPr lang="de-DE"/>
              <a:t>http://kinderbuero-uniwien.at</a:t>
            </a:r>
            <a:endParaRPr lang="de-DE" dirty="0"/>
          </a:p>
        </p:txBody>
      </p:sp>
    </p:spTree>
    <p:extLst>
      <p:ext uri="{BB962C8B-B14F-4D97-AF65-F5344CB8AC3E}">
        <p14:creationId xmlns:p14="http://schemas.microsoft.com/office/powerpoint/2010/main" val="197484772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7" r:id="rId4"/>
    <p:sldLayoutId id="2147483659" r:id="rId5"/>
    <p:sldLayoutId id="2147483660" r:id="rId6"/>
    <p:sldLayoutId id="2147483652" r:id="rId7"/>
    <p:sldLayoutId id="2147483658" r:id="rId8"/>
    <p:sldLayoutId id="2147483661" r:id="rId9"/>
    <p:sldLayoutId id="2147483655" r:id="rId10"/>
    <p:sldLayoutId id="2147483662" r:id="rId11"/>
  </p:sldLayoutIdLst>
  <p:hf sldNum="0" hdr="0" ftr="0" dt="0"/>
  <p:txStyles>
    <p:titleStyle>
      <a:lvl1pPr algn="l" defTabSz="457200" rtl="0" eaLnBrk="1" latinLnBrk="0" hangingPunct="1">
        <a:spcBef>
          <a:spcPct val="0"/>
        </a:spcBef>
        <a:buNone/>
        <a:defRPr sz="3800" b="1" kern="1200">
          <a:solidFill>
            <a:schemeClr val="bg1"/>
          </a:solidFill>
          <a:latin typeface="+mj-lt"/>
          <a:ea typeface="+mj-ea"/>
          <a:cs typeface="+mj-cs"/>
        </a:defRPr>
      </a:lvl1pPr>
    </p:titleStyle>
    <p:body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576000" indent="-2880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emokratiewebstatt.at/"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hemeOverride" Target="../theme/themeOverride8.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hemeOverride" Target="../theme/themeOverride9.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hyperlink" Target="https://www.demokratiewebstatt.at/thema/menschen/thema-kinderarmut-und-ausgrenzung/folgen-und-auswirkungen-von-kinderarmut" TargetMode="External"/><Relationship Id="rId2" Type="http://schemas.openxmlformats.org/officeDocument/2006/relationships/slideLayout" Target="../slideLayouts/slideLayout3.xml"/><Relationship Id="rId1" Type="http://schemas.openxmlformats.org/officeDocument/2006/relationships/themeOverride" Target="../theme/themeOverride10.xml"/><Relationship Id="rId5" Type="http://schemas.openxmlformats.org/officeDocument/2006/relationships/image" Target="../media/image10.jp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www.demokratiewebstatt.at/"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schuldenberatung.at/kontakt/beratungsstellen.php"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www.demokratiewebstatt.a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www.demokratiewebstatt.a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www.demokratiewebstatt.a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11.xml"/><Relationship Id="rId5" Type="http://schemas.openxmlformats.org/officeDocument/2006/relationships/image" Target="../media/image11.png"/><Relationship Id="rId4" Type="http://schemas.openxmlformats.org/officeDocument/2006/relationships/hyperlink" Target="https://www.demokratiewebstatt.at/thema/menschen/thema-kinderarmut-und-ausgrenzung/stoppt-kinderarmut"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demokratiewebstatt.at/thema/menschen/thema-kinderarmut-und-ausgrenzung/stoppt-kinderarmut"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hyperlink" Target="http://www.demokratiewebstatt.at/"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demokratiewebstatt.at/thema/menschen/thema-kinderarmut-und-ausgrenzung/stoppt-kinderarmut"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hyperlink" Target="https://www.demokratiewebstatt.at/thema/menschen/thema-kinderarmut-und-ausgrenzung/umfrage-was-denkst-du" TargetMode="External"/><Relationship Id="rId2" Type="http://schemas.openxmlformats.org/officeDocument/2006/relationships/slideLayout" Target="../slideLayouts/slideLayout3.xml"/><Relationship Id="rId1" Type="http://schemas.openxmlformats.org/officeDocument/2006/relationships/themeOverride" Target="../theme/themeOverride12.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hemeOverride" Target="../theme/themeOverride2.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3.xml"/><Relationship Id="rId5" Type="http://schemas.openxmlformats.org/officeDocument/2006/relationships/image" Target="../media/image7.jpg"/><Relationship Id="rId4" Type="http://schemas.openxmlformats.org/officeDocument/2006/relationships/hyperlink" Target="https://www.demokratiewebstatt.at/thema/menschen/thema-kinderarmut-und-ausgrenzung/was-bedeutet-kinderarmut"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hemeOverride" Target="../theme/themeOverride4.xml"/><Relationship Id="rId6" Type="http://schemas.openxmlformats.org/officeDocument/2006/relationships/hyperlink" Target="http://www.demokratiewebstatt.at/" TargetMode="External"/><Relationship Id="rId5" Type="http://schemas.openxmlformats.org/officeDocument/2006/relationships/hyperlink" Target="https://www.demokratiewebstatt.at/thema/lebensbereiche/thema-ernaehrung/was-wir-essen"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hemeOverride" Target="../theme/themeOverride5.xml"/><Relationship Id="rId6" Type="http://schemas.openxmlformats.org/officeDocument/2006/relationships/hyperlink" Target="http://www.demokratiewebstatt.at/" TargetMode="External"/><Relationship Id="rId5" Type="http://schemas.openxmlformats.org/officeDocument/2006/relationships/hyperlink" Target="https://www.demokratiewebstatt.at/thema/lebensbereiche/thema-ernaehrung/was-wir-essen"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hemeOverride" Target="../theme/themeOverride6.xml"/><Relationship Id="rId6" Type="http://schemas.openxmlformats.org/officeDocument/2006/relationships/hyperlink" Target="http://www.demokratiewebstatt.at/" TargetMode="External"/><Relationship Id="rId5" Type="http://schemas.openxmlformats.org/officeDocument/2006/relationships/hyperlink" Target="https://www.demokratiewebstatt.at/thema/lebensbereiche/thema-ernaehrung/was-wir-essen" TargetMode="Externa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7.xml"/><Relationship Id="rId6" Type="http://schemas.openxmlformats.org/officeDocument/2006/relationships/image" Target="../media/image8.jpg"/><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hyperlink" Target="https://www.demokratiewebstatt.at/thema/menschen/thema-kinderarmut-und-ausgrenzung/kinderarmut-in-oesterreich" TargetMode="External"/><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157759" y="1019572"/>
            <a:ext cx="6618240" cy="540000"/>
          </a:xfrm>
        </p:spPr>
        <p:txBody>
          <a:bodyPr/>
          <a:lstStyle/>
          <a:p>
            <a:pPr algn="ctr"/>
            <a:r>
              <a:rPr lang="de-DE" sz="3200" dirty="0">
                <a:solidFill>
                  <a:srgbClr val="2190AB"/>
                </a:solidFill>
                <a:latin typeface="+mj-lt"/>
                <a:cs typeface="Arial" panose="020B0604020202020204" pitchFamily="34" charset="0"/>
              </a:rPr>
              <a:t>Kinderarmut und Ausgrenzung</a:t>
            </a:r>
            <a:endParaRPr lang="de-DE" sz="2800" dirty="0">
              <a:solidFill>
                <a:srgbClr val="2190AB"/>
              </a:solidFill>
              <a:latin typeface="+mj-lt"/>
              <a:cs typeface="Arial" panose="020B0604020202020204" pitchFamily="34" charset="0"/>
            </a:endParaRPr>
          </a:p>
        </p:txBody>
      </p:sp>
      <p:pic>
        <p:nvPicPr>
          <p:cNvPr id="5" name="Grafik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24506" y="3602514"/>
            <a:ext cx="2137108" cy="1264518"/>
          </a:xfrm>
          <a:prstGeom prst="rect">
            <a:avLst/>
          </a:prstGeom>
        </p:spPr>
      </p:pic>
      <p:sp>
        <p:nvSpPr>
          <p:cNvPr id="6" name="Titel 1"/>
          <p:cNvSpPr txBox="1">
            <a:spLocks/>
          </p:cNvSpPr>
          <p:nvPr/>
        </p:nvSpPr>
        <p:spPr>
          <a:xfrm>
            <a:off x="648000" y="855447"/>
            <a:ext cx="7128000" cy="612000"/>
          </a:xfrm>
          <a:prstGeom prst="rect">
            <a:avLst/>
          </a:prstGeom>
        </p:spPr>
        <p:txBody>
          <a:bodyPr vert="horz" lIns="0" tIns="0" rIns="0" bIns="0" rtlCol="0" anchor="t" anchorCtr="0">
            <a:noAutofit/>
          </a:bodyPr>
          <a:lstStyle>
            <a:lvl1pPr algn="l" defTabSz="457200" rtl="0" eaLnBrk="1" latinLnBrk="0" hangingPunct="1">
              <a:lnSpc>
                <a:spcPts val="4300"/>
              </a:lnSpc>
              <a:spcBef>
                <a:spcPct val="0"/>
              </a:spcBef>
              <a:buNone/>
              <a:defRPr lang="de-DE" sz="4800" b="1" i="0" u="none" strike="noStrike" kern="1200" baseline="0" smtClean="0">
                <a:solidFill>
                  <a:schemeClr val="bg1"/>
                </a:solidFill>
                <a:latin typeface="+mj-lt"/>
                <a:ea typeface="+mj-ea"/>
                <a:cs typeface="+mj-cs"/>
              </a:defRPr>
            </a:lvl1pPr>
          </a:lstStyle>
          <a:p>
            <a:r>
              <a:rPr lang="de-DE" dirty="0"/>
              <a:t>er</a:t>
            </a:r>
          </a:p>
        </p:txBody>
      </p:sp>
      <p:sp>
        <p:nvSpPr>
          <p:cNvPr id="7" name="Untertitel 2"/>
          <p:cNvSpPr txBox="1">
            <a:spLocks/>
          </p:cNvSpPr>
          <p:nvPr/>
        </p:nvSpPr>
        <p:spPr>
          <a:xfrm>
            <a:off x="1071786" y="1809447"/>
            <a:ext cx="6790186" cy="540000"/>
          </a:xfrm>
          <a:prstGeom prst="rect">
            <a:avLst/>
          </a:prstGeom>
        </p:spPr>
        <p:txBody>
          <a:bodyPr vert="horz" lIns="0" tIns="0" rIns="0" bIns="0" rtlCol="0">
            <a:noAutofit/>
          </a:bodyPr>
          <a:lstStyle>
            <a:lvl1pPr marL="0" indent="0" algn="l" defTabSz="457200" rtl="0" eaLnBrk="1" latinLnBrk="0" hangingPunct="1">
              <a:lnSpc>
                <a:spcPts val="2600"/>
              </a:lnSpc>
              <a:spcBef>
                <a:spcPts val="0"/>
              </a:spcBef>
              <a:buClr>
                <a:schemeClr val="tx2"/>
              </a:buClr>
              <a:buFont typeface="Arial"/>
              <a:buNone/>
              <a:defRPr lang="de-DE" sz="2400" b="1" i="0" u="none" strike="noStrike" kern="1200" baseline="0" smtClean="0">
                <a:solidFill>
                  <a:schemeClr val="tx1"/>
                </a:solidFill>
                <a:latin typeface="+mn-lt"/>
                <a:ea typeface="+mn-ea"/>
                <a:cs typeface="+mn-cs"/>
              </a:defRPr>
            </a:lvl1pPr>
            <a:lvl2pPr marL="457200" indent="0" algn="ctr" defTabSz="457200" rtl="0" eaLnBrk="1" latinLnBrk="0" hangingPunct="1">
              <a:lnSpc>
                <a:spcPts val="2400"/>
              </a:lnSpc>
              <a:spcBef>
                <a:spcPts val="500"/>
              </a:spcBef>
              <a:buClr>
                <a:schemeClr val="tx1"/>
              </a:buClr>
              <a:buSzPct val="100000"/>
              <a:buFont typeface="Lucida Grande"/>
              <a:buNone/>
              <a:defRPr sz="22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Lucida Grande"/>
              <a:buNone/>
              <a:defRPr sz="22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de-AT" sz="2000" dirty="0">
                <a:solidFill>
                  <a:srgbClr val="2190AB"/>
                </a:solidFill>
                <a:cs typeface="Arial" panose="020B0604020202020204" pitchFamily="34" charset="0"/>
              </a:rPr>
              <a:t>Weltweit sind Kinder armuts- und ausgrenzungsgefährdet, auch in Österreich</a:t>
            </a:r>
            <a:endParaRPr lang="de-DE" sz="1400" dirty="0">
              <a:solidFill>
                <a:srgbClr val="2190AB"/>
              </a:solidFill>
              <a:cs typeface="Arial" panose="020B0604020202020204" pitchFamily="34" charset="0"/>
            </a:endParaRPr>
          </a:p>
        </p:txBody>
      </p:sp>
      <p:sp>
        <p:nvSpPr>
          <p:cNvPr id="8" name="Rechteck 7"/>
          <p:cNvSpPr/>
          <p:nvPr/>
        </p:nvSpPr>
        <p:spPr>
          <a:xfrm>
            <a:off x="2286000" y="2710379"/>
            <a:ext cx="4572000" cy="584775"/>
          </a:xfrm>
          <a:prstGeom prst="rect">
            <a:avLst/>
          </a:prstGeom>
        </p:spPr>
        <p:txBody>
          <a:bodyPr>
            <a:spAutoFit/>
          </a:bodyPr>
          <a:lstStyle/>
          <a:p>
            <a:pPr algn="ctr"/>
            <a:r>
              <a:rPr lang="de-DE" sz="1600" dirty="0"/>
              <a:t>Materialien zur Politischen Bildung von Kindern und Jugendlichen</a:t>
            </a:r>
            <a:endParaRPr lang="de-AT" sz="1600" dirty="0"/>
          </a:p>
        </p:txBody>
      </p:sp>
      <p:sp>
        <p:nvSpPr>
          <p:cNvPr id="9" name="Rechteck 8"/>
          <p:cNvSpPr/>
          <p:nvPr/>
        </p:nvSpPr>
        <p:spPr>
          <a:xfrm>
            <a:off x="3035334" y="3971961"/>
            <a:ext cx="2863091" cy="369332"/>
          </a:xfrm>
          <a:prstGeom prst="rect">
            <a:avLst/>
          </a:prstGeom>
        </p:spPr>
        <p:txBody>
          <a:bodyPr wrap="none">
            <a:spAutoFit/>
          </a:bodyPr>
          <a:lstStyle/>
          <a:p>
            <a:r>
              <a:rPr lang="de-DE" dirty="0">
                <a:solidFill>
                  <a:srgbClr val="00A3DB"/>
                </a:solidFill>
                <a:hlinkClick r:id="rId3"/>
              </a:rPr>
              <a:t>www.demokratiewebstatt.at</a:t>
            </a:r>
            <a:endParaRPr lang="de-DE" dirty="0">
              <a:solidFill>
                <a:srgbClr val="00A3DB"/>
              </a:solidFill>
            </a:endParaRPr>
          </a:p>
        </p:txBody>
      </p:sp>
    </p:spTree>
    <p:extLst>
      <p:ext uri="{BB962C8B-B14F-4D97-AF65-F5344CB8AC3E}">
        <p14:creationId xmlns:p14="http://schemas.microsoft.com/office/powerpoint/2010/main" val="3243045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62850" y="485692"/>
            <a:ext cx="7128000" cy="612000"/>
          </a:xfrm>
        </p:spPr>
        <p:txBody>
          <a:bodyPr/>
          <a:lstStyle/>
          <a:p>
            <a:r>
              <a:rPr lang="de-DE" sz="2000" dirty="0">
                <a:solidFill>
                  <a:srgbClr val="2190AB"/>
                </a:solidFill>
              </a:rPr>
              <a:t>Armutsgefährdung und Armutsspirale</a:t>
            </a:r>
            <a:endParaRPr lang="de-DE" sz="1100" dirty="0">
              <a:solidFill>
                <a:srgbClr val="2190AB"/>
              </a:solidFill>
            </a:endParaRPr>
          </a:p>
        </p:txBody>
      </p:sp>
      <p:sp>
        <p:nvSpPr>
          <p:cNvPr id="4" name="Inhaltsplatzhalter 3"/>
          <p:cNvSpPr>
            <a:spLocks noGrp="1"/>
          </p:cNvSpPr>
          <p:nvPr>
            <p:ph idx="1"/>
          </p:nvPr>
        </p:nvSpPr>
        <p:spPr>
          <a:xfrm>
            <a:off x="489712" y="1037475"/>
            <a:ext cx="7920000" cy="3240000"/>
          </a:xfrm>
        </p:spPr>
        <p:txBody>
          <a:bodyPr/>
          <a:lstStyle/>
          <a:p>
            <a:r>
              <a:rPr lang="de-DE" sz="1400" dirty="0"/>
              <a:t>Definition von Armutsgefährdung: Wenn die Einkommensschwelle 60% des durchschnittlichen Pro-Kopf-Haushaltseinkommens beträgt, gilt jemand als armutsgefährdet.</a:t>
            </a:r>
          </a:p>
          <a:p>
            <a:r>
              <a:rPr lang="de-DE" sz="1400" dirty="0"/>
              <a:t>Für einen Einpersonenhaushalt beträgt die Armutsgefährdungsschwelle 1.392 € / Monat (Stand 2023).</a:t>
            </a:r>
          </a:p>
          <a:p>
            <a:r>
              <a:rPr lang="de-DE" sz="1400" dirty="0"/>
              <a:t>Risikogruppen, die besonders häufig von Armut betroffen sind: alleinerziehende, kinderreiche, bildungsschwache sowie nicht im Arbeitsmarkt integrierte Menschen.</a:t>
            </a:r>
          </a:p>
          <a:p>
            <a:r>
              <a:rPr lang="de-DE" sz="1400" dirty="0"/>
              <a:t>Außer Geldarmut gibt es weitere Formen der Armut, zum Beispiel Zeitarmut oder Beziehungsarmut.</a:t>
            </a:r>
          </a:p>
          <a:p>
            <a:r>
              <a:rPr lang="de-DE" sz="1400" dirty="0">
                <a:solidFill>
                  <a:srgbClr val="FF0000"/>
                </a:solidFill>
              </a:rPr>
              <a:t>Die Armutsspirale beschreibt Zusammenhänge, die mit materieller Armut verbunden sind. So hat etwa das Einkommen der Eltern laut Studien Auswirkungen darauf, welchen Bildungsweg ihre Kinder wählen</a:t>
            </a:r>
            <a:r>
              <a:rPr lang="de-DE" sz="1400" dirty="0"/>
              <a:t>.</a:t>
            </a:r>
          </a:p>
          <a:p>
            <a:endParaRPr lang="de-DE" sz="18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2916302143"/>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62850" y="485692"/>
            <a:ext cx="7128000" cy="612000"/>
          </a:xfrm>
        </p:spPr>
        <p:txBody>
          <a:bodyPr/>
          <a:lstStyle/>
          <a:p>
            <a:r>
              <a:rPr lang="de-DE" sz="2000" dirty="0">
                <a:solidFill>
                  <a:srgbClr val="2190AB"/>
                </a:solidFill>
              </a:rPr>
              <a:t>Kinderarmut in Österreich</a:t>
            </a:r>
            <a:endParaRPr lang="de-DE" sz="1100" dirty="0">
              <a:solidFill>
                <a:srgbClr val="2190AB"/>
              </a:solidFill>
            </a:endParaRPr>
          </a:p>
        </p:txBody>
      </p:sp>
      <p:sp>
        <p:nvSpPr>
          <p:cNvPr id="4" name="Inhaltsplatzhalter 3"/>
          <p:cNvSpPr>
            <a:spLocks noGrp="1"/>
          </p:cNvSpPr>
          <p:nvPr>
            <p:ph idx="1"/>
          </p:nvPr>
        </p:nvSpPr>
        <p:spPr>
          <a:xfrm>
            <a:off x="489712" y="1037475"/>
            <a:ext cx="7920000" cy="3240000"/>
          </a:xfrm>
        </p:spPr>
        <p:txBody>
          <a:bodyPr/>
          <a:lstStyle/>
          <a:p>
            <a:r>
              <a:rPr lang="de-DE" sz="1400" dirty="0"/>
              <a:t>Jedes 5. Kind in Österreich ist armuts- und ausgrenzungs­gefährdet. </a:t>
            </a:r>
          </a:p>
          <a:p>
            <a:r>
              <a:rPr lang="de-DE" sz="1400" dirty="0"/>
              <a:t>Über 100.000 Kinder leben in Österreich in akuter Armut.</a:t>
            </a:r>
          </a:p>
          <a:p>
            <a:r>
              <a:rPr lang="de-DE" sz="1400" dirty="0"/>
              <a:t>Jedes 3. armutsgefährdete Kind lebt auch als junger Erwachsener in materieller Armut. </a:t>
            </a:r>
          </a:p>
          <a:p>
            <a:r>
              <a:rPr lang="de-DE" sz="1400" dirty="0"/>
              <a:t>Armut ist oft nicht auf Anhieb erkennbar. </a:t>
            </a:r>
          </a:p>
          <a:p>
            <a:r>
              <a:rPr lang="de-DE" sz="1400" dirty="0"/>
              <a:t>Armut und Ausgrenzung gehen oft Hand in Hand. </a:t>
            </a:r>
          </a:p>
          <a:p>
            <a:r>
              <a:rPr lang="de-DE" sz="1400" dirty="0"/>
              <a:t>In Europa ist die Zahl der armutsgefährdeten Kinder und Jugendliche in den vergangenen Jahr wieder gestiegen. (Stand 2023; Quelle: </a:t>
            </a:r>
            <a:r>
              <a:rPr lang="de-DE" sz="1400" dirty="0" err="1"/>
              <a:t>Eurostat</a:t>
            </a:r>
            <a:r>
              <a:rPr lang="de-DE" sz="1400" dirty="0"/>
              <a:t>).</a:t>
            </a:r>
            <a:endParaRPr lang="de-DE" sz="1400" dirty="0">
              <a:solidFill>
                <a:srgbClr val="FF0000"/>
              </a:solidFill>
            </a:endParaRPr>
          </a:p>
          <a:p>
            <a:pPr lvl="1"/>
            <a:r>
              <a:rPr lang="de-DE" sz="1400" dirty="0"/>
              <a:t>2021: rund 24,4 Prozent aller Kinder waren von Armut oder sozialer Ausgrenzung bedroht; </a:t>
            </a:r>
            <a:br>
              <a:rPr lang="de-DE" sz="1400" dirty="0"/>
            </a:br>
            <a:r>
              <a:rPr lang="de-DE" sz="1400" dirty="0"/>
              <a:t>2019: 22,8 Prozent</a:t>
            </a:r>
            <a:endParaRPr lang="de-DE" sz="1400" dirty="0">
              <a:solidFill>
                <a:srgbClr val="FF0000"/>
              </a:solidFill>
            </a:endParaRP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3678221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2160000" y="720000"/>
            <a:ext cx="4320000" cy="720000"/>
          </a:xfrm>
        </p:spPr>
        <p:txBody>
          <a:bodyPr/>
          <a:lstStyle/>
          <a:p>
            <a:pPr algn="ctr" hangingPunct="0"/>
            <a:r>
              <a:rPr lang="de-AT" sz="2600" dirty="0">
                <a:solidFill>
                  <a:srgbClr val="2190AB"/>
                </a:solidFill>
              </a:rPr>
              <a:t> </a:t>
            </a:r>
            <a:r>
              <a:rPr lang="de-AT" sz="2600" dirty="0">
                <a:solidFill>
                  <a:srgbClr val="2190AB"/>
                </a:solidFill>
                <a:hlinkClick r:id="rId3"/>
              </a:rPr>
              <a:t>Folgen und Auswirkungen von Kinderarmut</a:t>
            </a:r>
            <a:endParaRPr lang="de-DE" sz="26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2880000" y="4320000"/>
            <a:ext cx="2749535" cy="276999"/>
          </a:xfrm>
          <a:prstGeom prst="rect">
            <a:avLst/>
          </a:prstGeom>
        </p:spPr>
        <p:txBody>
          <a:bodyPr wrap="none">
            <a:spAutoFit/>
          </a:bodyPr>
          <a:lstStyle/>
          <a:p>
            <a:r>
              <a:rPr lang="de-AT" sz="1200" dirty="0">
                <a:solidFill>
                  <a:srgbClr val="2190AB"/>
                </a:solidFill>
                <a:hlinkClick r:id="rId3"/>
              </a:rPr>
              <a:t>Zum Kapitel auf der </a:t>
            </a:r>
            <a:r>
              <a:rPr lang="de-AT" sz="1200" dirty="0" err="1">
                <a:solidFill>
                  <a:srgbClr val="2190AB"/>
                </a:solidFill>
                <a:hlinkClick r:id="rId3"/>
              </a:rPr>
              <a:t>DemokratieWEBstatt</a:t>
            </a:r>
            <a:endParaRPr lang="de-AT" sz="1200" dirty="0">
              <a:solidFill>
                <a:srgbClr val="2190AB"/>
              </a:solidFill>
            </a:endParaRPr>
          </a:p>
        </p:txBody>
      </p:sp>
      <p:sp>
        <p:nvSpPr>
          <p:cNvPr id="7" name="Textfeld 6"/>
          <p:cNvSpPr txBox="1"/>
          <p:nvPr/>
        </p:nvSpPr>
        <p:spPr>
          <a:xfrm>
            <a:off x="3204420" y="3717930"/>
            <a:ext cx="2100694" cy="253916"/>
          </a:xfrm>
          <a:prstGeom prst="rect">
            <a:avLst/>
          </a:prstGeom>
          <a:noFill/>
        </p:spPr>
        <p:txBody>
          <a:bodyPr wrap="square" rtlCol="0">
            <a:spAutoFit/>
          </a:bodyPr>
          <a:lstStyle/>
          <a:p>
            <a:pPr algn="ctr"/>
            <a:r>
              <a:rPr lang="de-AT" sz="1050" dirty="0"/>
              <a:t>© </a:t>
            </a:r>
            <a:r>
              <a:rPr lang="de-AT" sz="1050" dirty="0" err="1"/>
              <a:t>iStock</a:t>
            </a:r>
            <a:r>
              <a:rPr lang="de-AT" sz="1050" dirty="0"/>
              <a:t>/</a:t>
            </a:r>
            <a:r>
              <a:rPr lang="de-AT" sz="1050" dirty="0" err="1"/>
              <a:t>fizke</a:t>
            </a:r>
            <a:r>
              <a:rPr lang="de-AT" sz="1050" dirty="0"/>
              <a:t> </a:t>
            </a:r>
          </a:p>
        </p:txBody>
      </p:sp>
      <p:pic>
        <p:nvPicPr>
          <p:cNvPr id="4" name="Grafik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2000" y="1629847"/>
            <a:ext cx="2698652" cy="1800000"/>
          </a:xfrm>
          <a:prstGeom prst="rect">
            <a:avLst/>
          </a:prstGeom>
        </p:spPr>
      </p:pic>
    </p:spTree>
    <p:extLst>
      <p:ext uri="{BB962C8B-B14F-4D97-AF65-F5344CB8AC3E}">
        <p14:creationId xmlns:p14="http://schemas.microsoft.com/office/powerpoint/2010/main" val="222925692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200000" cy="720000"/>
          </a:xfrm>
        </p:spPr>
        <p:txBody>
          <a:bodyPr/>
          <a:lstStyle/>
          <a:p>
            <a:pPr lvl="0" hangingPunct="0"/>
            <a:r>
              <a:rPr lang="de-DE" sz="2000" dirty="0">
                <a:solidFill>
                  <a:srgbClr val="2190AB"/>
                </a:solidFill>
              </a:rPr>
              <a:t>Folgen und Auswirkungen von Kinderarmut</a:t>
            </a:r>
          </a:p>
        </p:txBody>
      </p:sp>
      <p:sp>
        <p:nvSpPr>
          <p:cNvPr id="4" name="Inhaltsplatzhalter 3"/>
          <p:cNvSpPr>
            <a:spLocks noGrp="1"/>
          </p:cNvSpPr>
          <p:nvPr>
            <p:ph idx="1"/>
          </p:nvPr>
        </p:nvSpPr>
        <p:spPr>
          <a:xfrm>
            <a:off x="720000" y="1079999"/>
            <a:ext cx="7920000" cy="3240000"/>
          </a:xfrm>
        </p:spPr>
        <p:txBody>
          <a:bodyPr/>
          <a:lstStyle/>
          <a:p>
            <a:r>
              <a:rPr lang="de-DE" sz="1600" dirty="0"/>
              <a:t>Armut wirkt sich negativ auf die aktuelle Lebenssituation von Kindern und Jugendlichen, auf  ihre Entwicklung und ihre Zukunftschancen aus.</a:t>
            </a:r>
          </a:p>
          <a:p>
            <a:r>
              <a:rPr lang="de-DE" sz="1600" dirty="0"/>
              <a:t>Armut beeinflusst Gesundheit, Bildungswege und Beziehungen zur Familien und </a:t>
            </a:r>
            <a:r>
              <a:rPr lang="de-DE" sz="1600" dirty="0" err="1"/>
              <a:t>Freund:innen</a:t>
            </a:r>
            <a:r>
              <a:rPr lang="de-DE" sz="1600" dirty="0"/>
              <a:t>. </a:t>
            </a:r>
          </a:p>
          <a:p>
            <a:r>
              <a:rPr lang="de-DE" sz="1600" dirty="0"/>
              <a:t>Sparen: Dinge, die für andere selbstverständlich sind, können nicht gekauft werden. Kaputte Dinge können nicht einfach durch neue ersetzt werden. </a:t>
            </a:r>
          </a:p>
          <a:p>
            <a:r>
              <a:rPr lang="de-DE" sz="1600" dirty="0"/>
              <a:t>Teilnahme an Schulwochen, Ausflügen, Einladungen zu Geburtstagsfeiern sind nicht möglich.</a:t>
            </a:r>
          </a:p>
          <a:p>
            <a:r>
              <a:rPr lang="de-DE" sz="1600" dirty="0"/>
              <a:t>Um „dazuzugehören“ und die Armut zu verstecken, werden manchmal Dinge gekauft, die gar nicht leistbar sind.</a:t>
            </a:r>
          </a:p>
          <a:p>
            <a:endParaRPr lang="de-AT" sz="1600" dirty="0"/>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3190481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200000" cy="720000"/>
          </a:xfrm>
        </p:spPr>
        <p:txBody>
          <a:bodyPr/>
          <a:lstStyle/>
          <a:p>
            <a:pPr lvl="0" hangingPunct="0"/>
            <a:r>
              <a:rPr lang="de-DE" sz="2000" dirty="0">
                <a:solidFill>
                  <a:srgbClr val="2190AB"/>
                </a:solidFill>
              </a:rPr>
              <a:t>Folgen und Auswirkungen von Kinderarmut</a:t>
            </a:r>
          </a:p>
        </p:txBody>
      </p:sp>
      <p:sp>
        <p:nvSpPr>
          <p:cNvPr id="4" name="Inhaltsplatzhalter 3"/>
          <p:cNvSpPr>
            <a:spLocks noGrp="1"/>
          </p:cNvSpPr>
          <p:nvPr>
            <p:ph idx="1"/>
          </p:nvPr>
        </p:nvSpPr>
        <p:spPr>
          <a:xfrm>
            <a:off x="720000" y="1079999"/>
            <a:ext cx="7920000" cy="3240000"/>
          </a:xfrm>
        </p:spPr>
        <p:txBody>
          <a:bodyPr/>
          <a:lstStyle/>
          <a:p>
            <a:pPr>
              <a:spcBef>
                <a:spcPts val="0"/>
              </a:spcBef>
            </a:pPr>
            <a:r>
              <a:rPr lang="de-DE" sz="1600" dirty="0"/>
              <a:t>„Sparen“</a:t>
            </a:r>
            <a:r>
              <a:rPr lang="de-DE" sz="1600" b="1" dirty="0"/>
              <a:t> </a:t>
            </a:r>
            <a:r>
              <a:rPr lang="de-DE" sz="1600" dirty="0"/>
              <a:t>bedeutet</a:t>
            </a:r>
            <a:r>
              <a:rPr lang="de-DE" sz="1600" b="1" dirty="0"/>
              <a:t>: </a:t>
            </a:r>
            <a:r>
              <a:rPr lang="de-DE" sz="1600" dirty="0"/>
              <a:t>wenig Geld für Konsumgüter, zuhause keine Internetverbindung, kein Urlaub, keine Schulaktivitäten -&gt; keine Teilhabe am Alltagsleben -&gt;Auswirkungen auf das Sozialleben Armutsbetroffene Kinder und Jugendliche </a:t>
            </a:r>
          </a:p>
          <a:p>
            <a:pPr lvl="1">
              <a:spcBef>
                <a:spcPts val="0"/>
              </a:spcBef>
            </a:pPr>
            <a:r>
              <a:rPr lang="de-DE" sz="1400" dirty="0"/>
              <a:t>werden ausgeschlossen</a:t>
            </a:r>
          </a:p>
          <a:p>
            <a:pPr lvl="1">
              <a:spcBef>
                <a:spcPts val="0"/>
              </a:spcBef>
            </a:pPr>
            <a:r>
              <a:rPr lang="de-DE" sz="1400" dirty="0"/>
              <a:t>ziehen sich zurück </a:t>
            </a:r>
          </a:p>
          <a:p>
            <a:pPr lvl="1">
              <a:spcBef>
                <a:spcPts val="0"/>
              </a:spcBef>
            </a:pPr>
            <a:r>
              <a:rPr lang="de-DE" sz="1400" dirty="0"/>
              <a:t>schämen sich für ihre Situation</a:t>
            </a:r>
            <a:endParaRPr lang="de-AT" sz="1400" dirty="0"/>
          </a:p>
          <a:p>
            <a:pPr>
              <a:spcBef>
                <a:spcPts val="0"/>
              </a:spcBef>
            </a:pPr>
            <a:r>
              <a:rPr lang="de-DE" sz="1600" dirty="0"/>
              <a:t>Jede vierte Person, die sich an die Schuldenberatungen wendet, ist nicht älter als 30 Jahre.</a:t>
            </a:r>
          </a:p>
          <a:p>
            <a:r>
              <a:rPr lang="de-DE" sz="1600" dirty="0"/>
              <a:t>Kostenlose Beratung gibt es in den Schuldenberatungsstellen: </a:t>
            </a:r>
            <a:r>
              <a:rPr lang="de-DE" sz="1600" u="sng" dirty="0">
                <a:hlinkClick r:id="rId3"/>
              </a:rPr>
              <a:t> </a:t>
            </a:r>
            <a:r>
              <a:rPr lang="de-DE" sz="1600" dirty="0">
                <a:hlinkClick r:id="rId3"/>
              </a:rPr>
              <a:t>https://www.schuldenberatung.at/kontakt/beratungsstellen.php</a:t>
            </a:r>
            <a:endParaRPr lang="de-DE" sz="1600" dirty="0"/>
          </a:p>
          <a:p>
            <a:pPr lvl="1"/>
            <a:endParaRPr lang="de-DE" sz="16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420928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200000" cy="720000"/>
          </a:xfrm>
        </p:spPr>
        <p:txBody>
          <a:bodyPr/>
          <a:lstStyle/>
          <a:p>
            <a:pPr lvl="0" hangingPunct="0"/>
            <a:r>
              <a:rPr lang="de-DE" sz="2000" dirty="0">
                <a:solidFill>
                  <a:srgbClr val="2190AB"/>
                </a:solidFill>
              </a:rPr>
              <a:t>Gesundheitliche</a:t>
            </a:r>
            <a:r>
              <a:rPr lang="de-DE" sz="2000" dirty="0">
                <a:solidFill>
                  <a:schemeClr val="tx1"/>
                </a:solidFill>
              </a:rPr>
              <a:t> </a:t>
            </a:r>
            <a:r>
              <a:rPr lang="de-DE" sz="2000" dirty="0">
                <a:solidFill>
                  <a:srgbClr val="2190AB"/>
                </a:solidFill>
              </a:rPr>
              <a:t>Folgen</a:t>
            </a:r>
            <a:endParaRPr lang="de-DE" sz="2000" dirty="0">
              <a:solidFill>
                <a:schemeClr val="tx1"/>
              </a:solidFill>
            </a:endParaRPr>
          </a:p>
        </p:txBody>
      </p:sp>
      <p:sp>
        <p:nvSpPr>
          <p:cNvPr id="4" name="Inhaltsplatzhalter 3"/>
          <p:cNvSpPr>
            <a:spLocks noGrp="1"/>
          </p:cNvSpPr>
          <p:nvPr>
            <p:ph idx="1"/>
          </p:nvPr>
        </p:nvSpPr>
        <p:spPr>
          <a:xfrm>
            <a:off x="720000" y="1079999"/>
            <a:ext cx="7920000" cy="3240000"/>
          </a:xfrm>
        </p:spPr>
        <p:txBody>
          <a:bodyPr/>
          <a:lstStyle/>
          <a:p>
            <a:pPr>
              <a:spcBef>
                <a:spcPts val="0"/>
              </a:spcBef>
              <a:buFont typeface="Arial" panose="020B0604020202020204" pitchFamily="34" charset="0"/>
              <a:buChar char="•"/>
            </a:pPr>
            <a:r>
              <a:rPr lang="de-DE" sz="1400" dirty="0"/>
              <a:t>Kopf- und Bauchschmerzen, Schlafstörungen, Unkonzentriertheit, Nervosität, erhöhter Alkoholkonsum, rauchen, chronische Krankheiten sind bei Armutsbetroffenen häufiger</a:t>
            </a:r>
          </a:p>
          <a:p>
            <a:pPr marL="0">
              <a:spcBef>
                <a:spcPts val="0"/>
              </a:spcBef>
              <a:spcAft>
                <a:spcPts val="600"/>
              </a:spcAft>
              <a:buFont typeface="Arial" panose="020B0604020202020204" pitchFamily="34" charset="0"/>
              <a:buChar char="•"/>
            </a:pPr>
            <a:r>
              <a:rPr lang="de-DE" sz="1400" dirty="0"/>
              <a:t>Ursachen:</a:t>
            </a:r>
          </a:p>
          <a:p>
            <a:pPr marL="571500" lvl="3">
              <a:spcBef>
                <a:spcPts val="0"/>
              </a:spcBef>
              <a:spcAft>
                <a:spcPts val="600"/>
              </a:spcAft>
              <a:buFont typeface="Arial" panose="020B0604020202020204" pitchFamily="34" charset="0"/>
              <a:buChar char="•"/>
            </a:pPr>
            <a:r>
              <a:rPr lang="de-DE" sz="1400" dirty="0"/>
              <a:t>Ungesunde Ernährung: Gesunde Nahrungsmittel sind oft teuer</a:t>
            </a:r>
          </a:p>
          <a:p>
            <a:pPr marL="571500" lvl="3">
              <a:spcBef>
                <a:spcPts val="0"/>
              </a:spcBef>
              <a:spcAft>
                <a:spcPts val="600"/>
              </a:spcAft>
              <a:buFont typeface="Arial" panose="020B0604020202020204" pitchFamily="34" charset="0"/>
              <a:buChar char="•"/>
            </a:pPr>
            <a:r>
              <a:rPr lang="de-DE" sz="1400" dirty="0"/>
              <a:t>Ungesunder Wohnraum: kleineren Wohnungen in ungünstiger Lage (z.B. an einer lauten Straße, ohne Grünbereich wie Parks, Spielplätze); ungeheizte Räume</a:t>
            </a:r>
          </a:p>
          <a:p>
            <a:pPr marL="0">
              <a:spcBef>
                <a:spcPts val="0"/>
              </a:spcBef>
              <a:spcAft>
                <a:spcPts val="600"/>
              </a:spcAft>
              <a:buFont typeface="Arial" panose="020B0604020202020204" pitchFamily="34" charset="0"/>
              <a:buChar char="•"/>
            </a:pPr>
            <a:r>
              <a:rPr lang="de-DE" sz="1400" dirty="0"/>
              <a:t>Folgen:</a:t>
            </a:r>
          </a:p>
          <a:p>
            <a:pPr marL="571500" lvl="3">
              <a:spcBef>
                <a:spcPts val="0"/>
              </a:spcBef>
              <a:spcAft>
                <a:spcPts val="600"/>
              </a:spcAft>
              <a:buFont typeface="Arial" panose="020B0604020202020204" pitchFamily="34" charset="0"/>
              <a:buChar char="•"/>
            </a:pPr>
            <a:r>
              <a:rPr lang="de-DE" sz="1400" dirty="0"/>
              <a:t>Bewegungsmangel</a:t>
            </a:r>
          </a:p>
          <a:p>
            <a:pPr marL="571500" lvl="3">
              <a:spcBef>
                <a:spcPts val="0"/>
              </a:spcBef>
              <a:spcAft>
                <a:spcPts val="600"/>
              </a:spcAft>
              <a:buFont typeface="Arial" panose="020B0604020202020204" pitchFamily="34" charset="0"/>
              <a:buChar char="•"/>
            </a:pPr>
            <a:r>
              <a:rPr lang="de-DE" sz="1400" dirty="0"/>
              <a:t>keine Möglichkeit, sich zurückzuziehen (belastend für familiäre Beziehungen; schlechtere schulische Leistungen)</a:t>
            </a:r>
          </a:p>
          <a:p>
            <a:pPr marL="571500" lvl="3">
              <a:spcBef>
                <a:spcPts val="0"/>
              </a:spcBef>
              <a:spcAft>
                <a:spcPts val="600"/>
              </a:spcAft>
              <a:buFont typeface="Arial" panose="020B0604020202020204" pitchFamily="34" charset="0"/>
              <a:buChar char="•"/>
            </a:pPr>
            <a:r>
              <a:rPr lang="de-DE" sz="1400" dirty="0"/>
              <a:t>Erkältungen</a:t>
            </a:r>
          </a:p>
          <a:p>
            <a:pPr marL="457200" lvl="1" indent="0">
              <a:buNone/>
            </a:pPr>
            <a:br>
              <a:rPr lang="de-DE" sz="1600" dirty="0"/>
            </a:br>
            <a:br>
              <a:rPr lang="de-DE" sz="1600" dirty="0"/>
            </a:br>
            <a:br>
              <a:rPr lang="de-DE" sz="1600" dirty="0"/>
            </a:br>
            <a:endParaRPr lang="de-DE" sz="1600" dirty="0"/>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2784300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200000" cy="720000"/>
          </a:xfrm>
        </p:spPr>
        <p:txBody>
          <a:bodyPr/>
          <a:lstStyle/>
          <a:p>
            <a:pPr lvl="0" hangingPunct="0"/>
            <a:r>
              <a:rPr lang="de-DE" sz="2000" dirty="0">
                <a:solidFill>
                  <a:srgbClr val="2190AB"/>
                </a:solidFill>
              </a:rPr>
              <a:t>Schlechtere Bildungschancen</a:t>
            </a:r>
          </a:p>
        </p:txBody>
      </p:sp>
      <p:sp>
        <p:nvSpPr>
          <p:cNvPr id="4" name="Inhaltsplatzhalter 3"/>
          <p:cNvSpPr>
            <a:spLocks noGrp="1"/>
          </p:cNvSpPr>
          <p:nvPr>
            <p:ph idx="1"/>
          </p:nvPr>
        </p:nvSpPr>
        <p:spPr>
          <a:xfrm>
            <a:off x="720000" y="1079999"/>
            <a:ext cx="7920000" cy="3240000"/>
          </a:xfrm>
        </p:spPr>
        <p:txBody>
          <a:bodyPr/>
          <a:lstStyle/>
          <a:p>
            <a:pPr marL="0" indent="0">
              <a:buNone/>
            </a:pPr>
            <a:r>
              <a:rPr lang="de-DE" sz="1600" dirty="0"/>
              <a:t>Armutsgefährdete und –betroffene Kinder und Jugendliche </a:t>
            </a:r>
          </a:p>
          <a:p>
            <a:r>
              <a:rPr lang="de-DE" sz="1600" dirty="0"/>
              <a:t>haben im Durchschnitt schlechtere Beurteilungen</a:t>
            </a:r>
          </a:p>
          <a:p>
            <a:r>
              <a:rPr lang="de-DE" sz="1600" dirty="0"/>
              <a:t>müssen häufiger als andere ein Schuljahr wiederholen</a:t>
            </a:r>
          </a:p>
          <a:p>
            <a:r>
              <a:rPr lang="de-DE" sz="1600" dirty="0"/>
              <a:t>besuchen seltener eine Schule mit Matura (AHS, BHS) </a:t>
            </a:r>
          </a:p>
          <a:p>
            <a:r>
              <a:rPr lang="de-DE" sz="1600" dirty="0"/>
              <a:t>nehmen seltener an außerschulischen Bildungsangeboten (Projekte, Vereine) teil. </a:t>
            </a:r>
          </a:p>
          <a:p>
            <a:r>
              <a:rPr lang="de-DE" sz="1600" dirty="0"/>
              <a:t>Sind nicht weniger begabt, sondern von vielen Sorgen belastet</a:t>
            </a:r>
          </a:p>
          <a:p>
            <a:r>
              <a:rPr lang="de-DE" sz="1600" dirty="0"/>
              <a:t>trauen sich oft weniger zu und ihnen wird weniger zugetraut</a:t>
            </a:r>
          </a:p>
          <a:p>
            <a:pPr marL="0" indent="0">
              <a:buNone/>
            </a:pPr>
            <a:br>
              <a:rPr lang="de-DE" sz="1600" dirty="0"/>
            </a:br>
            <a:br>
              <a:rPr lang="de-DE" sz="1600" dirty="0"/>
            </a:br>
            <a:br>
              <a:rPr lang="de-DE" sz="1600" dirty="0"/>
            </a:br>
            <a:endParaRPr lang="de-DE" sz="1600" dirty="0"/>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2863709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200000" cy="720000"/>
          </a:xfrm>
        </p:spPr>
        <p:txBody>
          <a:bodyPr/>
          <a:lstStyle/>
          <a:p>
            <a:pPr lvl="0" hangingPunct="0"/>
            <a:r>
              <a:rPr lang="de-DE" sz="2000" dirty="0">
                <a:solidFill>
                  <a:srgbClr val="2190AB"/>
                </a:solidFill>
              </a:rPr>
              <a:t>Schutzfaktoren sind entscheidend</a:t>
            </a:r>
          </a:p>
        </p:txBody>
      </p:sp>
      <p:sp>
        <p:nvSpPr>
          <p:cNvPr id="4" name="Inhaltsplatzhalter 3"/>
          <p:cNvSpPr>
            <a:spLocks noGrp="1"/>
          </p:cNvSpPr>
          <p:nvPr>
            <p:ph idx="1"/>
          </p:nvPr>
        </p:nvSpPr>
        <p:spPr>
          <a:xfrm>
            <a:off x="720000" y="1079999"/>
            <a:ext cx="7920000" cy="3240000"/>
          </a:xfrm>
        </p:spPr>
        <p:txBody>
          <a:bodyPr/>
          <a:lstStyle/>
          <a:p>
            <a:endParaRPr lang="de-DE" sz="1600" dirty="0"/>
          </a:p>
          <a:p>
            <a:pPr marL="0" indent="0">
              <a:buNone/>
            </a:pPr>
            <a:r>
              <a:rPr lang="de-DE" sz="1600" dirty="0"/>
              <a:t>Armut hat zahlreiche und komplexe Folgen. Sie wirkt sich aber nicht immer gleich aus. Entscheidend ist, wie lange diese Situation andauert. Weniger negative Auswirkungen hat Armut, wenn Kinder und Jugendliche über sogenannte „Schutzfaktoren“ verfügen. Dazu gehören z.B. ein gutes familiäres Netzwerk oder gute Freundschaftsbeziehungen.</a:t>
            </a:r>
          </a:p>
          <a:p>
            <a:pPr lvl="0"/>
            <a:endParaRPr lang="de-DE" sz="1600" dirty="0"/>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Rechteck 5"/>
          <p:cNvSpPr/>
          <p:nvPr/>
        </p:nvSpPr>
        <p:spPr>
          <a:xfrm>
            <a:off x="3225544" y="4420794"/>
            <a:ext cx="201882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p>
        </p:txBody>
      </p:sp>
    </p:spTree>
    <p:extLst>
      <p:ext uri="{BB962C8B-B14F-4D97-AF65-F5344CB8AC3E}">
        <p14:creationId xmlns:p14="http://schemas.microsoft.com/office/powerpoint/2010/main" val="3440645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p:cNvSpPr txBox="1">
            <a:spLocks/>
          </p:cNvSpPr>
          <p:nvPr/>
        </p:nvSpPr>
        <p:spPr>
          <a:xfrm>
            <a:off x="2160000" y="720000"/>
            <a:ext cx="4320000" cy="720000"/>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DE" sz="2400" b="1" dirty="0">
                <a:solidFill>
                  <a:srgbClr val="00A3DB"/>
                </a:solidFill>
                <a:latin typeface="+mj-lt"/>
                <a:cs typeface="Arial" panose="020B0604020202020204" pitchFamily="34" charset="0"/>
                <a:hlinkClick r:id="rId4"/>
              </a:rPr>
              <a:t>Stoppt Kinderarmut</a:t>
            </a:r>
            <a:endParaRPr lang="de-DE" sz="2400" b="1" dirty="0">
              <a:solidFill>
                <a:srgbClr val="00A3DB"/>
              </a:solidFill>
              <a:latin typeface="+mj-lt"/>
              <a:cs typeface="Arial" panose="020B0604020202020204" pitchFamily="34" charset="0"/>
            </a:endParaRPr>
          </a:p>
        </p:txBody>
      </p:sp>
      <p:sp>
        <p:nvSpPr>
          <p:cNvPr id="7" name="Textfeld 6"/>
          <p:cNvSpPr txBox="1"/>
          <p:nvPr/>
        </p:nvSpPr>
        <p:spPr>
          <a:xfrm>
            <a:off x="2880000" y="4320000"/>
            <a:ext cx="2825393" cy="276999"/>
          </a:xfrm>
          <a:prstGeom prst="rect">
            <a:avLst/>
          </a:prstGeom>
          <a:noFill/>
        </p:spPr>
        <p:txBody>
          <a:bodyPr wrap="square" rtlCol="0">
            <a:spAutoFit/>
          </a:bodyPr>
          <a:lstStyle/>
          <a:p>
            <a:pPr algn="ctr"/>
            <a:r>
              <a:rPr lang="de-AT" sz="1200" dirty="0">
                <a:solidFill>
                  <a:srgbClr val="2190AB"/>
                </a:solidFill>
                <a:hlinkClick r:id="rId4"/>
              </a:rPr>
              <a:t>Zum Kapitel auf der </a:t>
            </a:r>
            <a:r>
              <a:rPr lang="de-AT" sz="1200" dirty="0" err="1">
                <a:solidFill>
                  <a:srgbClr val="2190AB"/>
                </a:solidFill>
                <a:hlinkClick r:id="rId4"/>
              </a:rPr>
              <a:t>DemokratieWEBstatt</a:t>
            </a:r>
            <a:endParaRPr lang="de-AT" sz="1200" dirty="0">
              <a:solidFill>
                <a:srgbClr val="2190AB"/>
              </a:solidFill>
            </a:endParaRPr>
          </a:p>
        </p:txBody>
      </p:sp>
      <p:sp>
        <p:nvSpPr>
          <p:cNvPr id="9" name="Textfeld 8"/>
          <p:cNvSpPr txBox="1"/>
          <p:nvPr/>
        </p:nvSpPr>
        <p:spPr>
          <a:xfrm>
            <a:off x="3225896" y="3392617"/>
            <a:ext cx="2133600" cy="253916"/>
          </a:xfrm>
          <a:prstGeom prst="rect">
            <a:avLst/>
          </a:prstGeom>
          <a:noFill/>
        </p:spPr>
        <p:txBody>
          <a:bodyPr wrap="square" rtlCol="0">
            <a:spAutoFit/>
          </a:bodyPr>
          <a:lstStyle/>
          <a:p>
            <a:pPr algn="ctr"/>
            <a:r>
              <a:rPr lang="de-AT" sz="1050" dirty="0"/>
              <a:t> © </a:t>
            </a:r>
            <a:r>
              <a:rPr lang="de-AT" sz="1050" dirty="0">
                <a:solidFill>
                  <a:srgbClr val="FF0000"/>
                </a:solidFill>
              </a:rPr>
              <a:t>??</a:t>
            </a:r>
          </a:p>
        </p:txBody>
      </p:sp>
      <p:pic>
        <p:nvPicPr>
          <p:cNvPr id="3" name="Grafi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0695" y="1552308"/>
            <a:ext cx="2304001" cy="1728000"/>
          </a:xfrm>
          <a:prstGeom prst="rect">
            <a:avLst/>
          </a:prstGeom>
        </p:spPr>
      </p:pic>
    </p:spTree>
    <p:extLst>
      <p:ext uri="{BB962C8B-B14F-4D97-AF65-F5344CB8AC3E}">
        <p14:creationId xmlns:p14="http://schemas.microsoft.com/office/powerpoint/2010/main" val="1524530327"/>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hlinkClick r:id="rId3"/>
              </a:rPr>
              <a:t>Wichtige staatliche Maßnahmen und Gesetze zur Bekämpfung von Kinderarmut</a:t>
            </a:r>
            <a:endParaRPr lang="de-DE" sz="2000" dirty="0">
              <a:solidFill>
                <a:srgbClr val="2190AB"/>
              </a:solidFill>
            </a:endParaRPr>
          </a:p>
        </p:txBody>
      </p:sp>
      <p:sp>
        <p:nvSpPr>
          <p:cNvPr id="4" name="Inhaltsplatzhalter 3"/>
          <p:cNvSpPr>
            <a:spLocks noGrp="1"/>
          </p:cNvSpPr>
          <p:nvPr>
            <p:ph idx="1"/>
          </p:nvPr>
        </p:nvSpPr>
        <p:spPr>
          <a:xfrm>
            <a:off x="720000" y="1079999"/>
            <a:ext cx="7920000" cy="3240000"/>
          </a:xfrm>
        </p:spPr>
        <p:txBody>
          <a:bodyPr/>
          <a:lstStyle/>
          <a:p>
            <a:pPr>
              <a:lnSpc>
                <a:spcPct val="100000"/>
              </a:lnSpc>
            </a:pPr>
            <a:endParaRPr lang="de-DE" sz="1200" b="1" dirty="0"/>
          </a:p>
          <a:p>
            <a:pPr marL="285750" lvl="1" indent="-285750">
              <a:lnSpc>
                <a:spcPts val="2600"/>
              </a:lnSpc>
              <a:buClr>
                <a:schemeClr val="tx2"/>
              </a:buClr>
              <a:buFont typeface="Arial" panose="020B0604020202020204" pitchFamily="34" charset="0"/>
              <a:buChar char="•"/>
            </a:pPr>
            <a:r>
              <a:rPr lang="de-DE" sz="1800" dirty="0"/>
              <a:t>Sozialhilfe, Mindestsicherung</a:t>
            </a:r>
          </a:p>
          <a:p>
            <a:pPr marL="285750" lvl="1" indent="-285750">
              <a:lnSpc>
                <a:spcPts val="2600"/>
              </a:lnSpc>
              <a:buClr>
                <a:schemeClr val="tx2"/>
              </a:buClr>
              <a:buFont typeface="Arial" panose="020B0604020202020204" pitchFamily="34" charset="0"/>
              <a:buChar char="•"/>
            </a:pPr>
            <a:r>
              <a:rPr lang="de-DE" sz="1800" dirty="0"/>
              <a:t>Familienbeihilfe</a:t>
            </a:r>
          </a:p>
          <a:p>
            <a:pPr marL="285750" lvl="1" indent="-285750">
              <a:lnSpc>
                <a:spcPts val="2600"/>
              </a:lnSpc>
              <a:buClr>
                <a:schemeClr val="tx2"/>
              </a:buClr>
              <a:buFont typeface="Arial" panose="020B0604020202020204" pitchFamily="34" charset="0"/>
              <a:buChar char="•"/>
            </a:pPr>
            <a:r>
              <a:rPr lang="de-DE" sz="1800" dirty="0"/>
              <a:t>kostenloser Zugang zu Bildung und Fortbildung</a:t>
            </a:r>
          </a:p>
          <a:p>
            <a:pPr marL="285750" lvl="1" indent="-285750">
              <a:lnSpc>
                <a:spcPts val="2600"/>
              </a:lnSpc>
              <a:buClr>
                <a:schemeClr val="tx2"/>
              </a:buClr>
              <a:buFont typeface="Arial" panose="020B0604020202020204" pitchFamily="34" charset="0"/>
              <a:buChar char="•"/>
            </a:pPr>
            <a:r>
              <a:rPr lang="de-DE" sz="1800" dirty="0"/>
              <a:t>kostenloser Zugang zu Kinderbetreuung und Freizeitangeboten</a:t>
            </a:r>
          </a:p>
          <a:p>
            <a:pPr marL="285750" lvl="1" indent="-285750">
              <a:lnSpc>
                <a:spcPts val="2600"/>
              </a:lnSpc>
              <a:buClr>
                <a:schemeClr val="tx2"/>
              </a:buClr>
              <a:buFont typeface="Arial" panose="020B0604020202020204" pitchFamily="34" charset="0"/>
              <a:buChar char="•"/>
            </a:pPr>
            <a:r>
              <a:rPr lang="de-DE" sz="1800" dirty="0"/>
              <a:t>EU-Kindergarantie: Initiative der Europäischen Kommission, um Kinderarmut zu bekämpfen und Chancengleichheit zu fördern</a:t>
            </a:r>
          </a:p>
          <a:p>
            <a:pPr marL="285750" lvl="1" indent="-285750">
              <a:lnSpc>
                <a:spcPts val="2600"/>
              </a:lnSpc>
              <a:buClr>
                <a:schemeClr val="tx2"/>
              </a:buClr>
              <a:buFont typeface="Arial" panose="020B0604020202020204" pitchFamily="34" charset="0"/>
              <a:buChar char="•"/>
            </a:pPr>
            <a:endParaRPr lang="de-DE" sz="1800" dirty="0"/>
          </a:p>
          <a:p>
            <a:pPr marL="285750" lvl="1" indent="-285750">
              <a:lnSpc>
                <a:spcPts val="2600"/>
              </a:lnSpc>
              <a:buClr>
                <a:schemeClr val="tx2"/>
              </a:buClr>
              <a:buFont typeface="Arial" panose="020B0604020202020204" pitchFamily="34" charset="0"/>
              <a:buChar char="•"/>
            </a:pPr>
            <a:endParaRPr lang="de-AT" sz="1800" i="1" dirty="0">
              <a:solidFill>
                <a:srgbClr val="2190AB"/>
              </a:solidFill>
            </a:endParaRPr>
          </a:p>
          <a:p>
            <a:pPr marL="0" indent="0">
              <a:buNone/>
            </a:pPr>
            <a:endParaRPr lang="de-DE" sz="1600" dirty="0"/>
          </a:p>
          <a:p>
            <a:endParaRPr lang="de-DE" sz="6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7" name="Inhaltsplatzhalter 3"/>
          <p:cNvSpPr txBox="1">
            <a:spLocks/>
          </p:cNvSpPr>
          <p:nvPr/>
        </p:nvSpPr>
        <p:spPr>
          <a:xfrm>
            <a:off x="648000" y="2776794"/>
            <a:ext cx="7848000" cy="1582677"/>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de-AT" sz="1600" dirty="0"/>
          </a:p>
        </p:txBody>
      </p:sp>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2275283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3" y="4420770"/>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solidFill>
                <a:srgbClr val="000000"/>
              </a:solidFill>
            </a:endParaRPr>
          </a:p>
        </p:txBody>
      </p:sp>
      <p:pic>
        <p:nvPicPr>
          <p:cNvPr id="6" name="Grafi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6057" y="540000"/>
            <a:ext cx="4471883" cy="3740902"/>
          </a:xfrm>
          <a:prstGeom prst="rect">
            <a:avLst/>
          </a:prstGeom>
        </p:spPr>
      </p:pic>
    </p:spTree>
    <p:extLst>
      <p:ext uri="{BB962C8B-B14F-4D97-AF65-F5344CB8AC3E}">
        <p14:creationId xmlns:p14="http://schemas.microsoft.com/office/powerpoint/2010/main" val="1882430337"/>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200000" cy="720000"/>
          </a:xfrm>
        </p:spPr>
        <p:txBody>
          <a:bodyPr/>
          <a:lstStyle/>
          <a:p>
            <a:pPr lvl="0" hangingPunct="0"/>
            <a:r>
              <a:rPr lang="de-DE" sz="2000" dirty="0">
                <a:solidFill>
                  <a:srgbClr val="2190AB"/>
                </a:solidFill>
                <a:hlinkClick r:id="rId3"/>
              </a:rPr>
              <a:t>Organisationen im Kampf gegen Kinderarmut</a:t>
            </a:r>
            <a:endParaRPr lang="de-DE" sz="2000" dirty="0">
              <a:solidFill>
                <a:srgbClr val="2190AB"/>
              </a:solidFill>
            </a:endParaRPr>
          </a:p>
        </p:txBody>
      </p:sp>
      <p:sp>
        <p:nvSpPr>
          <p:cNvPr id="4" name="Inhaltsplatzhalter 3"/>
          <p:cNvSpPr>
            <a:spLocks noGrp="1"/>
          </p:cNvSpPr>
          <p:nvPr>
            <p:ph idx="1"/>
          </p:nvPr>
        </p:nvSpPr>
        <p:spPr>
          <a:xfrm>
            <a:off x="720000" y="1079999"/>
            <a:ext cx="7920000" cy="3240000"/>
          </a:xfrm>
        </p:spPr>
        <p:txBody>
          <a:bodyPr/>
          <a:lstStyle/>
          <a:p>
            <a:r>
              <a:rPr lang="de-DE" sz="1600" dirty="0"/>
              <a:t>Kinder- und Jugendhilfeträger</a:t>
            </a:r>
          </a:p>
          <a:p>
            <a:r>
              <a:rPr lang="de-DE" sz="1600" dirty="0"/>
              <a:t>Armutskonferenz</a:t>
            </a:r>
          </a:p>
          <a:p>
            <a:r>
              <a:rPr lang="de-DE" sz="1600" dirty="0"/>
              <a:t>UNICEF Österreich</a:t>
            </a:r>
          </a:p>
          <a:p>
            <a:r>
              <a:rPr lang="de-DE" sz="1600" dirty="0"/>
              <a:t>Hilfs-und Rettungsorganisationen</a:t>
            </a:r>
          </a:p>
          <a:p>
            <a:r>
              <a:rPr lang="de-DE" sz="1600" dirty="0"/>
              <a:t>Caritas</a:t>
            </a:r>
          </a:p>
          <a:p>
            <a:r>
              <a:rPr lang="de-DE" sz="1600" dirty="0"/>
              <a:t>Volkshilfe</a:t>
            </a:r>
          </a:p>
          <a:p>
            <a:r>
              <a:rPr lang="de-DE" sz="1600" dirty="0">
                <a:solidFill>
                  <a:srgbClr val="00B050"/>
                </a:solidFill>
              </a:rPr>
              <a:t>Diakonie? </a:t>
            </a:r>
            <a:br>
              <a:rPr lang="de-DE" sz="1600" dirty="0"/>
            </a:br>
            <a:br>
              <a:rPr lang="de-DE" sz="1600" dirty="0"/>
            </a:br>
            <a:br>
              <a:rPr lang="de-DE" sz="1600" dirty="0"/>
            </a:br>
            <a:endParaRPr lang="de-DE" sz="16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Rechteck 5"/>
          <p:cNvSpPr/>
          <p:nvPr/>
        </p:nvSpPr>
        <p:spPr>
          <a:xfrm>
            <a:off x="3225544" y="4420794"/>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622058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Diskussionsfrage</a:t>
            </a:r>
          </a:p>
        </p:txBody>
      </p:sp>
      <p:sp>
        <p:nvSpPr>
          <p:cNvPr id="4" name="Inhaltsplatzhalter 3"/>
          <p:cNvSpPr>
            <a:spLocks noGrp="1"/>
          </p:cNvSpPr>
          <p:nvPr>
            <p:ph idx="1"/>
          </p:nvPr>
        </p:nvSpPr>
        <p:spPr>
          <a:xfrm>
            <a:off x="585477" y="1082884"/>
            <a:ext cx="7920000" cy="3240000"/>
          </a:xfrm>
        </p:spPr>
        <p:txBody>
          <a:bodyPr/>
          <a:lstStyle/>
          <a:p>
            <a:pPr>
              <a:lnSpc>
                <a:spcPct val="107000"/>
              </a:lnSpc>
              <a:spcAft>
                <a:spcPts val="800"/>
              </a:spcAft>
            </a:pPr>
            <a:r>
              <a:rPr lang="de-DE" sz="1800" i="1" dirty="0">
                <a:solidFill>
                  <a:srgbClr val="2190AB"/>
                </a:solidFill>
                <a:ea typeface="+mj-ea"/>
                <a:cs typeface="+mj-cs"/>
              </a:rPr>
              <a:t>Menschen, die arm sind, müssen auf vieles verzichten. Worauf könntest du nur schwer verzichten? Diskutiert in der Klasse!</a:t>
            </a:r>
          </a:p>
          <a:p>
            <a:pPr>
              <a:lnSpc>
                <a:spcPct val="107000"/>
              </a:lnSpc>
              <a:spcAft>
                <a:spcPts val="800"/>
              </a:spcAft>
            </a:pPr>
            <a:r>
              <a:rPr lang="de-DE" sz="1800" i="1" dirty="0">
                <a:solidFill>
                  <a:srgbClr val="2190AB"/>
                </a:solidFill>
                <a:ea typeface="+mj-ea"/>
                <a:cs typeface="+mj-cs"/>
              </a:rPr>
              <a:t>Was ist eurer Meinung nach besonders schwierig, wenn man arm ist?</a:t>
            </a:r>
            <a:br>
              <a:rPr lang="de-DE" sz="1800" i="1" dirty="0">
                <a:solidFill>
                  <a:srgbClr val="2190AB"/>
                </a:solidFill>
                <a:ea typeface="+mj-ea"/>
                <a:cs typeface="+mj-cs"/>
              </a:rPr>
            </a:br>
            <a:r>
              <a:rPr lang="de-DE" sz="1800" i="1" dirty="0">
                <a:solidFill>
                  <a:srgbClr val="2190AB"/>
                </a:solidFill>
                <a:ea typeface="+mj-ea"/>
                <a:cs typeface="+mj-cs"/>
              </a:rPr>
              <a:t>Schaut euch dazu auch die Umfrage auf der </a:t>
            </a:r>
            <a:r>
              <a:rPr lang="de-DE" sz="1800" i="1" dirty="0" err="1">
                <a:solidFill>
                  <a:srgbClr val="2190AB"/>
                </a:solidFill>
                <a:ea typeface="+mj-ea"/>
                <a:cs typeface="+mj-cs"/>
              </a:rPr>
              <a:t>DemokratieWEBstatt</a:t>
            </a:r>
            <a:r>
              <a:rPr lang="de-DE" sz="1800" i="1" dirty="0">
                <a:solidFill>
                  <a:srgbClr val="2190AB"/>
                </a:solidFill>
                <a:ea typeface="+mj-ea"/>
                <a:cs typeface="+mj-cs"/>
              </a:rPr>
              <a:t> an: </a:t>
            </a:r>
            <a:r>
              <a:rPr lang="de-DE" sz="1800" i="1" dirty="0">
                <a:solidFill>
                  <a:srgbClr val="2190AB"/>
                </a:solidFill>
                <a:ea typeface="+mj-ea"/>
                <a:cs typeface="+mj-cs"/>
                <a:hlinkClick r:id="rId3"/>
              </a:rPr>
              <a:t>https://www.demokratiewebstatt.at/thema/menschen/thema-kinderarmut-und-ausgrenzung/umfrage-was-denkst-du</a:t>
            </a:r>
            <a:endParaRPr lang="de-DE" sz="1800" i="1" dirty="0">
              <a:solidFill>
                <a:srgbClr val="2190AB"/>
              </a:solidFill>
              <a:ea typeface="+mj-ea"/>
              <a:cs typeface="+mj-cs"/>
            </a:endParaRPr>
          </a:p>
          <a:p>
            <a:pPr>
              <a:lnSpc>
                <a:spcPct val="107000"/>
              </a:lnSpc>
              <a:spcAft>
                <a:spcPts val="800"/>
              </a:spcAft>
            </a:pPr>
            <a:endParaRPr lang="de-DE" sz="1800" i="1" dirty="0">
              <a:solidFill>
                <a:srgbClr val="2190AB"/>
              </a:solidFill>
              <a:ea typeface="+mj-ea"/>
              <a:cs typeface="+mj-cs"/>
            </a:endParaRPr>
          </a:p>
          <a:p>
            <a:pPr marL="0" indent="0">
              <a:lnSpc>
                <a:spcPct val="107000"/>
              </a:lnSpc>
              <a:spcAft>
                <a:spcPts val="800"/>
              </a:spcAft>
              <a:buNone/>
            </a:pPr>
            <a:endParaRPr lang="de-AT" sz="1800" i="1" dirty="0">
              <a:solidFill>
                <a:srgbClr val="2190AB"/>
              </a:solidFill>
              <a:ea typeface="+mj-ea"/>
              <a:cs typeface="+mj-cs"/>
            </a:endParaRP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3291" y="3971846"/>
            <a:ext cx="1512916" cy="895186"/>
          </a:xfrm>
          <a:prstGeom prst="rect">
            <a:avLst/>
          </a:prstGeom>
        </p:spPr>
      </p:pic>
      <p:sp>
        <p:nvSpPr>
          <p:cNvPr id="2" name="Rechteck 1"/>
          <p:cNvSpPr/>
          <p:nvPr/>
        </p:nvSpPr>
        <p:spPr>
          <a:xfrm>
            <a:off x="3225544" y="4590033"/>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175389103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877156" y="995490"/>
            <a:ext cx="7128000" cy="612000"/>
          </a:xfrm>
        </p:spPr>
        <p:txBody>
          <a:bodyPr/>
          <a:lstStyle/>
          <a:p>
            <a:r>
              <a:rPr lang="de-DE" sz="1800" b="0" i="1" dirty="0">
                <a:solidFill>
                  <a:srgbClr val="2190AB"/>
                </a:solidFill>
                <a:cs typeface="Arial" panose="020B0604020202020204" pitchFamily="34" charset="0"/>
              </a:rPr>
              <a:t>Hinweis zur Nutzung der </a:t>
            </a:r>
            <a:r>
              <a:rPr lang="de-DE" sz="1800" b="0" i="1" dirty="0" err="1">
                <a:solidFill>
                  <a:srgbClr val="2190AB"/>
                </a:solidFill>
                <a:cs typeface="Arial" panose="020B0604020202020204" pitchFamily="34" charset="0"/>
              </a:rPr>
              <a:t>PowerPointPräsentation</a:t>
            </a:r>
            <a:br>
              <a:rPr lang="de-DE" sz="1800" b="0" i="1" dirty="0">
                <a:solidFill>
                  <a:srgbClr val="2190AB"/>
                </a:solidFill>
                <a:cs typeface="Arial" panose="020B0604020202020204" pitchFamily="34" charset="0"/>
              </a:rPr>
            </a:br>
            <a:endParaRPr lang="de-DE" sz="1050" dirty="0">
              <a:solidFill>
                <a:srgbClr val="2190AB"/>
              </a:solidFill>
            </a:endParaRPr>
          </a:p>
        </p:txBody>
      </p:sp>
      <p:sp>
        <p:nvSpPr>
          <p:cNvPr id="4" name="Inhaltsplatzhalter 3"/>
          <p:cNvSpPr>
            <a:spLocks noGrp="1"/>
          </p:cNvSpPr>
          <p:nvPr>
            <p:ph idx="1"/>
          </p:nvPr>
        </p:nvSpPr>
        <p:spPr>
          <a:xfrm>
            <a:off x="648000" y="995490"/>
            <a:ext cx="7848000" cy="3078866"/>
          </a:xfrm>
        </p:spPr>
        <p:txBody>
          <a:bodyPr/>
          <a:lstStyle/>
          <a:p>
            <a:pPr>
              <a:spcAft>
                <a:spcPts val="600"/>
              </a:spcAft>
              <a:buClr>
                <a:srgbClr val="2190AB"/>
              </a:buClr>
            </a:pPr>
            <a:endParaRPr lang="de-DE" sz="1600" dirty="0"/>
          </a:p>
          <a:p>
            <a:pPr>
              <a:spcAft>
                <a:spcPts val="600"/>
              </a:spcAft>
              <a:buClr>
                <a:srgbClr val="2190AB"/>
              </a:buClr>
            </a:pPr>
            <a:r>
              <a:rPr lang="de-DE" sz="1400" dirty="0"/>
              <a:t>In dieser </a:t>
            </a:r>
            <a:r>
              <a:rPr lang="de-DE" sz="1400" dirty="0" err="1"/>
              <a:t>PowerPointPräsentation</a:t>
            </a:r>
            <a:r>
              <a:rPr lang="de-DE" sz="1400" dirty="0"/>
              <a:t> finden sich die wichtigsten Inhalte des Schwerpunktthemas </a:t>
            </a:r>
            <a:br>
              <a:rPr lang="de-DE" sz="1400" dirty="0"/>
            </a:br>
            <a:r>
              <a:rPr lang="de-DE" sz="1400" dirty="0"/>
              <a:t>„Kinderarmut und Ausgrenzung“ in stark gekürzter Form.</a:t>
            </a:r>
          </a:p>
          <a:p>
            <a:pPr>
              <a:spcAft>
                <a:spcPts val="600"/>
              </a:spcAft>
              <a:buClr>
                <a:srgbClr val="2190AB"/>
              </a:buClr>
            </a:pPr>
            <a:r>
              <a:rPr lang="de-DE" sz="1400" dirty="0"/>
              <a:t>Um zu den Hintergrundinformationen in den jeweiligen Kapiteln auf der DemokratieWEBstatt zu gelangen, nutzen Sie bitte die </a:t>
            </a:r>
            <a:r>
              <a:rPr lang="de-DE" sz="1400" u="sng" dirty="0"/>
              <a:t>Verlinkungen</a:t>
            </a:r>
            <a:r>
              <a:rPr lang="de-DE" sz="1400" dirty="0"/>
              <a:t> (z.B. in den Überschriften).</a:t>
            </a: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382925874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p:cNvSpPr txBox="1">
            <a:spLocks/>
          </p:cNvSpPr>
          <p:nvPr/>
        </p:nvSpPr>
        <p:spPr>
          <a:xfrm>
            <a:off x="1080000" y="720000"/>
            <a:ext cx="6618240" cy="562062"/>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DE" sz="2600" b="1" dirty="0">
                <a:solidFill>
                  <a:srgbClr val="2190AB"/>
                </a:solidFill>
                <a:latin typeface="+mj-lt"/>
                <a:hlinkClick r:id="rId4"/>
              </a:rPr>
              <a:t>Was bedeutet Kinderarmut?</a:t>
            </a:r>
            <a:endParaRPr lang="de-DE" sz="2600" b="1" dirty="0">
              <a:solidFill>
                <a:srgbClr val="2190AB"/>
              </a:solidFill>
              <a:latin typeface="+mj-lt"/>
            </a:endParaRPr>
          </a:p>
        </p:txBody>
      </p:sp>
      <p:sp>
        <p:nvSpPr>
          <p:cNvPr id="3" name="Textfeld 2"/>
          <p:cNvSpPr txBox="1"/>
          <p:nvPr/>
        </p:nvSpPr>
        <p:spPr>
          <a:xfrm>
            <a:off x="2880000" y="4320000"/>
            <a:ext cx="2825393" cy="276999"/>
          </a:xfrm>
          <a:prstGeom prst="rect">
            <a:avLst/>
          </a:prstGeom>
          <a:noFill/>
        </p:spPr>
        <p:txBody>
          <a:bodyPr wrap="square" rtlCol="0">
            <a:spAutoFit/>
          </a:bodyPr>
          <a:lstStyle/>
          <a:p>
            <a:r>
              <a:rPr lang="de-AT" sz="1200" dirty="0">
                <a:solidFill>
                  <a:srgbClr val="2190AB"/>
                </a:solidFill>
                <a:hlinkClick r:id="rId4"/>
              </a:rPr>
              <a:t>Zum Kapitel auf der </a:t>
            </a:r>
            <a:r>
              <a:rPr lang="de-AT" sz="1200" dirty="0" err="1">
                <a:solidFill>
                  <a:srgbClr val="2190AB"/>
                </a:solidFill>
                <a:hlinkClick r:id="rId4"/>
              </a:rPr>
              <a:t>DemokratieWEBstatt</a:t>
            </a:r>
            <a:endParaRPr lang="de-AT" sz="1200" dirty="0">
              <a:solidFill>
                <a:srgbClr val="2190AB"/>
              </a:solidFill>
            </a:endParaRPr>
          </a:p>
        </p:txBody>
      </p:sp>
      <p:sp>
        <p:nvSpPr>
          <p:cNvPr id="2" name="Textfeld 1"/>
          <p:cNvSpPr txBox="1"/>
          <p:nvPr/>
        </p:nvSpPr>
        <p:spPr>
          <a:xfrm>
            <a:off x="2880001" y="3257527"/>
            <a:ext cx="2326055" cy="253916"/>
          </a:xfrm>
          <a:prstGeom prst="rect">
            <a:avLst/>
          </a:prstGeom>
          <a:noFill/>
        </p:spPr>
        <p:txBody>
          <a:bodyPr wrap="square" rtlCol="0">
            <a:spAutoFit/>
          </a:bodyPr>
          <a:lstStyle/>
          <a:p>
            <a:r>
              <a:rPr lang="de-AT" sz="1050" dirty="0"/>
              <a:t>           ©  </a:t>
            </a:r>
            <a:r>
              <a:rPr lang="de-DE" sz="1050" dirty="0"/>
              <a:t>Clipdealer / Erwin </a:t>
            </a:r>
            <a:r>
              <a:rPr lang="de-DE" sz="1050" dirty="0" err="1"/>
              <a:t>Wodicka</a:t>
            </a:r>
            <a:endParaRPr lang="de-AT" sz="1050" dirty="0"/>
          </a:p>
        </p:txBody>
      </p:sp>
      <p:pic>
        <p:nvPicPr>
          <p:cNvPr id="4" name="Grafik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0001" y="1498831"/>
            <a:ext cx="2326056" cy="1551600"/>
          </a:xfrm>
          <a:prstGeom prst="rect">
            <a:avLst/>
          </a:prstGeom>
        </p:spPr>
      </p:pic>
    </p:spTree>
    <p:extLst>
      <p:ext uri="{BB962C8B-B14F-4D97-AF65-F5344CB8AC3E}">
        <p14:creationId xmlns:p14="http://schemas.microsoft.com/office/powerpoint/2010/main" val="291601609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Was bedeutet Armut?</a:t>
            </a:r>
            <a:endParaRPr lang="de-DE" sz="1100" dirty="0">
              <a:solidFill>
                <a:srgbClr val="2190AB"/>
              </a:solidFill>
            </a:endParaRPr>
          </a:p>
        </p:txBody>
      </p:sp>
      <p:sp>
        <p:nvSpPr>
          <p:cNvPr id="4" name="Inhaltsplatzhalter 3"/>
          <p:cNvSpPr>
            <a:spLocks noGrp="1"/>
          </p:cNvSpPr>
          <p:nvPr>
            <p:ph idx="1"/>
          </p:nvPr>
        </p:nvSpPr>
        <p:spPr>
          <a:xfrm>
            <a:off x="648000" y="988030"/>
            <a:ext cx="7920000" cy="3240000"/>
          </a:xfrm>
        </p:spPr>
        <p:txBody>
          <a:bodyPr/>
          <a:lstStyle/>
          <a:p>
            <a:r>
              <a:rPr lang="de-DE" sz="1600" dirty="0"/>
              <a:t>Armut bedeutet, dass Menschen unter menschenunwürdigen Bedingungen leben müssen.</a:t>
            </a:r>
          </a:p>
          <a:p>
            <a:r>
              <a:rPr lang="de-DE" sz="1600" dirty="0"/>
              <a:t>Kinder sind besonders häufig von Armut betroffen. Weltweit leben über eine Milliarde Kinder in Armut, 385 Millionen sogar in extremer Armut. </a:t>
            </a:r>
          </a:p>
          <a:p>
            <a:r>
              <a:rPr lang="de-DE" sz="1600" dirty="0"/>
              <a:t>Es gibt viele Ursachen für Armut: keine oder nur schlecht bezahlte Arbeit, Flucht, Leben in Kriegsregionen; fehlende Ausbildung und in Folge schlechter bezahlte Berufe </a:t>
            </a:r>
          </a:p>
          <a:p>
            <a:r>
              <a:rPr lang="de-DE" sz="1600" dirty="0"/>
              <a:t>Kinder sind von der Armut der Eltern betroffen und haben im Erwachsenenalter ebenfalls geringere Chancen, der Armut zu entfliehen.</a:t>
            </a:r>
          </a:p>
          <a:p>
            <a:r>
              <a:rPr lang="de-DE" sz="1600" dirty="0"/>
              <a:t>Armut ist aber nicht überall auf der Welt gleich. Häufig wird zwischen absoluter / extremer Armut und relativer Armut unterschieden.</a:t>
            </a:r>
          </a:p>
          <a:p>
            <a:pPr marL="0" indent="0">
              <a:buNone/>
            </a:pPr>
            <a:br>
              <a:rPr lang="de-DE" dirty="0"/>
            </a:br>
            <a:endParaRPr lang="de-AT" sz="18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hlinkClick r:id="rId5"/>
          </p:cNvPr>
          <p:cNvSpPr/>
          <p:nvPr/>
        </p:nvSpPr>
        <p:spPr>
          <a:xfrm>
            <a:off x="3225544" y="4420794"/>
            <a:ext cx="1972912" cy="276999"/>
          </a:xfrm>
          <a:prstGeom prst="rect">
            <a:avLst/>
          </a:prstGeom>
        </p:spPr>
        <p:txBody>
          <a:bodyPr wrap="none">
            <a:spAutoFit/>
          </a:bodyPr>
          <a:lstStyle/>
          <a:p>
            <a:r>
              <a:rPr lang="de-DE" sz="1200" dirty="0">
                <a:solidFill>
                  <a:srgbClr val="2190AB"/>
                </a:solidFill>
                <a:latin typeface="+mj-lt"/>
                <a:ea typeface="+mj-ea"/>
                <a:cs typeface="+mj-cs"/>
                <a:hlinkClick r:id="rId6"/>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158686693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Extreme Armut und relative Armut</a:t>
            </a:r>
            <a:endParaRPr lang="de-DE" sz="1100" dirty="0">
              <a:solidFill>
                <a:srgbClr val="2190AB"/>
              </a:solidFill>
            </a:endParaRPr>
          </a:p>
        </p:txBody>
      </p:sp>
      <p:sp>
        <p:nvSpPr>
          <p:cNvPr id="4" name="Inhaltsplatzhalter 3"/>
          <p:cNvSpPr>
            <a:spLocks noGrp="1"/>
          </p:cNvSpPr>
          <p:nvPr>
            <p:ph idx="1"/>
          </p:nvPr>
        </p:nvSpPr>
        <p:spPr>
          <a:xfrm>
            <a:off x="648000" y="988030"/>
            <a:ext cx="7920000" cy="3240000"/>
          </a:xfrm>
        </p:spPr>
        <p:txBody>
          <a:bodyPr/>
          <a:lstStyle/>
          <a:p>
            <a:pPr marL="0" indent="0" algn="just">
              <a:buNone/>
            </a:pPr>
            <a:r>
              <a:rPr lang="de-DE" sz="1600" b="1" dirty="0">
                <a:solidFill>
                  <a:srgbClr val="2190AB"/>
                </a:solidFill>
                <a:latin typeface="+mj-lt"/>
                <a:ea typeface="+mj-ea"/>
                <a:cs typeface="+mj-cs"/>
              </a:rPr>
              <a:t>Extreme Armut:</a:t>
            </a:r>
            <a:endParaRPr lang="de-DE" sz="1600" dirty="0"/>
          </a:p>
          <a:p>
            <a:pPr algn="just"/>
            <a:r>
              <a:rPr lang="de-DE" sz="1400" dirty="0"/>
              <a:t>Es fehlt das Nötigste zum Überleben: Essen, sauberes Trinkwasser, Obdach, medizinische Versorgung…</a:t>
            </a:r>
            <a:endParaRPr lang="de-DE" sz="1400" dirty="0">
              <a:solidFill>
                <a:srgbClr val="FF0000"/>
              </a:solidFill>
            </a:endParaRPr>
          </a:p>
          <a:p>
            <a:pPr algn="just"/>
            <a:r>
              <a:rPr lang="de-DE" sz="1400" dirty="0"/>
              <a:t>Definition der Weltbank (World Bank): Wenn weniger als 1,94 Euro (2,15 Dollar) pro Tag zur Verfügung stehen</a:t>
            </a:r>
          </a:p>
          <a:p>
            <a:pPr marL="0" indent="0" algn="just">
              <a:buNone/>
            </a:pPr>
            <a:r>
              <a:rPr lang="de-DE" sz="1600" b="1" dirty="0">
                <a:solidFill>
                  <a:srgbClr val="2190AB"/>
                </a:solidFill>
                <a:latin typeface="+mj-lt"/>
                <a:ea typeface="+mj-ea"/>
                <a:cs typeface="+mj-cs"/>
              </a:rPr>
              <a:t>Relative Armut:</a:t>
            </a:r>
          </a:p>
          <a:p>
            <a:pPr algn="just"/>
            <a:r>
              <a:rPr lang="de-DE" sz="1400" dirty="0"/>
              <a:t>Menschen (in reicheren Ländern), die viel weniger besitzen als andere Menschen in ihrem Land. </a:t>
            </a:r>
          </a:p>
          <a:p>
            <a:pPr algn="just"/>
            <a:r>
              <a:rPr lang="de-DE" sz="1400" dirty="0"/>
              <a:t>Oft fehlt Geld für gesundes Essen, neue Kleidung, Kino, Geburtstagsgeschenke etc., sowie die nötige Unterstützung und Ausstattung, um in der Schule gute Erfolge zu erzielen.</a:t>
            </a:r>
          </a:p>
          <a:p>
            <a:pPr marL="0" indent="0" algn="just">
              <a:buNone/>
            </a:pPr>
            <a:endParaRPr lang="de-AT" sz="12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hlinkClick r:id="rId5"/>
          </p:cNvPr>
          <p:cNvSpPr/>
          <p:nvPr/>
        </p:nvSpPr>
        <p:spPr>
          <a:xfrm>
            <a:off x="3225544" y="4420794"/>
            <a:ext cx="1972912" cy="276999"/>
          </a:xfrm>
          <a:prstGeom prst="rect">
            <a:avLst/>
          </a:prstGeom>
        </p:spPr>
        <p:txBody>
          <a:bodyPr wrap="none">
            <a:spAutoFit/>
          </a:bodyPr>
          <a:lstStyle/>
          <a:p>
            <a:r>
              <a:rPr lang="de-DE" sz="1200" dirty="0">
                <a:solidFill>
                  <a:srgbClr val="2190AB"/>
                </a:solidFill>
                <a:latin typeface="+mj-lt"/>
                <a:ea typeface="+mj-ea"/>
                <a:cs typeface="+mj-cs"/>
                <a:hlinkClick r:id="rId6"/>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318250058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Kinderarmut in Zahlen</a:t>
            </a:r>
            <a:endParaRPr lang="de-DE" sz="1100" dirty="0">
              <a:solidFill>
                <a:srgbClr val="2190AB"/>
              </a:solidFill>
            </a:endParaRPr>
          </a:p>
        </p:txBody>
      </p:sp>
      <p:sp>
        <p:nvSpPr>
          <p:cNvPr id="4" name="Inhaltsplatzhalter 3"/>
          <p:cNvSpPr>
            <a:spLocks noGrp="1"/>
          </p:cNvSpPr>
          <p:nvPr>
            <p:ph idx="1"/>
          </p:nvPr>
        </p:nvSpPr>
        <p:spPr>
          <a:xfrm>
            <a:off x="648000" y="988030"/>
            <a:ext cx="7920000" cy="3240000"/>
          </a:xfrm>
        </p:spPr>
        <p:txBody>
          <a:bodyPr/>
          <a:lstStyle/>
          <a:p>
            <a:r>
              <a:rPr lang="de-DE" sz="1600" dirty="0"/>
              <a:t>Weltweit ist jedes dritte Kind von Armut betroffen.</a:t>
            </a:r>
          </a:p>
          <a:p>
            <a:r>
              <a:rPr lang="de-DE" sz="1600" dirty="0"/>
              <a:t>Etwa 385 Millionen Kinder leben in extremer Armut.</a:t>
            </a:r>
          </a:p>
          <a:p>
            <a:r>
              <a:rPr lang="de-DE" sz="1600" dirty="0"/>
              <a:t>Jeden Tag sterben 1.000 Kinder an verschmutzten Trinkwasser, fast 150 Millionen Kinder sind chronisch unterernährt, über 30 Millionen Kinder und Jugendliche sind auf der Flucht.</a:t>
            </a:r>
          </a:p>
          <a:p>
            <a:r>
              <a:rPr lang="de-DE" sz="1600" dirty="0"/>
              <a:t>In Subsahara-Afrika wächst die Hälfte aller Kinder in einem armen Haushalt auf.</a:t>
            </a:r>
          </a:p>
          <a:p>
            <a:r>
              <a:rPr lang="de-DE" sz="1600" dirty="0"/>
              <a:t>In der EU ist jedes vierte Kind von Armut oder sozialer Ausgrenzung bedroht.</a:t>
            </a:r>
          </a:p>
          <a:p>
            <a:r>
              <a:rPr lang="de-DE" sz="1600" dirty="0"/>
              <a:t>In Österreich sind über 350.000 Kinder und Jugendliche armutsgefährdet.</a:t>
            </a: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hlinkClick r:id="rId5"/>
          </p:cNvPr>
          <p:cNvSpPr/>
          <p:nvPr/>
        </p:nvSpPr>
        <p:spPr>
          <a:xfrm>
            <a:off x="3225544" y="4420794"/>
            <a:ext cx="1972912" cy="276999"/>
          </a:xfrm>
          <a:prstGeom prst="rect">
            <a:avLst/>
          </a:prstGeom>
        </p:spPr>
        <p:txBody>
          <a:bodyPr wrap="none">
            <a:spAutoFit/>
          </a:bodyPr>
          <a:lstStyle/>
          <a:p>
            <a:r>
              <a:rPr lang="de-DE" sz="1200" dirty="0">
                <a:solidFill>
                  <a:srgbClr val="2190AB"/>
                </a:solidFill>
                <a:latin typeface="+mj-lt"/>
                <a:ea typeface="+mj-ea"/>
                <a:cs typeface="+mj-cs"/>
                <a:hlinkClick r:id="rId6"/>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394478598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62850" y="485692"/>
            <a:ext cx="7128000" cy="612000"/>
          </a:xfrm>
        </p:spPr>
        <p:txBody>
          <a:bodyPr/>
          <a:lstStyle/>
          <a:p>
            <a:r>
              <a:rPr lang="de-DE" sz="2000" dirty="0">
                <a:solidFill>
                  <a:srgbClr val="2190AB"/>
                </a:solidFill>
              </a:rPr>
              <a:t>Armut weltweit</a:t>
            </a:r>
            <a:endParaRPr lang="de-DE" sz="1100" dirty="0">
              <a:solidFill>
                <a:srgbClr val="FF0000"/>
              </a:solidFill>
            </a:endParaRP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pic>
        <p:nvPicPr>
          <p:cNvPr id="4" name="Grafik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2549" y="885825"/>
            <a:ext cx="4120909" cy="3548109"/>
          </a:xfrm>
          <a:prstGeom prst="rect">
            <a:avLst/>
          </a:prstGeom>
        </p:spPr>
      </p:pic>
    </p:spTree>
    <p:extLst>
      <p:ext uri="{BB962C8B-B14F-4D97-AF65-F5344CB8AC3E}">
        <p14:creationId xmlns:p14="http://schemas.microsoft.com/office/powerpoint/2010/main" val="285576579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p:cNvSpPr txBox="1">
            <a:spLocks/>
          </p:cNvSpPr>
          <p:nvPr/>
        </p:nvSpPr>
        <p:spPr>
          <a:xfrm>
            <a:off x="1043813" y="956161"/>
            <a:ext cx="6618240" cy="562062"/>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AT" sz="2800" b="1" dirty="0">
                <a:solidFill>
                  <a:srgbClr val="2190AB"/>
                </a:solidFill>
              </a:rPr>
              <a:t>  </a:t>
            </a:r>
            <a:endParaRPr lang="de-DE" sz="2600" b="1" dirty="0">
              <a:solidFill>
                <a:srgbClr val="2190AB"/>
              </a:solidFill>
              <a:latin typeface="+mj-lt"/>
            </a:endParaRPr>
          </a:p>
        </p:txBody>
      </p:sp>
      <p:sp>
        <p:nvSpPr>
          <p:cNvPr id="2" name="Textfeld 1"/>
          <p:cNvSpPr txBox="1"/>
          <p:nvPr/>
        </p:nvSpPr>
        <p:spPr>
          <a:xfrm>
            <a:off x="2818041" y="3467309"/>
            <a:ext cx="2215289" cy="253916"/>
          </a:xfrm>
          <a:prstGeom prst="rect">
            <a:avLst/>
          </a:prstGeom>
          <a:noFill/>
        </p:spPr>
        <p:txBody>
          <a:bodyPr wrap="square" rtlCol="0">
            <a:spAutoFit/>
          </a:bodyPr>
          <a:lstStyle/>
          <a:p>
            <a:pPr algn="ctr"/>
            <a:r>
              <a:rPr lang="de-AT" sz="1050" dirty="0"/>
              <a:t> © Clipdealer / </a:t>
            </a:r>
            <a:r>
              <a:rPr lang="de-AT" sz="1050" dirty="0" err="1"/>
              <a:t>mikdam</a:t>
            </a:r>
            <a:endParaRPr lang="de-AT" sz="1050" dirty="0"/>
          </a:p>
        </p:txBody>
      </p:sp>
      <p:sp>
        <p:nvSpPr>
          <p:cNvPr id="3" name="Textfeld 2"/>
          <p:cNvSpPr txBox="1"/>
          <p:nvPr/>
        </p:nvSpPr>
        <p:spPr>
          <a:xfrm>
            <a:off x="2615302" y="4320000"/>
            <a:ext cx="2825393" cy="276999"/>
          </a:xfrm>
          <a:prstGeom prst="rect">
            <a:avLst/>
          </a:prstGeom>
          <a:noFill/>
        </p:spPr>
        <p:txBody>
          <a:bodyPr wrap="square" rtlCol="0">
            <a:spAutoFit/>
          </a:bodyPr>
          <a:lstStyle/>
          <a:p>
            <a:pPr algn="ctr"/>
            <a:r>
              <a:rPr lang="de-AT" sz="1200" dirty="0">
                <a:solidFill>
                  <a:srgbClr val="2190AB"/>
                </a:solidFill>
                <a:hlinkClick r:id="rId3"/>
              </a:rPr>
              <a:t>Zum Kapitel auf der </a:t>
            </a:r>
            <a:r>
              <a:rPr lang="de-AT" sz="1200" dirty="0" err="1">
                <a:solidFill>
                  <a:srgbClr val="2190AB"/>
                </a:solidFill>
                <a:hlinkClick r:id="rId3"/>
              </a:rPr>
              <a:t>DemokratieWEBstatt</a:t>
            </a:r>
            <a:endParaRPr lang="de-AT" sz="1200" dirty="0">
              <a:solidFill>
                <a:srgbClr val="2190AB"/>
              </a:solidFill>
            </a:endParaRPr>
          </a:p>
        </p:txBody>
      </p:sp>
      <p:sp>
        <p:nvSpPr>
          <p:cNvPr id="7" name="Untertitel 2"/>
          <p:cNvSpPr txBox="1">
            <a:spLocks/>
          </p:cNvSpPr>
          <p:nvPr/>
        </p:nvSpPr>
        <p:spPr>
          <a:xfrm>
            <a:off x="1745153" y="720000"/>
            <a:ext cx="4565694" cy="979810"/>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DE" b="1" dirty="0">
                <a:solidFill>
                  <a:srgbClr val="2190AB"/>
                </a:solidFill>
                <a:latin typeface="+mj-lt"/>
                <a:hlinkClick r:id="rId3"/>
              </a:rPr>
              <a:t>Kinderarmut in Österreich</a:t>
            </a:r>
            <a:endParaRPr lang="de-DE" b="1" dirty="0">
              <a:solidFill>
                <a:srgbClr val="2190AB"/>
              </a:solidFill>
              <a:latin typeface="+mj-lt"/>
            </a:endParaRPr>
          </a:p>
        </p:txBody>
      </p:sp>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8557" y="1485722"/>
            <a:ext cx="2878925" cy="1728000"/>
          </a:xfrm>
          <a:prstGeom prst="rect">
            <a:avLst/>
          </a:prstGeom>
        </p:spPr>
      </p:pic>
    </p:spTree>
    <p:extLst>
      <p:ext uri="{BB962C8B-B14F-4D97-AF65-F5344CB8AC3E}">
        <p14:creationId xmlns:p14="http://schemas.microsoft.com/office/powerpoint/2010/main" val="2304589107"/>
      </p:ext>
    </p:extLst>
  </p:cSld>
  <p:clrMapOvr>
    <a:masterClrMapping/>
  </p:clrMapOvr>
</p:sld>
</file>

<file path=ppt/theme/theme1.xml><?xml version="1.0" encoding="utf-8"?>
<a:theme xmlns:a="http://schemas.openxmlformats.org/drawingml/2006/main" name="Office-Design">
  <a:themeElements>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orlage PP Präsentation DWS.potx" id="{FA728592-9E29-4A12-B353-AD28F10C613C}" vid="{F8B80CD7-E2CF-490E-9533-A9E7768BEF49}"/>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0.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1.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2.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2.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3.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4.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5.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6.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7.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8.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9.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docProps/app.xml><?xml version="1.0" encoding="utf-8"?>
<Properties xmlns="http://schemas.openxmlformats.org/officeDocument/2006/extended-properties" xmlns:vt="http://schemas.openxmlformats.org/officeDocument/2006/docPropsVTypes">
  <Template/>
  <TotalTime>0</TotalTime>
  <Words>1333</Words>
  <Application>Microsoft Office PowerPoint</Application>
  <PresentationFormat>Bildschirmpräsentation (16:9)</PresentationFormat>
  <Paragraphs>157</Paragraphs>
  <Slides>21</Slides>
  <Notes>14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21</vt:i4>
      </vt:variant>
    </vt:vector>
  </HeadingPairs>
  <TitlesOfParts>
    <vt:vector size="26" baseType="lpstr">
      <vt:lpstr>Arial</vt:lpstr>
      <vt:lpstr>Calibri</vt:lpstr>
      <vt:lpstr>Lucida Grande</vt:lpstr>
      <vt:lpstr>Symbol</vt:lpstr>
      <vt:lpstr>Office-Design</vt:lpstr>
      <vt:lpstr>PowerPoint-Präsentation</vt:lpstr>
      <vt:lpstr>PowerPoint-Präsentation</vt:lpstr>
      <vt:lpstr>Hinweis zur Nutzung der PowerPointPräsentation </vt:lpstr>
      <vt:lpstr>PowerPoint-Präsentation</vt:lpstr>
      <vt:lpstr>Was bedeutet Armut?</vt:lpstr>
      <vt:lpstr>Extreme Armut und relative Armut</vt:lpstr>
      <vt:lpstr>Kinderarmut in Zahlen</vt:lpstr>
      <vt:lpstr>Armut weltweit</vt:lpstr>
      <vt:lpstr>PowerPoint-Präsentation</vt:lpstr>
      <vt:lpstr>Armutsgefährdung und Armutsspirale</vt:lpstr>
      <vt:lpstr>Kinderarmut in Österreich</vt:lpstr>
      <vt:lpstr> Folgen und Auswirkungen von Kinderarmut</vt:lpstr>
      <vt:lpstr>Folgen und Auswirkungen von Kinderarmut</vt:lpstr>
      <vt:lpstr>Folgen und Auswirkungen von Kinderarmut</vt:lpstr>
      <vt:lpstr>Gesundheitliche Folgen</vt:lpstr>
      <vt:lpstr>Schlechtere Bildungschancen</vt:lpstr>
      <vt:lpstr>Schutzfaktoren sind entscheidend</vt:lpstr>
      <vt:lpstr>PowerPoint-Präsentation</vt:lpstr>
      <vt:lpstr>Wichtige staatliche Maßnahmen und Gesetze zur Bekämpfung von Kinderarmut</vt:lpstr>
      <vt:lpstr>Organisationen im Kampf gegen Kinderarmut</vt:lpstr>
      <vt:lpstr>Diskussionsfrage</vt:lpstr>
    </vt:vector>
  </TitlesOfParts>
  <Company>Universitaet Wien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Überschrift</dc:title>
  <dc:creator>Harald Prosch</dc:creator>
  <cp:lastModifiedBy>Gustav Test</cp:lastModifiedBy>
  <cp:revision>663</cp:revision>
  <dcterms:created xsi:type="dcterms:W3CDTF">2019-11-13T13:23:08Z</dcterms:created>
  <dcterms:modified xsi:type="dcterms:W3CDTF">2023-11-29T15:19:00Z</dcterms:modified>
</cp:coreProperties>
</file>