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4" r:id="rId2"/>
    <p:sldId id="345" r:id="rId3"/>
    <p:sldId id="276" r:id="rId4"/>
    <p:sldId id="273" r:id="rId5"/>
    <p:sldId id="311" r:id="rId6"/>
    <p:sldId id="339" r:id="rId7"/>
    <p:sldId id="362" r:id="rId8"/>
    <p:sldId id="346" r:id="rId9"/>
    <p:sldId id="316" r:id="rId10"/>
    <p:sldId id="340" r:id="rId11"/>
    <p:sldId id="363" r:id="rId12"/>
    <p:sldId id="359" r:id="rId13"/>
    <p:sldId id="297" r:id="rId14"/>
    <p:sldId id="338" r:id="rId15"/>
    <p:sldId id="278" r:id="rId16"/>
    <p:sldId id="343" r:id="rId17"/>
    <p:sldId id="365" r:id="rId18"/>
    <p:sldId id="364" r:id="rId19"/>
    <p:sldId id="292" r:id="rId20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720" autoAdjust="0"/>
  </p:normalViewPr>
  <p:slideViewPr>
    <p:cSldViewPr snapToGrid="0" snapToObjects="1">
      <p:cViewPr>
        <p:scale>
          <a:sx n="130" d="100"/>
          <a:sy n="130" d="100"/>
        </p:scale>
        <p:origin x="642" y="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22.05.2023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22.05.2023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4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02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55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1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29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19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2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379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63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emokratiewebstatt.at/thema/thema-bildung-und-ausbildu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bildung-und-ausbildung/schul-und-ausbildungssystem-in-oesterreich/ausbildungspflich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bildung-und-ausbildung/aus-bildungswege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0.jpg"/><Relationship Id="rId4" Type="http://schemas.openxmlformats.org/officeDocument/2006/relationships/hyperlink" Target="https://www.demokratiewebstatt.at/thema/thema-bildung-und-ausbildung/was-tun-tipps-und-orientierungshilf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bildung-und-ausbildung/was-tun-tipps-und-orientierungshilf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g"/><Relationship Id="rId4" Type="http://schemas.openxmlformats.org/officeDocument/2006/relationships/hyperlink" Target="https://www.demokratiewebstatt.at/thema/thema-bildung-und-ausbildung/bildung-als-chance-und-menschenrech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demokratiewebstatt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s://www.demokratiewebstatt.at/thema/lebensbereiche/thema-ernaehrung/was-wir-esse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demokratie/lexikon/demokrati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demokratiewebstatt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www.demokratiewebstatt.at/thema/lebensbereiche/thema-ernaehrung/was-wir-esse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bildung-und-ausbildung/bildung-als-chance-und-menschenrecht/bildung-und-demokrati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bildung-und-ausbildung/schul-und-ausbildungssystem-in-oesterreic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2190AB"/>
                </a:solidFill>
                <a:latin typeface="+mj-lt"/>
                <a:cs typeface="Arial" panose="020B0604020202020204" pitchFamily="34" charset="0"/>
                <a:hlinkClick r:id="rId2"/>
              </a:rPr>
              <a:t>Bildung und Ausbildung</a:t>
            </a:r>
            <a:endParaRPr lang="de-DE" sz="28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071786" y="1809447"/>
            <a:ext cx="6790186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>
                <a:solidFill>
                  <a:srgbClr val="2190AB"/>
                </a:solidFill>
                <a:cs typeface="Arial" panose="020B0604020202020204" pitchFamily="34" charset="0"/>
              </a:rPr>
              <a:t>Bildungs- und Berufswege in Österreich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Wichtige Entwicklungsschritte im österreichischen Schulsystem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800" dirty="0"/>
              <a:t>1774: Einführung der öffentliche Staatsschule durch Maria Theresia 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1869: Schulpflicht durch das Reichsvolksschulgesetz auf acht Jahre erhöht. 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Seit 1900: Nicht nur Buben, sondern auch Mädchen dürfen Matura absolvieren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1962: Erhöhung der Pflichtschulzeit auf neun Jahre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Seit 1975: Koedukation von Mädchen und Buben üblich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2016: Einführung der Ausbildungspflicht für Jugendliche bis zum 18. Lebensjahr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8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Meistbesuchte Schultypen in Österreich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800" dirty="0"/>
              <a:t>Allgemeinbildende höhere Schule (AHS), die mit Matura abschließt.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Berufsbildende mittlere Schule (BMS), die zu einer abgeschlossenen Berufsausbildung führt.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Berufsbildende höhere Schule (BHS), die den Grundstock für eine Berufsausbildung enthält und mit Matura abschließt.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Polytechnische Schulen (</a:t>
            </a:r>
            <a:r>
              <a:rPr lang="de-AT" sz="1800" dirty="0" err="1"/>
              <a:t>Poly</a:t>
            </a:r>
            <a:r>
              <a:rPr lang="de-AT" sz="1800" dirty="0"/>
              <a:t>/PTS), die vor allem der Berufsorientierung bzw. Berufsvorbereitung dient.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284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4"/>
              </a:rPr>
              <a:t>Ausbildungspflicht bis 18 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792937-1C85-B54B-B91C-0D00FA5CA8F0}"/>
              </a:ext>
            </a:extLst>
          </p:cNvPr>
          <p:cNvSpPr txBox="1"/>
          <p:nvPr/>
        </p:nvSpPr>
        <p:spPr>
          <a:xfrm flipH="1">
            <a:off x="6572125" y="4002472"/>
            <a:ext cx="12187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© BMK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D19627-2C93-3461-584C-4B97256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3" y="1063719"/>
            <a:ext cx="7848000" cy="2952000"/>
          </a:xfrm>
        </p:spPr>
        <p:txBody>
          <a:bodyPr/>
          <a:lstStyle/>
          <a:p>
            <a:r>
              <a:rPr lang="de-AT" sz="1800" dirty="0"/>
              <a:t>Seit 2016 gibt es in Österreich eine Ausbildungspflicht: </a:t>
            </a:r>
          </a:p>
          <a:p>
            <a:pPr lvl="1"/>
            <a:r>
              <a:rPr lang="de-AT" sz="1800" dirty="0"/>
              <a:t>Sie gilt für alle Jugendlichen bis zur Vollendung des 18. Lebensjahres. </a:t>
            </a:r>
          </a:p>
          <a:p>
            <a:pPr lvl="1"/>
            <a:r>
              <a:rPr lang="de-AT" sz="1800" dirty="0"/>
              <a:t>Die Ausbildungspflicht soll verhindern, dass Jugendliche ihre Bildungslaufbahn bereits früh abbrechen. </a:t>
            </a:r>
          </a:p>
          <a:p>
            <a:pPr lvl="1"/>
            <a:r>
              <a:rPr lang="de-AT" sz="1800" dirty="0"/>
              <a:t>Für die Erfüllung der Ausbildungspflicht stehen viele verschiedene Möglichkeiten offen</a:t>
            </a:r>
          </a:p>
        </p:txBody>
      </p:sp>
    </p:spTree>
    <p:extLst>
      <p:ext uri="{BB962C8B-B14F-4D97-AF65-F5344CB8AC3E}">
        <p14:creationId xmlns:p14="http://schemas.microsoft.com/office/powerpoint/2010/main" val="239796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4320000" cy="720000"/>
          </a:xfrm>
        </p:spPr>
        <p:txBody>
          <a:bodyPr/>
          <a:lstStyle/>
          <a:p>
            <a:pPr algn="ctr" hangingPunct="0"/>
            <a:r>
              <a:rPr lang="de-AT" sz="2600" dirty="0">
                <a:solidFill>
                  <a:srgbClr val="2190AB"/>
                </a:solidFill>
              </a:rPr>
              <a:t> (</a:t>
            </a:r>
            <a:r>
              <a:rPr lang="de-AT" sz="2600" dirty="0">
                <a:solidFill>
                  <a:srgbClr val="2190AB"/>
                </a:solidFill>
                <a:hlinkClick r:id="rId3"/>
              </a:rPr>
              <a:t>Aus-)Bildungswege</a:t>
            </a:r>
            <a:endParaRPr lang="de-DE" sz="2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0000" y="4320000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04420" y="3717930"/>
            <a:ext cx="2100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© iStock/</a:t>
            </a:r>
            <a:r>
              <a:rPr lang="de-AT" sz="1050" dirty="0" err="1"/>
              <a:t>gorodenkoff</a:t>
            </a:r>
            <a:r>
              <a:rPr lang="de-AT" sz="1050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578CA1-4D90-1E9C-D535-F0AA4711E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637" y="1575981"/>
            <a:ext cx="2970725" cy="20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Bildungs- und Ausbildungsbereiche in Österreich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AT" sz="1600" dirty="0"/>
              <a:t>Primärer Bildungsbereich: Kindergarten, Vorschule, Volksschule</a:t>
            </a:r>
          </a:p>
          <a:p>
            <a:r>
              <a:rPr lang="de-AT" sz="1600" dirty="0"/>
              <a:t>Sekundärer Bildungsbereich: Sekundarstufe 1 (Unterstufe) und Sekundarstufe 2 (Oberstufe)</a:t>
            </a:r>
          </a:p>
          <a:p>
            <a:r>
              <a:rPr lang="de-AT" sz="1600" dirty="0"/>
              <a:t>Tertiärer Bildungsbereich: Universitäten, Fachhochschulen, Akademien, Lehrgänge</a:t>
            </a:r>
          </a:p>
          <a:p>
            <a:r>
              <a:rPr lang="de-AT" sz="1600" dirty="0"/>
              <a:t>Zweiter Bildungsweg: Nach Ende der regulären Schulzeit können Bildungsabschlüsse nachgeholt werden. </a:t>
            </a:r>
          </a:p>
          <a:p>
            <a:r>
              <a:rPr lang="de-AT" sz="1600" dirty="0"/>
              <a:t>Erwachsenenbildung und außerschulische Bildung: lebensbegleitendes Lernen in Kursen, Workshops, Fortbildungen sowie außerschulische Bildungsangebote für Kinder, Jugendliche und Erwachsene.</a:t>
            </a:r>
            <a:endParaRPr lang="de-AT" sz="1600" i="1" dirty="0">
              <a:solidFill>
                <a:srgbClr val="FF0000"/>
              </a:solidFill>
            </a:endParaRPr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04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2160000" y="720000"/>
            <a:ext cx="43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dirty="0">
                <a:solidFill>
                  <a:srgbClr val="00A3DB"/>
                </a:solidFill>
                <a:latin typeface="+mj-lt"/>
                <a:cs typeface="Arial" panose="020B0604020202020204" pitchFamily="34" charset="0"/>
                <a:hlinkClick r:id="rId4"/>
              </a:rPr>
              <a:t>Was tun? Tipps und Orientierungshilfen</a:t>
            </a: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53200" y="3700207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iStock / </a:t>
            </a:r>
            <a:r>
              <a:rPr lang="de-AT" sz="1050" dirty="0" err="1"/>
              <a:t>BrianAdackson</a:t>
            </a:r>
            <a:endParaRPr lang="de-AT" sz="105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7CF234-7B21-A714-1D42-F75C360C5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100" y="1443384"/>
            <a:ext cx="3101800" cy="21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Drei Schritte zur richtigen (Aus-)Bildung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Orientieren </a:t>
            </a:r>
          </a:p>
          <a:p>
            <a:pPr marL="857250" lvl="3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Was möchte ich am liebsten tun? </a:t>
            </a:r>
          </a:p>
          <a:p>
            <a:pPr marL="857250" lvl="3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Was sind meine Stärken</a:t>
            </a:r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Informieren </a:t>
            </a:r>
          </a:p>
          <a:p>
            <a:pPr marL="857250" lvl="3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Recherche im Internet, Gespräche mit älteren Familienmitgliedern und Bekannten führen, bei Beratungsstellen und Informationsveranstaltungen vorbeischauen</a:t>
            </a:r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Entscheiden </a:t>
            </a:r>
          </a:p>
          <a:p>
            <a:pPr marL="857250" lvl="3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Plan A und Plan B überlegen</a:t>
            </a:r>
          </a:p>
          <a:p>
            <a:pPr marL="0" lvl="1" indent="0">
              <a:lnSpc>
                <a:spcPts val="2600"/>
              </a:lnSpc>
              <a:buClr>
                <a:schemeClr val="tx2"/>
              </a:buClr>
              <a:buNone/>
            </a:pPr>
            <a:endParaRPr lang="de-AT" sz="1800" dirty="0"/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1800" i="1" dirty="0">
              <a:solidFill>
                <a:srgbClr val="2190AB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52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Beratung und Information findest du etwa …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1800" dirty="0"/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… bei Bildungs- und Berufsinformationsveranstaltungen</a:t>
            </a:r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… durch den Besuch von Bildungsmessen</a:t>
            </a:r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… in Beratungsstellen</a:t>
            </a:r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… online </a:t>
            </a:r>
          </a:p>
          <a:p>
            <a:pPr marL="0" lvl="1" indent="0">
              <a:lnSpc>
                <a:spcPts val="2600"/>
              </a:lnSpc>
              <a:buClr>
                <a:schemeClr val="tx2"/>
              </a:buClr>
              <a:buNone/>
            </a:pPr>
            <a:r>
              <a:rPr lang="de-AT" sz="1800" dirty="0"/>
              <a:t>	</a:t>
            </a:r>
            <a:r>
              <a:rPr lang="de-AT" sz="1800" dirty="0">
                <a:hlinkClick r:id="rId3"/>
              </a:rPr>
              <a:t>Hier gibt es dazu hilfreiche Linktipps</a:t>
            </a:r>
            <a:endParaRPr lang="de-AT" sz="1800" i="1" dirty="0">
              <a:solidFill>
                <a:srgbClr val="2190AB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79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Checkliste für das Bewerbungsschreiben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Motivationsschreiben verfassen</a:t>
            </a:r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Kopien oder Scans von Zeugnissen und (Zusatz-)Qualifikationen anfertigen </a:t>
            </a:r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1800" dirty="0"/>
              <a:t>Lebenslauf schreiben. Folgendes soll darin enthalten sein:</a:t>
            </a:r>
          </a:p>
          <a:p>
            <a:pPr marL="857250" lvl="3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Name, Adresse, Kontaktmöglichkeit</a:t>
            </a:r>
          </a:p>
          <a:p>
            <a:pPr marL="857250" lvl="3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Foto </a:t>
            </a:r>
          </a:p>
          <a:p>
            <a:pPr marL="857250" lvl="3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Auflistung der Schul- und Berufsausbildung</a:t>
            </a:r>
          </a:p>
          <a:p>
            <a:pPr marL="857250" lvl="3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Beruflicher Werdegang</a:t>
            </a:r>
          </a:p>
          <a:p>
            <a:pPr marL="857250" lvl="3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AT" sz="1800" dirty="0"/>
              <a:t>Kenntnisse wie Sprachen, Computerkenntnisse etc.</a:t>
            </a:r>
          </a:p>
          <a:p>
            <a:pPr marL="571500" lvl="3">
              <a:lnSpc>
                <a:spcPts val="2600"/>
              </a:lnSpc>
            </a:pPr>
            <a:endParaRPr lang="de-AT" sz="1800" dirty="0"/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472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Diskussionsfrage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85477" y="1082884"/>
            <a:ext cx="7920000" cy="324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i="1" dirty="0">
                <a:solidFill>
                  <a:srgbClr val="2190AB"/>
                </a:solidFill>
                <a:ea typeface="+mj-ea"/>
                <a:cs typeface="+mj-cs"/>
              </a:rPr>
              <a:t>Der MINT-</a:t>
            </a:r>
            <a:r>
              <a:rPr lang="de-AT" sz="1800" i="1" dirty="0">
                <a:solidFill>
                  <a:srgbClr val="2190AB"/>
                </a:solidFill>
                <a:ea typeface="+mj-ea"/>
                <a:cs typeface="+mj-cs"/>
              </a:rPr>
              <a:t>Bereich umfasst die (Schul- und Studien-)Fächer Mathematik, Informatik, Naturwissenschaft (Biologie, Chemie, Physik etc.) und Technik. Noch immer gibt es in diesem Bereich trotz sehr guter beruflicher Zukunftsaussichten einen großen Geschlechterunterschied. Der Frauenanteil im MINT-Bereich steigt laut Studien nur sehr langsam an und bewegt sich immer noch bei unter einem Viertel aller Studierenden.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i="1" dirty="0">
                <a:solidFill>
                  <a:srgbClr val="2190AB"/>
                </a:solidFill>
                <a:ea typeface="+mj-ea"/>
                <a:cs typeface="+mj-cs"/>
              </a:rPr>
              <a:t>Was sind eurer Meinung nach Gründe für die ungleiche Geschlechterverteilung in diesem Berufs- und Ausbildungsbereich?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91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B1EB0B-FA77-FACE-4135-9B5246DEF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808" y="445731"/>
            <a:ext cx="4552382" cy="39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Hinweis 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In dieser </a:t>
            </a:r>
            <a:r>
              <a:rPr lang="de-DE" sz="1400" dirty="0" err="1"/>
              <a:t>PowerPointPräsentation</a:t>
            </a:r>
            <a:r>
              <a:rPr lang="de-DE" sz="1400" dirty="0"/>
              <a:t> finden sich die wichtigsten Inhalte des Schwerpunktthemas </a:t>
            </a:r>
            <a:br>
              <a:rPr lang="de-DE" sz="1400" dirty="0"/>
            </a:br>
            <a:r>
              <a:rPr lang="de-DE" sz="1400" dirty="0"/>
              <a:t>„Menschenrechte“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Um zu den Hintergrundinformationen in den jeweiligen Kapiteln auf der DemokratieWEBstatt zu gelangen, nutzen Sie bitte die </a:t>
            </a:r>
            <a:r>
              <a:rPr lang="de-DE" sz="1400" u="sng" dirty="0"/>
              <a:t>Verlinkungen</a:t>
            </a:r>
            <a:r>
              <a:rPr lang="de-DE" sz="1400" dirty="0"/>
              <a:t> (z.B. in den Überschriften).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80000" y="720000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>
                <a:solidFill>
                  <a:srgbClr val="2190AB"/>
                </a:solidFill>
                <a:latin typeface="+mj-lt"/>
                <a:hlinkClick r:id="rId4"/>
              </a:rPr>
              <a:t>Bildung als Chance und Menschenrecht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40135" y="3413112"/>
            <a:ext cx="52606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           ©  </a:t>
            </a:r>
            <a:r>
              <a:rPr lang="en-US" sz="1050" dirty="0"/>
              <a:t>Wikipedia Russell Watkins Department for International Development CC BY 2.0</a:t>
            </a:r>
            <a:r>
              <a:rPr lang="de-AT" sz="1050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01" y="1528240"/>
            <a:ext cx="2320804" cy="17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Bildung …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600" dirty="0"/>
              <a:t>… bedeutet sich zu entwickeln und zu lernen.</a:t>
            </a:r>
          </a:p>
          <a:p>
            <a:r>
              <a:rPr lang="de-DE" sz="1600" dirty="0"/>
              <a:t>… Ist ein lebenslanger Prozess.</a:t>
            </a:r>
          </a:p>
          <a:p>
            <a:r>
              <a:rPr lang="de-DE" sz="1600" dirty="0"/>
              <a:t>… versammelt Wissen, Erfahrung, Fähigkeiten und Fertigkeiten, aber auch Interesse, Neugierde, soziales Miteinander, Reflexion, kritisches Denken und Konfliktfähigkeit.</a:t>
            </a:r>
          </a:p>
          <a:p>
            <a:r>
              <a:rPr lang="de-AT" sz="1600" dirty="0"/>
              <a:t>…. Ist der Motor für wissenschaftlichen und technologischen Fortschritt sowie für die soziale Entwicklung einer Gesellschaft</a:t>
            </a:r>
            <a:r>
              <a:rPr lang="de-DE" sz="1600" dirty="0"/>
              <a:t>. </a:t>
            </a:r>
          </a:p>
          <a:p>
            <a:r>
              <a:rPr lang="de-DE" sz="1600" dirty="0"/>
              <a:t>… ist ein Menschenrecht.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Allgemeinbildung und Ausbildung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pPr marL="0" indent="0" algn="just">
              <a:buNone/>
            </a:pPr>
            <a:endParaRPr lang="de-DE" sz="1600" dirty="0"/>
          </a:p>
          <a:p>
            <a:pPr marL="0" indent="0" algn="just">
              <a:buNone/>
            </a:pPr>
            <a:r>
              <a:rPr lang="de-DE" sz="1600"/>
              <a:t>Mit (Allgemein-)Bildung </a:t>
            </a:r>
            <a:r>
              <a:rPr lang="de-DE" sz="1600" dirty="0"/>
              <a:t>ist meist die Summe des Wissens gemeint. Darunter fallen Rechnen, Lesen, Schreiben, Musik, Geschichte, Naturwissenschaften, aber auch Themen wie </a:t>
            </a:r>
            <a:r>
              <a:rPr lang="de-DE" sz="1600" i="1" dirty="0">
                <a:hlinkClick r:id="rId4"/>
              </a:rPr>
              <a:t>Demokratie</a:t>
            </a:r>
            <a:r>
              <a:rPr lang="de-DE" sz="1600" dirty="0"/>
              <a:t>- und Medienbildung. Unter Ausbildung versteht man alle Fertigkeiten und Qualifikationen, die für einen Beruf erlernt werden.</a:t>
            </a:r>
          </a:p>
          <a:p>
            <a:pPr algn="just"/>
            <a:endParaRPr lang="de-AT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6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7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250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4"/>
              </a:rPr>
              <a:t>Bildung und Demokratie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pPr marL="0" indent="0" algn="just">
              <a:buNone/>
            </a:pPr>
            <a:endParaRPr lang="de-DE" sz="1600" dirty="0"/>
          </a:p>
          <a:p>
            <a:pPr marL="0" indent="0" algn="just">
              <a:buNone/>
            </a:pPr>
            <a:r>
              <a:rPr lang="de-AT" sz="16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Ohne Demokratie keine (freie) Bildung – ohne (freie) Bildung keine Demokratie! </a:t>
            </a:r>
          </a:p>
          <a:p>
            <a:pPr marL="0" indent="0" algn="just">
              <a:buNone/>
            </a:pPr>
            <a:r>
              <a:rPr lang="de-AT" sz="1600" dirty="0"/>
              <a:t>Zusammenhänge von Demokratie und  Bildung:</a:t>
            </a:r>
          </a:p>
          <a:p>
            <a:pPr algn="just"/>
            <a:r>
              <a:rPr lang="de-AT" sz="1600" dirty="0"/>
              <a:t>Bildung ermöglicht es, sich zu informieren und sich eine Meinung zu bilden.</a:t>
            </a:r>
          </a:p>
          <a:p>
            <a:pPr algn="just"/>
            <a:r>
              <a:rPr lang="de-AT" sz="1600" dirty="0"/>
              <a:t>Bildung gilt als effektives Mittel, um Armut zu bekämpfen.</a:t>
            </a:r>
          </a:p>
          <a:p>
            <a:pPr algn="just"/>
            <a:r>
              <a:rPr lang="de-AT" sz="1600" dirty="0"/>
              <a:t>Bildung fördert kritisches Denken.</a:t>
            </a:r>
            <a:endParaRPr lang="de-AT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6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7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78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Zugang zu Bildung weltweit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AT" sz="1600" dirty="0"/>
              <a:t>260 Millionen Kinder gehen weltweit nicht zur Schule. </a:t>
            </a:r>
          </a:p>
          <a:p>
            <a:r>
              <a:rPr lang="de-AT" sz="1600" dirty="0"/>
              <a:t>1 von 5 Kindern zwischen 6 und 17 Jahren bekommt keinen Zugang zu einer guten Bildung oder Ausbildung. </a:t>
            </a:r>
          </a:p>
          <a:p>
            <a:r>
              <a:rPr lang="de-AT" sz="1600" dirty="0"/>
              <a:t>Mehr als die Hälfte der Kinder, die keine ausreichende Schulbildung erhalten, sind Mädchen. Vor allem in ärmeren Ländern sind Mädchen benachteiligt und werden nicht oder nur unzureichend unterrichtet.</a:t>
            </a:r>
          </a:p>
          <a:p>
            <a:r>
              <a:rPr lang="de-AT" sz="1600" dirty="0"/>
              <a:t>Die UNESCO hat sich das Ziel gesetzt, dass bis zum Jahr 2030 alle Kinder Zugang zu einer „inklusiven, chancengerechten und hochwertigen Bildung“ haben.</a:t>
            </a:r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907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43813" y="956161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>
                <a:solidFill>
                  <a:srgbClr val="2190AB"/>
                </a:solidFill>
              </a:rPr>
              <a:t> 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20353" y="3910421"/>
            <a:ext cx="2215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</a:t>
            </a:r>
            <a:r>
              <a:rPr lang="de-AT" sz="1050" dirty="0" err="1"/>
              <a:t>istock</a:t>
            </a:r>
            <a:r>
              <a:rPr lang="de-AT" sz="105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15302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45153" y="720000"/>
            <a:ext cx="4565694" cy="97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rgbClr val="2190AB"/>
                </a:solidFill>
                <a:latin typeface="+mj-lt"/>
                <a:hlinkClick r:id="rId3"/>
              </a:rPr>
              <a:t>Schul- und Ausbildungssystem in Österreich</a:t>
            </a:r>
            <a:endParaRPr lang="de-DE" b="1" dirty="0">
              <a:solidFill>
                <a:srgbClr val="2190AB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E8378C-BBEE-1582-ACDC-93A7D2784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054" y="1856868"/>
            <a:ext cx="2744641" cy="18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953</Words>
  <Application>Microsoft Office PowerPoint</Application>
  <PresentationFormat>Bildschirmpräsentation (16:9)</PresentationFormat>
  <Paragraphs>136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Grande</vt:lpstr>
      <vt:lpstr>Symbol</vt:lpstr>
      <vt:lpstr>Times New Roman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Bildung …</vt:lpstr>
      <vt:lpstr>Allgemeinbildung und Ausbildung</vt:lpstr>
      <vt:lpstr>Bildung und Demokratie</vt:lpstr>
      <vt:lpstr>Zugang zu Bildung weltweit</vt:lpstr>
      <vt:lpstr>PowerPoint-Präsentation</vt:lpstr>
      <vt:lpstr>Wichtige Entwicklungsschritte im österreichischen Schulsystem</vt:lpstr>
      <vt:lpstr>Meistbesuchte Schultypen in Österreich</vt:lpstr>
      <vt:lpstr>Ausbildungspflicht bis 18 </vt:lpstr>
      <vt:lpstr> (Aus-)Bildungswege</vt:lpstr>
      <vt:lpstr>Bildungs- und Ausbildungsbereiche in Österreich</vt:lpstr>
      <vt:lpstr>PowerPoint-Präsentation</vt:lpstr>
      <vt:lpstr>Drei Schritte zur richtigen (Aus-)Bildung</vt:lpstr>
      <vt:lpstr>Beratung und Information findest du etwa … </vt:lpstr>
      <vt:lpstr>Checkliste für das Bewerbungsschreiben</vt:lpstr>
      <vt:lpstr>Diskussionsfrage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Kira Kamelger</cp:lastModifiedBy>
  <cp:revision>613</cp:revision>
  <dcterms:created xsi:type="dcterms:W3CDTF">2019-11-13T13:23:08Z</dcterms:created>
  <dcterms:modified xsi:type="dcterms:W3CDTF">2023-05-22T12:02:26Z</dcterms:modified>
</cp:coreProperties>
</file>