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7"/>
  </p:notesMasterIdLst>
  <p:handoutMasterIdLst>
    <p:handoutMasterId r:id="rId28"/>
  </p:handoutMasterIdLst>
  <p:sldIdLst>
    <p:sldId id="270" r:id="rId2"/>
    <p:sldId id="551" r:id="rId3"/>
    <p:sldId id="578" r:id="rId4"/>
    <p:sldId id="595" r:id="rId5"/>
    <p:sldId id="622" r:id="rId6"/>
    <p:sldId id="679" r:id="rId7"/>
    <p:sldId id="680" r:id="rId8"/>
    <p:sldId id="567" r:id="rId9"/>
    <p:sldId id="672" r:id="rId10"/>
    <p:sldId id="673" r:id="rId11"/>
    <p:sldId id="670" r:id="rId12"/>
    <p:sldId id="600" r:id="rId13"/>
    <p:sldId id="569" r:id="rId14"/>
    <p:sldId id="657" r:id="rId15"/>
    <p:sldId id="594" r:id="rId16"/>
    <p:sldId id="659" r:id="rId17"/>
    <p:sldId id="661" r:id="rId18"/>
    <p:sldId id="675" r:id="rId19"/>
    <p:sldId id="620" r:id="rId20"/>
    <p:sldId id="644" r:id="rId21"/>
    <p:sldId id="627" r:id="rId22"/>
    <p:sldId id="677" r:id="rId23"/>
    <p:sldId id="664" r:id="rId24"/>
    <p:sldId id="681" r:id="rId25"/>
    <p:sldId id="682" r:id="rId26"/>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355"/>
    <a:srgbClr val="DC5456"/>
    <a:srgbClr val="FF5050"/>
    <a:srgbClr val="000000"/>
    <a:srgbClr val="33CC33"/>
    <a:srgbClr val="009999"/>
    <a:srgbClr val="FFDD4B"/>
    <a:srgbClr val="CCFF33"/>
    <a:srgbClr val="0066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9845" autoAdjust="0"/>
  </p:normalViewPr>
  <p:slideViewPr>
    <p:cSldViewPr>
      <p:cViewPr varScale="1">
        <p:scale>
          <a:sx n="112" d="100"/>
          <a:sy n="112" d="100"/>
        </p:scale>
        <p:origin x="1026" y="108"/>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varScale="1">
      <p:scale>
        <a:sx n="1" d="1"/>
        <a:sy n="1" d="1"/>
      </p:scale>
      <p:origin x="0" y="-3192"/>
    </p:cViewPr>
  </p:sorterViewPr>
  <p:notesViewPr>
    <p:cSldViewPr showGuides="1">
      <p:cViewPr varScale="1">
        <p:scale>
          <a:sx n="60" d="100"/>
          <a:sy n="60" d="100"/>
        </p:scale>
        <p:origin x="3202"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sz="quarter"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C57743C6-E815-44EA-81A1-E2159D02985A}" type="datetimeFigureOut">
              <a:rPr lang="de-DE"/>
              <a:pPr>
                <a:defRPr/>
              </a:pPr>
              <a:t>19.09.2017</a:t>
            </a:fld>
            <a:endParaRPr lang="de-DE"/>
          </a:p>
        </p:txBody>
      </p:sp>
      <p:sp>
        <p:nvSpPr>
          <p:cNvPr id="4" name="Fußzeilenplatzhalter 3"/>
          <p:cNvSpPr>
            <a:spLocks noGrp="1"/>
          </p:cNvSpPr>
          <p:nvPr>
            <p:ph type="ftr" sz="quarter" idx="2"/>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ACFE6062-7DDF-4DFC-89A4-6FDD3B3F780D}" type="datetimeFigureOut">
              <a:rPr lang="de-DE"/>
              <a:pPr>
                <a:defRPr/>
              </a:pPr>
              <a:t>19.09.2017</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93" tIns="45745" rIns="91493" bIns="45745" rtlCol="0" anchor="ctr"/>
          <a:lstStyle/>
          <a:p>
            <a:pPr lvl="0"/>
            <a:endParaRPr lang="de-DE" noProof="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493" tIns="45745" rIns="91493" bIns="45745"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demokratiewebstatt.at/demokratie/lexikon/universitae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demokratiewebstatt.at/demokratie/lexikon/universitae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demokratiewebstatt.at/demokratie/lexikon/universita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5"/>
            <a:ext cx="9163050" cy="6872067"/>
          </a:xfrm>
          <a:prstGeom prst="rect">
            <a:avLst/>
          </a:prstGeom>
          <a:noFill/>
        </p:spPr>
      </p:pic>
      <p:sp>
        <p:nvSpPr>
          <p:cNvPr id="3074" name="Rectangle 2"/>
          <p:cNvSpPr>
            <a:spLocks noGrp="1" noChangeArrowheads="1"/>
          </p:cNvSpPr>
          <p:nvPr>
            <p:ph type="ctrTitle"/>
          </p:nvPr>
        </p:nvSpPr>
        <p:spPr>
          <a:xfrm>
            <a:off x="827584" y="908721"/>
            <a:ext cx="6912768" cy="1409270"/>
          </a:xfrm>
        </p:spPr>
        <p:txBody>
          <a:bodyPr/>
          <a:lstStyle/>
          <a:p>
            <a:pPr algn="ctr" eaLnBrk="1" hangingPunct="1"/>
            <a:r>
              <a:rPr lang="de-DE" sz="4000" dirty="0"/>
              <a:t/>
            </a:r>
            <a:br>
              <a:rPr lang="de-DE" sz="4000" dirty="0"/>
            </a:br>
            <a:r>
              <a:rPr lang="de-DE" sz="4000" dirty="0"/>
              <a:t/>
            </a:r>
            <a:br>
              <a:rPr lang="de-DE" sz="4000" dirty="0"/>
            </a:br>
            <a:r>
              <a:rPr lang="de-DE" sz="4000" dirty="0"/>
              <a:t/>
            </a:r>
            <a:br>
              <a:rPr lang="de-DE" sz="4000" dirty="0"/>
            </a:br>
            <a:r>
              <a:rPr lang="de-DE" sz="4000" dirty="0" smtClean="0"/>
              <a:t>„</a:t>
            </a:r>
            <a:r>
              <a:rPr lang="de-DE" sz="4000" dirty="0" err="1" smtClean="0"/>
              <a:t>Being</a:t>
            </a:r>
            <a:r>
              <a:rPr lang="de-DE" sz="4000" dirty="0" smtClean="0"/>
              <a:t> digital und Neue Medien“</a:t>
            </a:r>
            <a:endParaRPr lang="de-DE" sz="4000" dirty="0"/>
          </a:p>
        </p:txBody>
      </p:sp>
      <p:sp>
        <p:nvSpPr>
          <p:cNvPr id="3075" name="Rectangle 3"/>
          <p:cNvSpPr>
            <a:spLocks noGrp="1" noChangeArrowheads="1"/>
          </p:cNvSpPr>
          <p:nvPr>
            <p:ph type="subTitle" idx="1"/>
          </p:nvPr>
        </p:nvSpPr>
        <p:spPr>
          <a:xfrm>
            <a:off x="828823" y="3823494"/>
            <a:ext cx="6767513" cy="1405706"/>
          </a:xfrm>
        </p:spPr>
        <p:txBody>
          <a:bodyPr/>
          <a:lstStyle/>
          <a:p>
            <a:pPr eaLnBrk="1" hangingPunct="1"/>
            <a:r>
              <a:rPr lang="de-DE" dirty="0"/>
              <a:t>Materialien zur Politischen Bildung von Kindern und Jugendlichen</a:t>
            </a:r>
            <a:endParaRPr lang="de-AT" dirty="0"/>
          </a:p>
        </p:txBody>
      </p:sp>
      <p:sp>
        <p:nvSpPr>
          <p:cNvPr id="3076" name="Text Box 4"/>
          <p:cNvSpPr txBox="1">
            <a:spLocks noChangeArrowheads="1"/>
          </p:cNvSpPr>
          <p:nvPr/>
        </p:nvSpPr>
        <p:spPr bwMode="auto">
          <a:xfrm>
            <a:off x="882278" y="5392738"/>
            <a:ext cx="3041650" cy="366712"/>
          </a:xfrm>
          <a:prstGeom prst="rect">
            <a:avLst/>
          </a:prstGeom>
          <a:noFill/>
          <a:ln w="9525">
            <a:noFill/>
            <a:miter lim="800000"/>
            <a:headEnd/>
            <a:tailEnd/>
          </a:ln>
        </p:spPr>
        <p:txBody>
          <a:bodyPr wrap="none">
            <a:spAutoFit/>
          </a:bodyPr>
          <a:lstStyle/>
          <a:p>
            <a:r>
              <a:rPr lang="de-DE" dirty="0">
                <a:hlinkClick r:id="rId4"/>
              </a:rPr>
              <a:t>www.demokratiewebstatt.at</a:t>
            </a:r>
            <a:r>
              <a:rPr lang="de-DE" dirty="0"/>
              <a:t> </a:t>
            </a:r>
            <a:endParaRPr lang="de-AT"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447675" y="70234"/>
            <a:ext cx="8207375" cy="1152525"/>
          </a:xfrm>
        </p:spPr>
        <p:txBody>
          <a:bodyPr/>
          <a:lstStyle/>
          <a:p>
            <a:r>
              <a:rPr lang="de-DE" sz="2400" dirty="0" smtClean="0"/>
              <a:t>Offener Zugang – Kritische Nutzung </a:t>
            </a:r>
            <a:endParaRPr lang="de-DE" sz="2400" dirty="0"/>
          </a:p>
        </p:txBody>
      </p:sp>
      <p:sp>
        <p:nvSpPr>
          <p:cNvPr id="5" name="Inhaltsplatzhalter 11"/>
          <p:cNvSpPr txBox="1">
            <a:spLocks/>
          </p:cNvSpPr>
          <p:nvPr/>
        </p:nvSpPr>
        <p:spPr>
          <a:xfrm>
            <a:off x="107504" y="1196752"/>
            <a:ext cx="8435280" cy="6158309"/>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kern="0" dirty="0">
              <a:latin typeface="+mn-lt"/>
            </a:endParaRPr>
          </a:p>
        </p:txBody>
      </p:sp>
      <p:sp>
        <p:nvSpPr>
          <p:cNvPr id="7" name="Inhaltsplatzhalter 6"/>
          <p:cNvSpPr>
            <a:spLocks noGrp="1"/>
          </p:cNvSpPr>
          <p:nvPr>
            <p:ph idx="1"/>
          </p:nvPr>
        </p:nvSpPr>
        <p:spPr>
          <a:xfrm>
            <a:off x="447675" y="1340768"/>
            <a:ext cx="8229600" cy="4430712"/>
          </a:xfrm>
        </p:spPr>
        <p:txBody>
          <a:bodyPr/>
          <a:lstStyle/>
          <a:p>
            <a:r>
              <a:rPr lang="de-DE" sz="1800" dirty="0" smtClean="0"/>
              <a:t>Kinder und Jugendliche wachsen heute mit </a:t>
            </a:r>
            <a:r>
              <a:rPr lang="de-DE" sz="1800" dirty="0"/>
              <a:t>den Neuen Medien </a:t>
            </a:r>
            <a:r>
              <a:rPr lang="de-DE" sz="1800" dirty="0" smtClean="0"/>
              <a:t>auf. </a:t>
            </a:r>
            <a:r>
              <a:rPr lang="de-DE" sz="1800" dirty="0"/>
              <a:t>I</a:t>
            </a:r>
            <a:r>
              <a:rPr lang="de-DE" sz="1800" dirty="0" smtClean="0"/>
              <a:t>hre Kindheit verläuft anders als damals, als </a:t>
            </a:r>
            <a:r>
              <a:rPr lang="de-DE" sz="1800" dirty="0"/>
              <a:t>es diese Medien noch nicht gab</a:t>
            </a:r>
            <a:r>
              <a:rPr lang="de-DE" sz="1800" dirty="0" smtClean="0"/>
              <a:t>.</a:t>
            </a:r>
          </a:p>
          <a:p>
            <a:pPr marL="0" indent="0">
              <a:buNone/>
            </a:pPr>
            <a:endParaRPr lang="de-DE" sz="700" dirty="0" smtClean="0"/>
          </a:p>
          <a:p>
            <a:r>
              <a:rPr lang="de-DE" sz="1400" b="1" dirty="0" smtClean="0"/>
              <a:t>Nachteile </a:t>
            </a:r>
            <a:r>
              <a:rPr lang="de-DE" sz="1400" b="1" dirty="0"/>
              <a:t>und </a:t>
            </a:r>
            <a:r>
              <a:rPr lang="de-DE" sz="1400" b="1" dirty="0" smtClean="0"/>
              <a:t>Gefahren</a:t>
            </a:r>
            <a:r>
              <a:rPr lang="de-DE" sz="1400" dirty="0" smtClean="0"/>
              <a:t>: </a:t>
            </a:r>
          </a:p>
          <a:p>
            <a:pPr lvl="1"/>
            <a:r>
              <a:rPr lang="de-DE" sz="1300" dirty="0"/>
              <a:t>Sich nicht mehr ohne Medien beschäftigen können, „Abhängigkeit“</a:t>
            </a:r>
          </a:p>
          <a:p>
            <a:pPr lvl="1"/>
            <a:r>
              <a:rPr lang="de-DE" sz="1300" dirty="0"/>
              <a:t>Sich weniger gut konzentrieren können.</a:t>
            </a:r>
          </a:p>
          <a:p>
            <a:pPr lvl="1"/>
            <a:r>
              <a:rPr lang="de-DE" sz="1300" dirty="0"/>
              <a:t>Das Schreiben nicht richtig erlernen.</a:t>
            </a:r>
          </a:p>
          <a:p>
            <a:pPr lvl="1"/>
            <a:r>
              <a:rPr lang="de-DE" sz="1300" dirty="0"/>
              <a:t>Nicht mehr fähig sein, „echte“ Freundschaften zu pflegen.</a:t>
            </a:r>
          </a:p>
          <a:p>
            <a:pPr lvl="1"/>
            <a:r>
              <a:rPr lang="de-DE" sz="1300" dirty="0"/>
              <a:t>Immer weniger ist „privat</a:t>
            </a:r>
            <a:r>
              <a:rPr lang="de-DE" sz="1300" dirty="0" smtClean="0"/>
              <a:t>“.</a:t>
            </a:r>
          </a:p>
          <a:p>
            <a:pPr marL="457200" lvl="1" indent="0">
              <a:buNone/>
            </a:pPr>
            <a:endParaRPr lang="de-DE" sz="700" dirty="0" smtClean="0"/>
          </a:p>
          <a:p>
            <a:r>
              <a:rPr lang="de-DE" sz="1400" b="1" dirty="0"/>
              <a:t>Vorteile und neuen Möglichkeiten</a:t>
            </a:r>
            <a:r>
              <a:rPr lang="de-DE" sz="1400" dirty="0"/>
              <a:t>: </a:t>
            </a:r>
          </a:p>
          <a:p>
            <a:pPr lvl="1"/>
            <a:r>
              <a:rPr lang="de-DE" sz="1300" dirty="0" smtClean="0"/>
              <a:t>Verständnis </a:t>
            </a:r>
            <a:r>
              <a:rPr lang="de-DE" sz="1300" dirty="0"/>
              <a:t>für Technik </a:t>
            </a:r>
            <a:r>
              <a:rPr lang="de-DE" sz="1300" dirty="0" smtClean="0"/>
              <a:t>wird viel </a:t>
            </a:r>
            <a:r>
              <a:rPr lang="de-DE" sz="1300" dirty="0"/>
              <a:t>früher </a:t>
            </a:r>
            <a:r>
              <a:rPr lang="de-DE" sz="1300" dirty="0" smtClean="0"/>
              <a:t>gefördert. </a:t>
            </a:r>
          </a:p>
          <a:p>
            <a:pPr lvl="1"/>
            <a:r>
              <a:rPr lang="de-DE" sz="1300" dirty="0" smtClean="0"/>
              <a:t>Kreativität wird ermöglicht</a:t>
            </a:r>
          </a:p>
          <a:p>
            <a:pPr lvl="1"/>
            <a:r>
              <a:rPr lang="de-DE" sz="1300" dirty="0" smtClean="0"/>
              <a:t>Leichterer Austausch mit Gruppen mit denselben Interessen möglich. </a:t>
            </a:r>
            <a:endParaRPr lang="de-DE" sz="1400" dirty="0"/>
          </a:p>
          <a:p>
            <a:pPr marL="0" indent="0">
              <a:buNone/>
            </a:pPr>
            <a:endParaRPr lang="de-DE" sz="700" dirty="0" smtClean="0"/>
          </a:p>
          <a:p>
            <a:r>
              <a:rPr lang="de-DE" sz="1800" dirty="0" smtClean="0"/>
              <a:t>Es ist noch zu wenig erforscht, welche </a:t>
            </a:r>
            <a:r>
              <a:rPr lang="de-DE" sz="1800" dirty="0"/>
              <a:t>Auswirkungen die Neuen Medien haben, und ob diese überwiegend positiv oder negativ </a:t>
            </a:r>
            <a:r>
              <a:rPr lang="de-DE" sz="1800" dirty="0" smtClean="0"/>
              <a:t>sind! </a:t>
            </a:r>
          </a:p>
          <a:p>
            <a:r>
              <a:rPr lang="de-DE" sz="1800" dirty="0" smtClean="0"/>
              <a:t>Fazit: </a:t>
            </a:r>
            <a:r>
              <a:rPr lang="de-DE" sz="1800" dirty="0"/>
              <a:t>Ein </a:t>
            </a:r>
            <a:r>
              <a:rPr lang="de-DE" sz="1800" b="1" dirty="0"/>
              <a:t>verantwortungsbewusster Umgang mit Neuen Medien</a:t>
            </a:r>
            <a:r>
              <a:rPr lang="de-DE" sz="1800" dirty="0"/>
              <a:t> ist angesagt!</a:t>
            </a:r>
            <a:endParaRPr lang="de-DE" sz="1800" dirty="0" smtClean="0"/>
          </a:p>
        </p:txBody>
      </p:sp>
    </p:spTree>
    <p:extLst>
      <p:ext uri="{BB962C8B-B14F-4D97-AF65-F5344CB8AC3E}">
        <p14:creationId xmlns:p14="http://schemas.microsoft.com/office/powerpoint/2010/main" val="2384190608"/>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p:txBody>
          <a:bodyPr/>
          <a:lstStyle/>
          <a:p>
            <a:r>
              <a:rPr lang="de-DE" sz="2800" dirty="0" smtClean="0"/>
              <a:t>Übung 1: </a:t>
            </a:r>
            <a:r>
              <a:rPr lang="de-AT" sz="2800" dirty="0" smtClean="0"/>
              <a:t>Wie geht’s mir ohne digitale Medien?</a:t>
            </a:r>
            <a:endParaRPr lang="de-DE" sz="2800" dirty="0"/>
          </a:p>
        </p:txBody>
      </p:sp>
      <p:sp>
        <p:nvSpPr>
          <p:cNvPr id="2" name="Inhaltsplatzhalter 1"/>
          <p:cNvSpPr>
            <a:spLocks noGrp="1"/>
          </p:cNvSpPr>
          <p:nvPr>
            <p:ph idx="1"/>
          </p:nvPr>
        </p:nvSpPr>
        <p:spPr/>
        <p:txBody>
          <a:bodyPr/>
          <a:lstStyle/>
          <a:p>
            <a:pPr marL="0" indent="0">
              <a:buNone/>
            </a:pPr>
            <a:r>
              <a:rPr lang="de-AT" sz="2000" dirty="0"/>
              <a:t>Stell dir vor, </a:t>
            </a:r>
            <a:r>
              <a:rPr lang="de-AT" sz="2000" dirty="0" smtClean="0"/>
              <a:t>du musst für zwei Tage auf alle elektronischen Geräte und auf das Internet verzichten: Kein Handy, kein Computer, kein Tablet …</a:t>
            </a:r>
          </a:p>
          <a:p>
            <a:pPr marL="0" indent="0">
              <a:buNone/>
            </a:pPr>
            <a:r>
              <a:rPr lang="de-DE" sz="2000" dirty="0" smtClean="0"/>
              <a:t>Wie geht’s dir bei dieser Vorstellung? Was würde dir fehlen, was würdest du „gewinnen“?</a:t>
            </a:r>
          </a:p>
          <a:p>
            <a:pPr marL="0" indent="0">
              <a:buNone/>
            </a:pPr>
            <a:endParaRPr lang="de-DE" sz="2000" dirty="0"/>
          </a:p>
          <a:p>
            <a:pPr marL="0" indent="0">
              <a:buNone/>
            </a:pPr>
            <a:r>
              <a:rPr lang="de-DE" sz="2000" dirty="0" smtClean="0"/>
              <a:t>Fragen zur Anregung und Reflektion:</a:t>
            </a:r>
          </a:p>
          <a:p>
            <a:pPr lvl="1"/>
            <a:r>
              <a:rPr lang="de-DE" sz="1500" dirty="0" smtClean="0"/>
              <a:t>Warum fällt es uns immer schwerer, auf digitale Medien zu verzichten?</a:t>
            </a:r>
          </a:p>
          <a:p>
            <a:pPr lvl="1"/>
            <a:r>
              <a:rPr lang="de-DE" sz="1500" dirty="0" smtClean="0"/>
              <a:t>In welchen Situationen benötigen wir digitale Medien wirklich? In welchen Situationen sind sie ersetzbar oder überflüssig?</a:t>
            </a:r>
          </a:p>
          <a:p>
            <a:pPr lvl="1"/>
            <a:r>
              <a:rPr lang="de-DE" sz="1500" dirty="0" smtClean="0"/>
              <a:t>Welche „Online“-Tätigkeiten kann man auch „offline“ machen, also ohne Einsatz digitaler Medien?</a:t>
            </a:r>
          </a:p>
          <a:p>
            <a:pPr lvl="1"/>
            <a:r>
              <a:rPr lang="de-DE" sz="1500" dirty="0" smtClean="0"/>
              <a:t>Wo gibt es Unterschiede im Konsum digitaler Medien zwischen „Digital Natives“ und älteren Menschen?</a:t>
            </a:r>
          </a:p>
          <a:p>
            <a:pPr lvl="1"/>
            <a:endParaRPr lang="de-AT" sz="1500" dirty="0" smtClean="0"/>
          </a:p>
          <a:p>
            <a:pPr marL="0" indent="0">
              <a:buNone/>
            </a:pPr>
            <a:endParaRPr lang="de-AT" sz="2000" dirty="0"/>
          </a:p>
        </p:txBody>
      </p:sp>
      <p:sp>
        <p:nvSpPr>
          <p:cNvPr id="5" name="Inhaltsplatzhalter 11"/>
          <p:cNvSpPr txBox="1">
            <a:spLocks/>
          </p:cNvSpPr>
          <p:nvPr/>
        </p:nvSpPr>
        <p:spPr>
          <a:xfrm>
            <a:off x="107504" y="1196752"/>
            <a:ext cx="8435280" cy="6158309"/>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kern="0" dirty="0">
              <a:latin typeface="+mn-lt"/>
            </a:endParaRPr>
          </a:p>
        </p:txBody>
      </p:sp>
    </p:spTree>
    <p:extLst>
      <p:ext uri="{BB962C8B-B14F-4D97-AF65-F5344CB8AC3E}">
        <p14:creationId xmlns:p14="http://schemas.microsoft.com/office/powerpoint/2010/main" val="137598063"/>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9050" y="3932"/>
            <a:ext cx="9163050" cy="6858000"/>
          </a:xfrm>
          <a:prstGeom prst="rect">
            <a:avLst/>
          </a:prstGeom>
          <a:noFill/>
        </p:spPr>
      </p:pic>
      <p:sp>
        <p:nvSpPr>
          <p:cNvPr id="5122" name="Rectangle 2"/>
          <p:cNvSpPr>
            <a:spLocks noGrp="1" noChangeArrowheads="1"/>
          </p:cNvSpPr>
          <p:nvPr>
            <p:ph type="ctrTitle"/>
          </p:nvPr>
        </p:nvSpPr>
        <p:spPr>
          <a:xfrm>
            <a:off x="578100" y="3933056"/>
            <a:ext cx="7777162" cy="936104"/>
          </a:xfrm>
        </p:spPr>
        <p:txBody>
          <a:bodyPr/>
          <a:lstStyle/>
          <a:p>
            <a:pPr lvl="0"/>
            <a:r>
              <a:rPr lang="de-DE" sz="3200" dirty="0" smtClean="0"/>
              <a:t>Treffpunkt Internet – </a:t>
            </a:r>
            <a:br>
              <a:rPr lang="de-DE" sz="3200" dirty="0" smtClean="0"/>
            </a:br>
            <a:r>
              <a:rPr lang="de-DE" sz="3200" dirty="0" smtClean="0"/>
              <a:t>Web 2.0 und </a:t>
            </a:r>
            <a:r>
              <a:rPr lang="de-DE" sz="3200" dirty="0" err="1" smtClean="0"/>
              <a:t>Social</a:t>
            </a:r>
            <a:r>
              <a:rPr lang="de-DE" sz="3200" dirty="0" smtClean="0"/>
              <a:t> Media</a:t>
            </a:r>
            <a:endParaRPr lang="de-AT" sz="32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48366553"/>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62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Vom Lesen zum Mitgestalten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1800" dirty="0"/>
              <a:t>Die ersten Internet-Anwendungen (Web 1.0) konnten </a:t>
            </a:r>
            <a:r>
              <a:rPr lang="de-DE" sz="1800" b="1" dirty="0"/>
              <a:t>nur Texte</a:t>
            </a:r>
            <a:r>
              <a:rPr lang="de-DE" sz="1800" dirty="0"/>
              <a:t> </a:t>
            </a:r>
            <a:r>
              <a:rPr lang="de-DE" sz="1800" dirty="0" smtClean="0"/>
              <a:t>anzeigen</a:t>
            </a:r>
          </a:p>
          <a:p>
            <a:r>
              <a:rPr lang="de-DE" sz="1800" dirty="0" smtClean="0"/>
              <a:t>Seit </a:t>
            </a:r>
            <a:r>
              <a:rPr lang="de-DE" sz="1800" dirty="0"/>
              <a:t>dem Jahr 2005 spricht man im Zusammenhang mit dem Internet vom </a:t>
            </a:r>
            <a:r>
              <a:rPr lang="de-DE" sz="1800" b="1" dirty="0"/>
              <a:t>Web 2.0</a:t>
            </a:r>
            <a:r>
              <a:rPr lang="de-DE" sz="1800" dirty="0" smtClean="0"/>
              <a:t>.</a:t>
            </a:r>
          </a:p>
          <a:p>
            <a:r>
              <a:rPr lang="de-DE" sz="1800" b="1" dirty="0" smtClean="0"/>
              <a:t>Neue </a:t>
            </a:r>
            <a:r>
              <a:rPr lang="de-DE" sz="1800" b="1" dirty="0"/>
              <a:t>Idee</a:t>
            </a:r>
            <a:r>
              <a:rPr lang="de-DE" sz="1800" dirty="0"/>
              <a:t>: Die Menschen sollen die Möglichkeit haben, sich zu vernetzen, online Inhalte selbst zu bestimmen und zu </a:t>
            </a:r>
            <a:r>
              <a:rPr lang="de-DE" sz="1800" dirty="0" smtClean="0"/>
              <a:t>erstellen (</a:t>
            </a:r>
            <a:r>
              <a:rPr lang="de-DE" sz="1800" b="1" dirty="0" smtClean="0"/>
              <a:t>„</a:t>
            </a:r>
            <a:r>
              <a:rPr lang="de-DE" sz="1800" b="1" dirty="0"/>
              <a:t>Mitmach-Internet</a:t>
            </a:r>
            <a:r>
              <a:rPr lang="de-DE" sz="1800" b="1" dirty="0" smtClean="0"/>
              <a:t>“</a:t>
            </a:r>
            <a:r>
              <a:rPr lang="de-DE" sz="1800" dirty="0" smtClean="0"/>
              <a:t>).</a:t>
            </a:r>
          </a:p>
          <a:p>
            <a:r>
              <a:rPr lang="de-DE" sz="1800" dirty="0" smtClean="0"/>
              <a:t>Einer </a:t>
            </a:r>
            <a:r>
              <a:rPr lang="de-DE" sz="1800" dirty="0"/>
              <a:t>der wichtigsten </a:t>
            </a:r>
            <a:r>
              <a:rPr lang="de-DE" sz="1800" dirty="0" smtClean="0"/>
              <a:t>Unterschiede: Das </a:t>
            </a:r>
            <a:r>
              <a:rPr lang="de-DE" sz="1800" dirty="0"/>
              <a:t>neue Internet ist </a:t>
            </a:r>
            <a:r>
              <a:rPr lang="de-DE" sz="1800" b="1" dirty="0"/>
              <a:t>interaktiv</a:t>
            </a:r>
            <a:r>
              <a:rPr lang="de-DE" sz="1800" dirty="0"/>
              <a:t>! </a:t>
            </a:r>
            <a:r>
              <a:rPr lang="de-DE" sz="1800" dirty="0" smtClean="0"/>
              <a:t>Jede </a:t>
            </a:r>
            <a:r>
              <a:rPr lang="de-DE" sz="1800" dirty="0"/>
              <a:t>und jeder, der oder die Zugang zum Internet hat, </a:t>
            </a:r>
            <a:r>
              <a:rPr lang="de-DE" sz="1800" dirty="0" smtClean="0"/>
              <a:t>kann das Web </a:t>
            </a:r>
            <a:r>
              <a:rPr lang="de-DE" sz="1800" dirty="0"/>
              <a:t>auch </a:t>
            </a:r>
            <a:r>
              <a:rPr lang="de-DE" sz="1800" b="1" dirty="0" smtClean="0"/>
              <a:t>mitgestalten</a:t>
            </a:r>
            <a:r>
              <a:rPr lang="de-DE" sz="1800" dirty="0" smtClean="0"/>
              <a:t> (Wikis, Blogs, </a:t>
            </a:r>
            <a:r>
              <a:rPr lang="de-DE" sz="1800" dirty="0" err="1" smtClean="0"/>
              <a:t>Youtube</a:t>
            </a:r>
            <a:r>
              <a:rPr lang="de-DE" sz="1800" dirty="0" smtClean="0"/>
              <a:t>, Instagram usw.).</a:t>
            </a:r>
          </a:p>
          <a:p>
            <a:endParaRPr lang="de-DE" sz="1600" dirty="0"/>
          </a:p>
          <a:p>
            <a:endParaRPr lang="de-DE" sz="1600" dirty="0" smtClean="0"/>
          </a:p>
          <a:p>
            <a:endParaRPr lang="de-DE" sz="1600" dirty="0" smtClean="0"/>
          </a:p>
          <a:p>
            <a:r>
              <a:rPr lang="de-DE" sz="1800" dirty="0"/>
              <a:t>„</a:t>
            </a:r>
            <a:r>
              <a:rPr lang="de-DE" sz="1800" b="1" dirty="0"/>
              <a:t>Sozial</a:t>
            </a:r>
            <a:r>
              <a:rPr lang="de-DE" sz="1800" dirty="0"/>
              <a:t>“ bedeutet </a:t>
            </a:r>
            <a:r>
              <a:rPr lang="de-DE" sz="1800" dirty="0" smtClean="0"/>
              <a:t>gemeinschaftlich, ein „</a:t>
            </a:r>
            <a:r>
              <a:rPr lang="de-DE" sz="1800" b="1" dirty="0" smtClean="0"/>
              <a:t>Netzwerk</a:t>
            </a:r>
            <a:r>
              <a:rPr lang="de-DE" sz="1800" dirty="0"/>
              <a:t>“ ist etwas, </a:t>
            </a:r>
            <a:r>
              <a:rPr lang="de-DE" sz="1800" dirty="0" smtClean="0"/>
              <a:t>das </a:t>
            </a:r>
            <a:r>
              <a:rPr lang="de-DE" sz="1800" dirty="0"/>
              <a:t>verbindet. </a:t>
            </a:r>
            <a:endParaRPr lang="de-DE" sz="1800" dirty="0" smtClean="0"/>
          </a:p>
          <a:p>
            <a:r>
              <a:rPr lang="de-DE" sz="1800" dirty="0"/>
              <a:t>Bei Sozialen Netzwerken geht es um Menschen, die miteinander in Kontakt sind, einander treffen und sich gegenseitig unterstützen</a:t>
            </a:r>
            <a:r>
              <a:rPr lang="de-DE" sz="1800" dirty="0" smtClean="0"/>
              <a:t>.</a:t>
            </a:r>
          </a:p>
          <a:p>
            <a:r>
              <a:rPr lang="de-DE" sz="1800" dirty="0"/>
              <a:t>Früher passierte das vor allem „in </a:t>
            </a:r>
            <a:r>
              <a:rPr lang="de-DE" sz="1800" dirty="0" err="1"/>
              <a:t>echt</a:t>
            </a:r>
            <a:r>
              <a:rPr lang="de-DE" sz="1800" dirty="0" err="1" smtClean="0"/>
              <a:t>“,heutzutage</a:t>
            </a:r>
            <a:r>
              <a:rPr lang="de-DE" sz="1800" dirty="0" smtClean="0"/>
              <a:t> versteht man unter „</a:t>
            </a:r>
            <a:r>
              <a:rPr lang="de-DE" sz="1800" b="1" dirty="0" smtClean="0"/>
              <a:t>Sozialen Netzwerken</a:t>
            </a:r>
            <a:r>
              <a:rPr lang="de-DE" sz="1800" dirty="0" smtClean="0"/>
              <a:t>“ </a:t>
            </a:r>
            <a:r>
              <a:rPr lang="de-DE" sz="1800" dirty="0"/>
              <a:t>meist </a:t>
            </a:r>
            <a:r>
              <a:rPr lang="de-DE" sz="1800" b="1" dirty="0"/>
              <a:t>Treffpunkte für Gemeinschaften </a:t>
            </a:r>
            <a:r>
              <a:rPr lang="de-DE" sz="1800" b="1" dirty="0" smtClean="0"/>
              <a:t>im </a:t>
            </a:r>
            <a:r>
              <a:rPr lang="de-DE" sz="1800" b="1" dirty="0"/>
              <a:t>Internet</a:t>
            </a:r>
            <a:r>
              <a:rPr lang="de-DE" sz="1800" dirty="0"/>
              <a:t>.</a:t>
            </a:r>
            <a:endParaRPr lang="de-DE" sz="1800" dirty="0" smtClean="0"/>
          </a:p>
        </p:txBody>
      </p:sp>
      <p:sp>
        <p:nvSpPr>
          <p:cNvPr id="7" name="Rectangle 2"/>
          <p:cNvSpPr txBox="1">
            <a:spLocks noChangeArrowheads="1"/>
          </p:cNvSpPr>
          <p:nvPr/>
        </p:nvSpPr>
        <p:spPr bwMode="auto">
          <a:xfrm>
            <a:off x="453748" y="3508049"/>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a:lstStyle>
          <a:p>
            <a:r>
              <a:rPr lang="de-DE" sz="2400" kern="0" dirty="0" smtClean="0"/>
              <a:t>Soziale Netzwerke</a:t>
            </a:r>
            <a:endParaRPr lang="de-DE" sz="2400" kern="0" dirty="0"/>
          </a:p>
        </p:txBody>
      </p:sp>
    </p:spTree>
    <p:extLst>
      <p:ext uri="{BB962C8B-B14F-4D97-AF65-F5344CB8AC3E}">
        <p14:creationId xmlns:p14="http://schemas.microsoft.com/office/powerpoint/2010/main" val="1430578300"/>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Facebook, Instagram, </a:t>
            </a:r>
            <a:r>
              <a:rPr lang="de-DE" sz="2400" dirty="0" err="1" smtClean="0"/>
              <a:t>Youtube</a:t>
            </a:r>
            <a:r>
              <a:rPr lang="de-DE" sz="2400" dirty="0" smtClean="0"/>
              <a:t> und Co.</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1800" dirty="0" smtClean="0"/>
              <a:t>Mit Sozialen Netzwerken wie Facebook oder </a:t>
            </a:r>
            <a:r>
              <a:rPr lang="de-DE" sz="1800" b="1" dirty="0"/>
              <a:t>Foto- und Video-Communitys</a:t>
            </a:r>
            <a:r>
              <a:rPr lang="de-DE" sz="1800" dirty="0"/>
              <a:t> wie Flickr, Instagram, Pinterest und </a:t>
            </a:r>
            <a:r>
              <a:rPr lang="de-DE" sz="1800" dirty="0" smtClean="0"/>
              <a:t>YouTube kannst du </a:t>
            </a:r>
            <a:r>
              <a:rPr lang="de-DE" sz="1800" dirty="0"/>
              <a:t>die Welt wissen lassen kannst, was du gerade denkst und </a:t>
            </a:r>
            <a:r>
              <a:rPr lang="de-DE" sz="1800" dirty="0" smtClean="0"/>
              <a:t>machst.</a:t>
            </a:r>
          </a:p>
          <a:p>
            <a:r>
              <a:rPr lang="de-DE" sz="1800" dirty="0" smtClean="0"/>
              <a:t>Das </a:t>
            </a:r>
            <a:r>
              <a:rPr lang="de-DE" sz="1800" dirty="0"/>
              <a:t>weltweit größte und </a:t>
            </a:r>
            <a:r>
              <a:rPr lang="de-DE" sz="1800" b="1" dirty="0"/>
              <a:t>bekannteste Soziale Netzwerk</a:t>
            </a:r>
            <a:r>
              <a:rPr lang="de-DE" sz="1800" dirty="0"/>
              <a:t> ist Facebook. Es gibt auch Soziale Netzwerke extra für Kinder</a:t>
            </a:r>
            <a:r>
              <a:rPr lang="de-DE" sz="1800" dirty="0" smtClean="0"/>
              <a:t>!</a:t>
            </a:r>
          </a:p>
          <a:p>
            <a:r>
              <a:rPr lang="de-DE" sz="1800" dirty="0" smtClean="0"/>
              <a:t>Manche </a:t>
            </a:r>
            <a:r>
              <a:rPr lang="de-DE" sz="1800" dirty="0"/>
              <a:t>Soziale Netzwerke haben sich außerdem auf ein Thema spezialisiert, etwa auf den beruflichen Austausch (z.B. </a:t>
            </a:r>
            <a:r>
              <a:rPr lang="de-DE" sz="1800" dirty="0" err="1"/>
              <a:t>Xing</a:t>
            </a:r>
            <a:r>
              <a:rPr lang="de-DE" sz="1800" dirty="0"/>
              <a:t>, LinkedIn). </a:t>
            </a:r>
            <a:endParaRPr lang="de-AT" sz="1800" dirty="0" smtClean="0"/>
          </a:p>
        </p:txBody>
      </p:sp>
      <p:pic>
        <p:nvPicPr>
          <p:cNvPr id="2" name="Grafik 1"/>
          <p:cNvPicPr>
            <a:picLocks noChangeAspect="1"/>
          </p:cNvPicPr>
          <p:nvPr/>
        </p:nvPicPr>
        <p:blipFill>
          <a:blip r:embed="rId3"/>
          <a:stretch>
            <a:fillRect/>
          </a:stretch>
        </p:blipFill>
        <p:spPr>
          <a:xfrm>
            <a:off x="2051720" y="3442692"/>
            <a:ext cx="3960440" cy="3054690"/>
          </a:xfrm>
          <a:prstGeom prst="rect">
            <a:avLst/>
          </a:prstGeom>
        </p:spPr>
      </p:pic>
      <p:sp>
        <p:nvSpPr>
          <p:cNvPr id="3" name="Textfeld 2"/>
          <p:cNvSpPr txBox="1"/>
          <p:nvPr/>
        </p:nvSpPr>
        <p:spPr>
          <a:xfrm>
            <a:off x="1763688" y="6491327"/>
            <a:ext cx="4824536" cy="200055"/>
          </a:xfrm>
          <a:prstGeom prst="rect">
            <a:avLst/>
          </a:prstGeom>
          <a:noFill/>
        </p:spPr>
        <p:txBody>
          <a:bodyPr wrap="square" rtlCol="0">
            <a:spAutoFit/>
          </a:bodyPr>
          <a:lstStyle/>
          <a:p>
            <a:r>
              <a:rPr lang="de-DE" sz="700" dirty="0"/>
              <a:t>Nutzung sozialer Netzwerke bei österreichischer Jugendlichen © Parlamentsdirektion / Kinderbüro </a:t>
            </a:r>
            <a:r>
              <a:rPr lang="de-DE" sz="700" i="1" dirty="0">
                <a:hlinkClick r:id="rId4"/>
              </a:rPr>
              <a:t>Universität</a:t>
            </a:r>
            <a:r>
              <a:rPr lang="de-DE" sz="700" dirty="0"/>
              <a:t> Wien</a:t>
            </a:r>
            <a:endParaRPr lang="de-AT" sz="700" dirty="0"/>
          </a:p>
        </p:txBody>
      </p:sp>
    </p:spTree>
    <p:extLst>
      <p:ext uri="{BB962C8B-B14F-4D97-AF65-F5344CB8AC3E}">
        <p14:creationId xmlns:p14="http://schemas.microsoft.com/office/powerpoint/2010/main" val="3551269102"/>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554" y="3933056"/>
            <a:ext cx="7777162" cy="936104"/>
          </a:xfrm>
        </p:spPr>
        <p:txBody>
          <a:bodyPr/>
          <a:lstStyle/>
          <a:p>
            <a:pPr lvl="0" algn="r"/>
            <a:r>
              <a:rPr lang="de-DE" sz="4000" dirty="0" smtClean="0"/>
              <a:t>Gute Seiten – schlechte Seiten</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77314757"/>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a:t>Neuen </a:t>
            </a:r>
            <a:r>
              <a:rPr lang="de-DE" sz="2400" dirty="0" smtClean="0"/>
              <a:t>Medien </a:t>
            </a:r>
            <a:r>
              <a:rPr lang="de-DE" sz="2400" dirty="0"/>
              <a:t>–</a:t>
            </a:r>
            <a:r>
              <a:rPr lang="de-DE" sz="2400" dirty="0" smtClean="0"/>
              <a:t> Fluch und Segen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536505"/>
          </a:xfrm>
        </p:spPr>
        <p:txBody>
          <a:bodyPr/>
          <a:lstStyle/>
          <a:p>
            <a:r>
              <a:rPr lang="de-DE" sz="1800" dirty="0" smtClean="0"/>
              <a:t>Dank </a:t>
            </a:r>
            <a:r>
              <a:rPr lang="de-DE" sz="1800" dirty="0"/>
              <a:t>der Neuen Medien kann man viele Dinge gleichzeitig und überall machen</a:t>
            </a:r>
            <a:r>
              <a:rPr lang="de-DE" sz="1800" dirty="0" smtClean="0"/>
              <a:t>:</a:t>
            </a:r>
          </a:p>
          <a:p>
            <a:pPr marL="0" indent="0">
              <a:buNone/>
            </a:pPr>
            <a:endParaRPr lang="de-DE" sz="600" dirty="0"/>
          </a:p>
          <a:p>
            <a:pPr lvl="1"/>
            <a:r>
              <a:rPr lang="de-DE" sz="1400" dirty="0"/>
              <a:t>Rund um die Uhr im Internet </a:t>
            </a:r>
            <a:r>
              <a:rPr lang="de-DE" sz="1400" dirty="0" smtClean="0"/>
              <a:t>surfen</a:t>
            </a:r>
            <a:endParaRPr lang="de-DE" sz="1400" dirty="0"/>
          </a:p>
          <a:p>
            <a:pPr lvl="1"/>
            <a:r>
              <a:rPr lang="de-DE" sz="1400" dirty="0"/>
              <a:t>Nachrichten an mehrere Personen gleichzeitig </a:t>
            </a:r>
            <a:r>
              <a:rPr lang="de-DE" sz="1400" dirty="0" smtClean="0"/>
              <a:t/>
            </a:r>
            <a:br>
              <a:rPr lang="de-DE" sz="1400" dirty="0" smtClean="0"/>
            </a:br>
            <a:r>
              <a:rPr lang="de-DE" sz="1400" dirty="0" smtClean="0"/>
              <a:t>schreiben</a:t>
            </a:r>
            <a:endParaRPr lang="de-DE" sz="1400" dirty="0"/>
          </a:p>
          <a:p>
            <a:pPr lvl="1"/>
            <a:r>
              <a:rPr lang="de-DE" sz="1400" dirty="0"/>
              <a:t>Erlebnisse über Soziale Netzwerke mit </a:t>
            </a:r>
            <a:r>
              <a:rPr lang="de-DE" sz="1400" dirty="0" smtClean="0"/>
              <a:t>„</a:t>
            </a:r>
            <a:r>
              <a:rPr lang="de-DE" sz="1400" dirty="0" err="1"/>
              <a:t>FreundInnen</a:t>
            </a:r>
            <a:r>
              <a:rPr lang="de-DE" sz="1400" dirty="0"/>
              <a:t>“ </a:t>
            </a:r>
            <a:r>
              <a:rPr lang="de-DE" sz="1400" dirty="0" smtClean="0"/>
              <a:t/>
            </a:r>
            <a:br>
              <a:rPr lang="de-DE" sz="1400" dirty="0" smtClean="0"/>
            </a:br>
            <a:r>
              <a:rPr lang="de-DE" sz="1400" dirty="0" smtClean="0"/>
              <a:t>teilen</a:t>
            </a:r>
            <a:endParaRPr lang="de-DE" sz="1400" dirty="0"/>
          </a:p>
          <a:p>
            <a:pPr lvl="1"/>
            <a:r>
              <a:rPr lang="de-DE" sz="1400" dirty="0"/>
              <a:t>Neue „</a:t>
            </a:r>
            <a:r>
              <a:rPr lang="de-DE" sz="1400" dirty="0" err="1" smtClean="0"/>
              <a:t>FreundInnen</a:t>
            </a:r>
            <a:r>
              <a:rPr lang="de-DE" sz="1400" dirty="0" smtClean="0"/>
              <a:t>“ </a:t>
            </a:r>
            <a:r>
              <a:rPr lang="de-DE" sz="1400" dirty="0"/>
              <a:t>beim Chatten </a:t>
            </a:r>
            <a:r>
              <a:rPr lang="de-DE" sz="1400" dirty="0" smtClean="0"/>
              <a:t>kennenlernen</a:t>
            </a:r>
            <a:endParaRPr lang="de-DE" sz="1400" dirty="0"/>
          </a:p>
          <a:p>
            <a:pPr marL="0" indent="0">
              <a:buNone/>
            </a:pPr>
            <a:endParaRPr lang="de-DE" sz="2000" dirty="0" smtClean="0"/>
          </a:p>
          <a:p>
            <a:pPr marL="0" indent="0">
              <a:buNone/>
            </a:pPr>
            <a:endParaRPr lang="de-DE" sz="2000" dirty="0" smtClean="0"/>
          </a:p>
          <a:p>
            <a:r>
              <a:rPr lang="de-DE" sz="1800" dirty="0" smtClean="0"/>
              <a:t>Doch </a:t>
            </a:r>
            <a:r>
              <a:rPr lang="de-DE" sz="1800" dirty="0"/>
              <a:t>die vielen Möglichkeiten und die ständige Erreichbarkeit haben auch negative Folgen</a:t>
            </a:r>
            <a:r>
              <a:rPr lang="de-DE" sz="1800" dirty="0" smtClean="0"/>
              <a:t>:</a:t>
            </a:r>
          </a:p>
          <a:p>
            <a:pPr marL="0" indent="0">
              <a:buNone/>
            </a:pPr>
            <a:endParaRPr lang="de-DE" sz="600" dirty="0" smtClean="0"/>
          </a:p>
          <a:p>
            <a:pPr lvl="1"/>
            <a:r>
              <a:rPr lang="de-DE" sz="1400" dirty="0" smtClean="0"/>
              <a:t>Unruhe </a:t>
            </a:r>
            <a:r>
              <a:rPr lang="de-DE" sz="1400" dirty="0"/>
              <a:t>und die Angst, etwas zu </a:t>
            </a:r>
            <a:r>
              <a:rPr lang="de-DE" sz="1400" dirty="0" smtClean="0"/>
              <a:t>verpassen</a:t>
            </a:r>
          </a:p>
          <a:p>
            <a:pPr lvl="1"/>
            <a:r>
              <a:rPr lang="de-DE" sz="1400" dirty="0" smtClean="0"/>
              <a:t>Unzufriedenheit</a:t>
            </a:r>
          </a:p>
          <a:p>
            <a:pPr lvl="1"/>
            <a:r>
              <a:rPr lang="de-DE" sz="1400" dirty="0" smtClean="0"/>
              <a:t>Beschimpfungen erreichen </a:t>
            </a:r>
            <a:r>
              <a:rPr lang="de-DE" sz="1400" dirty="0"/>
              <a:t>uns jederzeit und </a:t>
            </a:r>
            <a:r>
              <a:rPr lang="de-DE" sz="1400" dirty="0" smtClean="0"/>
              <a:t>verbreiten</a:t>
            </a:r>
            <a:br>
              <a:rPr lang="de-DE" sz="1400" dirty="0" smtClean="0"/>
            </a:br>
            <a:r>
              <a:rPr lang="de-DE" sz="1400" dirty="0" smtClean="0"/>
              <a:t>sich rasch</a:t>
            </a:r>
          </a:p>
          <a:p>
            <a:pPr lvl="1"/>
            <a:r>
              <a:rPr lang="de-DE" sz="1400" dirty="0" smtClean="0"/>
              <a:t>Menschen geben viele Informationen über sich preis</a:t>
            </a:r>
            <a:endParaRPr lang="de-DE" sz="1400" dirty="0"/>
          </a:p>
          <a:p>
            <a:pPr lvl="1"/>
            <a:endParaRPr lang="de-DE" sz="1500" dirty="0"/>
          </a:p>
          <a:p>
            <a:pPr marL="0" indent="0">
              <a:buNone/>
            </a:pPr>
            <a:endParaRPr lang="de-AT" sz="2000" dirty="0" smtClean="0"/>
          </a:p>
          <a:p>
            <a:endParaRPr lang="de-AT" sz="2000" dirty="0" smtClean="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917" y="4530426"/>
            <a:ext cx="2013603" cy="1510203"/>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467" y="1917033"/>
            <a:ext cx="2059053" cy="1367952"/>
          </a:xfrm>
          <a:prstGeom prst="rect">
            <a:avLst/>
          </a:prstGeom>
        </p:spPr>
      </p:pic>
      <p:sp>
        <p:nvSpPr>
          <p:cNvPr id="4" name="Textfeld 3"/>
          <p:cNvSpPr txBox="1"/>
          <p:nvPr/>
        </p:nvSpPr>
        <p:spPr>
          <a:xfrm>
            <a:off x="5975586" y="3295626"/>
            <a:ext cx="1430813" cy="215444"/>
          </a:xfrm>
          <a:prstGeom prst="rect">
            <a:avLst/>
          </a:prstGeom>
          <a:noFill/>
        </p:spPr>
        <p:txBody>
          <a:bodyPr wrap="square" rtlCol="0">
            <a:spAutoFit/>
          </a:bodyPr>
          <a:lstStyle/>
          <a:p>
            <a:r>
              <a:rPr lang="de-DE" sz="800" dirty="0"/>
              <a:t>© </a:t>
            </a:r>
            <a:r>
              <a:rPr lang="de-DE" sz="800" dirty="0" err="1" smtClean="0"/>
              <a:t>st</a:t>
            </a:r>
            <a:r>
              <a:rPr lang="de-DE" sz="800" dirty="0" smtClean="0"/>
              <a:t>-fotograf / </a:t>
            </a:r>
            <a:r>
              <a:rPr lang="de-DE" sz="800" dirty="0"/>
              <a:t>Clipdealer</a:t>
            </a:r>
            <a:endParaRPr lang="de-AT" sz="800" dirty="0"/>
          </a:p>
        </p:txBody>
      </p:sp>
      <p:sp>
        <p:nvSpPr>
          <p:cNvPr id="7" name="Textfeld 6"/>
          <p:cNvSpPr txBox="1"/>
          <p:nvPr/>
        </p:nvSpPr>
        <p:spPr>
          <a:xfrm>
            <a:off x="5951357" y="6055193"/>
            <a:ext cx="1451934" cy="215444"/>
          </a:xfrm>
          <a:prstGeom prst="rect">
            <a:avLst/>
          </a:prstGeom>
          <a:noFill/>
        </p:spPr>
        <p:txBody>
          <a:bodyPr wrap="square" rtlCol="0">
            <a:spAutoFit/>
          </a:bodyPr>
          <a:lstStyle/>
          <a:p>
            <a:r>
              <a:rPr lang="de-DE" sz="800" dirty="0"/>
              <a:t>© </a:t>
            </a:r>
            <a:r>
              <a:rPr lang="de-DE" sz="800" dirty="0" err="1" smtClean="0"/>
              <a:t>andreypopov</a:t>
            </a:r>
            <a:r>
              <a:rPr lang="de-DE" sz="800" dirty="0" smtClean="0"/>
              <a:t> / </a:t>
            </a:r>
            <a:r>
              <a:rPr lang="de-DE" sz="800" dirty="0"/>
              <a:t>Clipdealer</a:t>
            </a:r>
            <a:endParaRPr lang="de-AT" sz="800" dirty="0"/>
          </a:p>
        </p:txBody>
      </p:sp>
    </p:spTree>
    <p:extLst>
      <p:ext uri="{BB962C8B-B14F-4D97-AF65-F5344CB8AC3E}">
        <p14:creationId xmlns:p14="http://schemas.microsoft.com/office/powerpoint/2010/main" val="376342853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2400" dirty="0" smtClean="0"/>
              <a:t>Wie bewege ich mich sicher im Internet?</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2000" dirty="0" smtClean="0"/>
              <a:t>Alle </a:t>
            </a:r>
            <a:r>
              <a:rPr lang="de-DE" sz="2000" dirty="0" err="1"/>
              <a:t>NutzerInnen</a:t>
            </a:r>
            <a:r>
              <a:rPr lang="de-DE" sz="2000" dirty="0"/>
              <a:t> hinterlassen persönliche Spuren auf den Sozialen </a:t>
            </a:r>
            <a:r>
              <a:rPr lang="de-DE" sz="2000" dirty="0" smtClean="0"/>
              <a:t>Netzwerken.</a:t>
            </a:r>
          </a:p>
          <a:p>
            <a:r>
              <a:rPr lang="de-DE" sz="2000" dirty="0" smtClean="0"/>
              <a:t>Soziale </a:t>
            </a:r>
            <a:r>
              <a:rPr lang="de-DE" sz="2000" dirty="0"/>
              <a:t>Netzwerke funktionieren wie riesige „digitale Ungeheuer“, die alle Informationen, Fotos und Videos „verschlingen“. </a:t>
            </a:r>
            <a:endParaRPr lang="de-DE" sz="2000" dirty="0" smtClean="0"/>
          </a:p>
          <a:p>
            <a:r>
              <a:rPr lang="de-AT" sz="2000" dirty="0"/>
              <a:t>Das Internet vergisst nicht!  </a:t>
            </a:r>
            <a:endParaRPr lang="de-AT" sz="2000" dirty="0" smtClean="0"/>
          </a:p>
          <a:p>
            <a:r>
              <a:rPr lang="de-DE" sz="2000" dirty="0" smtClean="0"/>
              <a:t>Betreiberfirmen verdienen </a:t>
            </a:r>
            <a:r>
              <a:rPr lang="de-DE" sz="2000" dirty="0"/>
              <a:t>daran, </a:t>
            </a:r>
            <a:r>
              <a:rPr lang="de-DE" sz="2000" dirty="0" smtClean="0"/>
              <a:t>persönliche </a:t>
            </a:r>
            <a:r>
              <a:rPr lang="de-DE" sz="2000" dirty="0"/>
              <a:t>Daten </a:t>
            </a:r>
            <a:r>
              <a:rPr lang="de-DE" sz="2000" dirty="0" smtClean="0"/>
              <a:t>der </a:t>
            </a:r>
            <a:r>
              <a:rPr lang="de-DE" sz="2000" dirty="0" err="1" smtClean="0"/>
              <a:t>NutzerInnen</a:t>
            </a:r>
            <a:r>
              <a:rPr lang="de-DE" sz="2000" dirty="0" smtClean="0"/>
              <a:t> an </a:t>
            </a:r>
            <a:r>
              <a:rPr lang="de-DE" sz="2000" dirty="0"/>
              <a:t>Werbefirmen zu </a:t>
            </a:r>
            <a:r>
              <a:rPr lang="de-DE" sz="2000" dirty="0" smtClean="0"/>
              <a:t>verkaufen. </a:t>
            </a:r>
          </a:p>
          <a:p>
            <a:r>
              <a:rPr lang="de-DE" sz="2000" dirty="0" smtClean="0"/>
              <a:t>Auch </a:t>
            </a:r>
            <a:r>
              <a:rPr lang="de-DE" sz="2000" dirty="0"/>
              <a:t>Personalchefs von Unternehmen informieren sich auf Sozialen Netzwerken darüber, was </a:t>
            </a:r>
            <a:r>
              <a:rPr lang="de-DE" sz="2000" dirty="0" err="1"/>
              <a:t>BewerberInnen</a:t>
            </a:r>
            <a:r>
              <a:rPr lang="de-DE" sz="2000" dirty="0"/>
              <a:t> in ihrer Freizeit machen.</a:t>
            </a:r>
            <a:endParaRPr lang="de-AT" sz="2000" dirty="0"/>
          </a:p>
          <a:p>
            <a:r>
              <a:rPr lang="de-DE" sz="2000" dirty="0" smtClean="0"/>
              <a:t>Wichtig: Welche </a:t>
            </a:r>
            <a:r>
              <a:rPr lang="de-DE" sz="2000" dirty="0"/>
              <a:t>Informationen </a:t>
            </a:r>
            <a:r>
              <a:rPr lang="de-DE" sz="2000" dirty="0" smtClean="0"/>
              <a:t>teile ich </a:t>
            </a:r>
            <a:r>
              <a:rPr lang="de-DE" sz="2000" dirty="0"/>
              <a:t>mit wem auf </a:t>
            </a:r>
            <a:r>
              <a:rPr lang="de-DE" sz="2000" dirty="0" smtClean="0"/>
              <a:t>den Sozialen Netzwerken!</a:t>
            </a:r>
            <a:endParaRPr lang="de-AT" sz="2000" dirty="0"/>
          </a:p>
          <a:p>
            <a:pPr marL="0" indent="0">
              <a:buNone/>
            </a:pPr>
            <a:endParaRPr lang="de-DE" sz="2000" dirty="0" smtClean="0"/>
          </a:p>
          <a:p>
            <a:endParaRPr lang="de-AT" sz="2000" dirty="0" smtClean="0"/>
          </a:p>
        </p:txBody>
      </p:sp>
    </p:spTree>
    <p:extLst>
      <p:ext uri="{BB962C8B-B14F-4D97-AF65-F5344CB8AC3E}">
        <p14:creationId xmlns:p14="http://schemas.microsoft.com/office/powerpoint/2010/main" val="83114673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58787" y="295362"/>
            <a:ext cx="8207375" cy="1152525"/>
          </a:xfrm>
        </p:spPr>
        <p:txBody>
          <a:bodyPr/>
          <a:lstStyle/>
          <a:p>
            <a:pPr marL="0" indent="0">
              <a:buNone/>
            </a:pPr>
            <a:r>
              <a:rPr lang="de-DE" sz="2400" dirty="0" smtClean="0"/>
              <a:t>Tipps für ein sicheres Surfen durchs Internet</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09476" y="1465028"/>
            <a:ext cx="8050956" cy="5132324"/>
          </a:xfrm>
        </p:spPr>
        <p:txBody>
          <a:bodyPr/>
          <a:lstStyle/>
          <a:p>
            <a:pPr marL="0" indent="0">
              <a:buNone/>
            </a:pPr>
            <a:endParaRPr lang="de-AT" sz="1050" dirty="0"/>
          </a:p>
          <a:p>
            <a:r>
              <a:rPr lang="de-DE" sz="1600" dirty="0" smtClean="0"/>
              <a:t>Melde </a:t>
            </a:r>
            <a:r>
              <a:rPr lang="de-DE" sz="1600" dirty="0"/>
              <a:t>dich nicht mit deinem richtigen Namen an, sondern mit einem Fantasienamen. So kannst du leichter anonym bleiben. </a:t>
            </a:r>
          </a:p>
          <a:p>
            <a:r>
              <a:rPr lang="de-DE" sz="1600" dirty="0"/>
              <a:t>Gibt keine persönliche Daten wie Wohnadresse, Telefonnummer und Passwörter bekannt. </a:t>
            </a:r>
          </a:p>
          <a:p>
            <a:r>
              <a:rPr lang="de-DE" sz="1600" dirty="0"/>
              <a:t>Wähle die Privatsphäre-Einstellungen deines Accounts so, dass nur Personen deine Beiträge sehen können, die du auch persönlich kennst. </a:t>
            </a:r>
          </a:p>
          <a:p>
            <a:r>
              <a:rPr lang="de-DE" sz="1600" dirty="0"/>
              <a:t>Teile keine Fotos oder Videos, wo andere Menschen nachteilig dargestellt sind, zum Beispiel wenn Gewalt gegen sie ausgeübt wird. </a:t>
            </a:r>
          </a:p>
          <a:p>
            <a:r>
              <a:rPr lang="de-DE" sz="1600" dirty="0"/>
              <a:t>Poste keine Fotos von dir, die dir später vielleicht peinlich sein könnten.</a:t>
            </a:r>
          </a:p>
          <a:p>
            <a:r>
              <a:rPr lang="de-DE" sz="1600" dirty="0"/>
              <a:t>Gib deinen Namen in eine Internetsuchmaschine ein und schaue dir an, welche Treffer die Suche liefert. Entdeckst du ein Foto, das ohne deine Erlaubnis verwendet wurde, kannst du dich an den Administrator der Webseite wenden und ihn bitten, das Bild zu entfernen. </a:t>
            </a:r>
          </a:p>
          <a:p>
            <a:endParaRPr lang="de-AT" sz="2000" dirty="0" smtClean="0"/>
          </a:p>
        </p:txBody>
      </p:sp>
    </p:spTree>
    <p:extLst>
      <p:ext uri="{BB962C8B-B14F-4D97-AF65-F5344CB8AC3E}">
        <p14:creationId xmlns:p14="http://schemas.microsoft.com/office/powerpoint/2010/main" val="2972773956"/>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p:txBody>
          <a:bodyPr/>
          <a:lstStyle/>
          <a:p>
            <a:r>
              <a:rPr lang="de-AT" sz="2800" dirty="0" smtClean="0"/>
              <a:t>Übung 2: Persönliches in Sozialen Netzwerken</a:t>
            </a:r>
            <a:endParaRPr lang="de-DE" sz="2800" dirty="0"/>
          </a:p>
        </p:txBody>
      </p:sp>
      <p:sp>
        <p:nvSpPr>
          <p:cNvPr id="4" name="Inhaltsplatzhalter 3"/>
          <p:cNvSpPr>
            <a:spLocks noGrp="1"/>
          </p:cNvSpPr>
          <p:nvPr>
            <p:ph idx="1"/>
          </p:nvPr>
        </p:nvSpPr>
        <p:spPr>
          <a:xfrm>
            <a:off x="446088" y="1628775"/>
            <a:ext cx="8229600" cy="4430712"/>
          </a:xfrm>
        </p:spPr>
        <p:txBody>
          <a:bodyPr/>
          <a:lstStyle/>
          <a:p>
            <a:pPr marL="0" indent="0">
              <a:buNone/>
            </a:pPr>
            <a:r>
              <a:rPr lang="de-DE" sz="2000" dirty="0" smtClean="0"/>
              <a:t>Sprecht darüber, in welchen Sozialen Netzwerken ihr vertreten seid und welche Informationen ihr in diesen Netzwerken über euch preis gebt. </a:t>
            </a:r>
          </a:p>
          <a:p>
            <a:pPr marL="0" indent="0">
              <a:buNone/>
            </a:pPr>
            <a:r>
              <a:rPr lang="de-DE" sz="1600" dirty="0" smtClean="0"/>
              <a:t>(</a:t>
            </a:r>
            <a:r>
              <a:rPr lang="de-DE" sz="1600" i="1" dirty="0" smtClean="0"/>
              <a:t>Name, Geburtsdatum, Wohnadresse, Hobbies, Interessen, Beziehungsstatus, sexuelle Orientierung usw.</a:t>
            </a:r>
            <a:r>
              <a:rPr lang="de-DE" sz="1600" dirty="0" smtClean="0"/>
              <a:t>)</a:t>
            </a:r>
            <a:endParaRPr lang="de-AT" sz="1600" dirty="0"/>
          </a:p>
          <a:p>
            <a:pPr marL="0" indent="0">
              <a:buNone/>
            </a:pPr>
            <a:endParaRPr lang="de-AT" sz="2000" dirty="0"/>
          </a:p>
          <a:p>
            <a:pPr marL="0" indent="0">
              <a:buNone/>
            </a:pPr>
            <a:r>
              <a:rPr lang="de-AT" sz="2000" b="1" dirty="0"/>
              <a:t>Diskutiert folgende Punkte</a:t>
            </a:r>
            <a:r>
              <a:rPr lang="de-AT" sz="2000" b="1" dirty="0" smtClean="0"/>
              <a:t>:</a:t>
            </a:r>
          </a:p>
          <a:p>
            <a:pPr marL="0" indent="0">
              <a:buNone/>
            </a:pPr>
            <a:endParaRPr lang="de-AT" sz="1200" dirty="0"/>
          </a:p>
          <a:p>
            <a:pPr lvl="0"/>
            <a:r>
              <a:rPr lang="de-AT" sz="1600" dirty="0" smtClean="0"/>
              <a:t>Welche der oben genannten Kriterien würdet ihr einem unbekannten Menschen auf der Straße verraten?</a:t>
            </a:r>
            <a:endParaRPr lang="de-AT" sz="1600" dirty="0"/>
          </a:p>
          <a:p>
            <a:pPr lvl="0"/>
            <a:r>
              <a:rPr lang="de-AT" sz="1600" dirty="0" smtClean="0"/>
              <a:t>Warum geben Menschen so viele Informationen auf Sozialen Netzwerken über sich preis?</a:t>
            </a:r>
          </a:p>
          <a:p>
            <a:pPr lvl="0"/>
            <a:r>
              <a:rPr lang="de-DE" sz="1600" dirty="0" smtClean="0"/>
              <a:t>Welche Folgen kann es haben, wenn ich in Sozialen Netzwerken viel / wenig über mich verrate?</a:t>
            </a:r>
          </a:p>
          <a:p>
            <a:pPr lvl="0"/>
            <a:endParaRPr lang="de-DE" sz="1600" dirty="0" smtClean="0"/>
          </a:p>
          <a:p>
            <a:pPr lvl="0"/>
            <a:endParaRPr lang="de-AT" sz="1600" dirty="0"/>
          </a:p>
          <a:p>
            <a:pPr lvl="1"/>
            <a:endParaRPr lang="de-DE" sz="1600" dirty="0"/>
          </a:p>
          <a:p>
            <a:pPr marL="0" indent="0">
              <a:buNone/>
            </a:pPr>
            <a:endParaRPr lang="de-DE" sz="2000" dirty="0"/>
          </a:p>
          <a:p>
            <a:pPr marL="0" indent="0">
              <a:buNone/>
            </a:pPr>
            <a:endParaRPr lang="de-DE" sz="2000" i="1" dirty="0">
              <a:solidFill>
                <a:srgbClr val="C00000"/>
              </a:solidFill>
            </a:endParaRPr>
          </a:p>
          <a:p>
            <a:endParaRPr lang="de-DE" sz="2000" dirty="0" smtClean="0"/>
          </a:p>
          <a:p>
            <a:endParaRPr lang="de-AT" sz="2000" dirty="0"/>
          </a:p>
        </p:txBody>
      </p:sp>
    </p:spTree>
    <p:extLst>
      <p:ext uri="{BB962C8B-B14F-4D97-AF65-F5344CB8AC3E}">
        <p14:creationId xmlns:p14="http://schemas.microsoft.com/office/powerpoint/2010/main" val="298430127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a:t>Mehr Information auf: </a:t>
            </a:r>
            <a:r>
              <a:rPr lang="de-DE" sz="2400">
                <a:hlinkClick r:id="rId3"/>
              </a:rPr>
              <a:t>www.demokratiewebstatt.at</a:t>
            </a:r>
            <a:r>
              <a:rPr lang="de-DE" sz="2400"/>
              <a:t> </a:t>
            </a:r>
            <a:endParaRPr lang="de-AT" sz="2400"/>
          </a:p>
        </p:txBody>
      </p:sp>
      <p:pic>
        <p:nvPicPr>
          <p:cNvPr id="3" name="Grafik 2"/>
          <p:cNvPicPr>
            <a:picLocks noChangeAspect="1"/>
          </p:cNvPicPr>
          <p:nvPr/>
        </p:nvPicPr>
        <p:blipFill>
          <a:blip r:embed="rId4"/>
          <a:stretch>
            <a:fillRect/>
          </a:stretch>
        </p:blipFill>
        <p:spPr>
          <a:xfrm>
            <a:off x="1043608" y="1484784"/>
            <a:ext cx="5795568" cy="4968552"/>
          </a:xfrm>
          <a:prstGeom prst="rect">
            <a:avLst/>
          </a:prstGeom>
        </p:spPr>
      </p:pic>
    </p:spTree>
    <p:extLst>
      <p:ext uri="{BB962C8B-B14F-4D97-AF65-F5344CB8AC3E}">
        <p14:creationId xmlns:p14="http://schemas.microsoft.com/office/powerpoint/2010/main" val="1471723343"/>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4019000"/>
            <a:ext cx="7777162" cy="936104"/>
          </a:xfrm>
        </p:spPr>
        <p:txBody>
          <a:bodyPr/>
          <a:lstStyle/>
          <a:p>
            <a:r>
              <a:rPr lang="de-AT" sz="3600" dirty="0" smtClean="0"/>
              <a:t>Was haben Neue Medien mit Demokratie zu tun?</a:t>
            </a:r>
            <a:endParaRPr lang="de-AT" sz="36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7653811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27384"/>
            <a:ext cx="9163050" cy="6885384"/>
          </a:xfrm>
          <a:prstGeom prst="rect">
            <a:avLst/>
          </a:prstGeom>
          <a:noFill/>
        </p:spPr>
      </p:pic>
      <p:sp>
        <p:nvSpPr>
          <p:cNvPr id="8195" name="Rectangle 2"/>
          <p:cNvSpPr>
            <a:spLocks noGrp="1" noChangeArrowheads="1"/>
          </p:cNvSpPr>
          <p:nvPr>
            <p:ph type="title"/>
          </p:nvPr>
        </p:nvSpPr>
        <p:spPr>
          <a:xfrm>
            <a:off x="428625" y="116632"/>
            <a:ext cx="8258175" cy="1034901"/>
          </a:xfrm>
        </p:spPr>
        <p:txBody>
          <a:bodyPr/>
          <a:lstStyle/>
          <a:p>
            <a:r>
              <a:rPr lang="de-DE" sz="2400" spc="-20" dirty="0" smtClean="0"/>
              <a:t>Teilhaben am gesellschaftlichen Leben und Meinungsfreiheit</a:t>
            </a:r>
            <a:endParaRPr lang="de-DE" sz="2400" spc="-2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83568" y="1124744"/>
            <a:ext cx="8003232" cy="5184576"/>
          </a:xfrm>
        </p:spPr>
        <p:txBody>
          <a:bodyPr/>
          <a:lstStyle/>
          <a:p>
            <a:r>
              <a:rPr lang="de-DE" sz="1800" dirty="0"/>
              <a:t>Durch Neue Medien können mehr Menschen am politischen, wirtschaftlichen und gesellschaftlichen Leben teilhaben</a:t>
            </a:r>
            <a:r>
              <a:rPr lang="de-DE" sz="1800" dirty="0" smtClean="0"/>
              <a:t>.</a:t>
            </a:r>
          </a:p>
          <a:p>
            <a:r>
              <a:rPr lang="de-DE" sz="1800" dirty="0" smtClean="0"/>
              <a:t>Aber: </a:t>
            </a:r>
            <a:r>
              <a:rPr lang="de-DE" sz="1800" dirty="0"/>
              <a:t>Während auch in ärmeren Ländern immer mehr Menschen ein Handy besitzen, hat jedoch nur die Hälfte der Menschen weltweit auch einen Internetzugang</a:t>
            </a:r>
            <a:r>
              <a:rPr lang="de-DE" sz="1800" dirty="0" smtClean="0"/>
              <a:t>.</a:t>
            </a:r>
          </a:p>
          <a:p>
            <a:r>
              <a:rPr lang="de-DE" sz="1800" dirty="0" smtClean="0"/>
              <a:t>Über </a:t>
            </a:r>
            <a:r>
              <a:rPr lang="de-DE" sz="1800" dirty="0"/>
              <a:t>das Internet und Soziale Netzwerke ist es möglich, sich über politische und gesellschaftliche Themen mit anderen Menschen auszutauschen. </a:t>
            </a:r>
            <a:endParaRPr lang="de-DE" sz="1800" dirty="0" smtClean="0"/>
          </a:p>
          <a:p>
            <a:r>
              <a:rPr lang="de-DE" sz="1800" dirty="0" smtClean="0"/>
              <a:t>Allerdings </a:t>
            </a:r>
            <a:r>
              <a:rPr lang="de-DE" sz="1800" dirty="0"/>
              <a:t>gibt es diese Meinungsfreiheit nicht in allen Ländern: In China und Russland werden Internetseiten gesperrt und Personen strafrechtlich verfolgt, wenn sie sich gegen die Politik der Regierung richten</a:t>
            </a:r>
            <a:r>
              <a:rPr lang="de-DE" sz="1800" dirty="0" smtClean="0"/>
              <a:t>.</a:t>
            </a:r>
          </a:p>
          <a:p>
            <a:r>
              <a:rPr lang="de-DE" sz="1800" dirty="0" smtClean="0"/>
              <a:t>Ob </a:t>
            </a:r>
            <a:r>
              <a:rPr lang="de-DE" sz="1800" dirty="0"/>
              <a:t>diese Neuen Medien auch zu einer stärkeren Beteiligung an politischen Prozessen oder gar zu einer Demokratisierung beitragen, ist heute noch nicht vorauszusehen. </a:t>
            </a:r>
            <a:endParaRPr lang="de-DE" sz="1800" dirty="0" smtClean="0"/>
          </a:p>
          <a:p>
            <a:endParaRPr lang="de-DE" sz="1800" dirty="0" smtClean="0"/>
          </a:p>
        </p:txBody>
      </p:sp>
    </p:spTree>
    <p:extLst>
      <p:ext uri="{BB962C8B-B14F-4D97-AF65-F5344CB8AC3E}">
        <p14:creationId xmlns:p14="http://schemas.microsoft.com/office/powerpoint/2010/main" val="1619177993"/>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1068"/>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a:t>Soziale Netzwerke und </a:t>
            </a:r>
            <a:r>
              <a:rPr lang="de-DE" sz="2400" dirty="0" smtClean="0"/>
              <a:t>Demokratisierung</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83568" y="1124744"/>
            <a:ext cx="8003232" cy="5184576"/>
          </a:xfrm>
        </p:spPr>
        <p:txBody>
          <a:bodyPr/>
          <a:lstStyle/>
          <a:p>
            <a:endParaRPr lang="de-AT" sz="2000" dirty="0" smtClean="0"/>
          </a:p>
          <a:p>
            <a:pPr marL="0" indent="0">
              <a:buNone/>
            </a:pPr>
            <a:endParaRPr lang="de-DE" sz="2000" dirty="0"/>
          </a:p>
          <a:p>
            <a:pPr marL="0" indent="0">
              <a:buNone/>
            </a:pPr>
            <a:endParaRPr lang="de-AT" sz="2000" dirty="0" smtClean="0"/>
          </a:p>
          <a:p>
            <a:endParaRPr lang="de-AT" sz="1100" dirty="0"/>
          </a:p>
          <a:p>
            <a:pPr marL="0" indent="0">
              <a:buNone/>
            </a:pPr>
            <a:endParaRPr lang="de-AT" sz="2000" dirty="0"/>
          </a:p>
          <a:p>
            <a:endParaRPr lang="de-DE" sz="2000" dirty="0" smtClean="0"/>
          </a:p>
          <a:p>
            <a:endParaRPr lang="de-DE" sz="1200" dirty="0" smtClean="0"/>
          </a:p>
          <a:p>
            <a:pPr marL="0" indent="0">
              <a:buNone/>
            </a:pPr>
            <a:endParaRPr lang="de-DE" sz="20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61728"/>
            <a:ext cx="6227219" cy="4804079"/>
          </a:xfrm>
          <a:prstGeom prst="rect">
            <a:avLst/>
          </a:prstGeom>
        </p:spPr>
      </p:pic>
      <p:sp>
        <p:nvSpPr>
          <p:cNvPr id="3" name="Textfeld 2"/>
          <p:cNvSpPr txBox="1"/>
          <p:nvPr/>
        </p:nvSpPr>
        <p:spPr>
          <a:xfrm>
            <a:off x="971600" y="6130925"/>
            <a:ext cx="4032448" cy="230832"/>
          </a:xfrm>
          <a:prstGeom prst="rect">
            <a:avLst/>
          </a:prstGeom>
          <a:noFill/>
        </p:spPr>
        <p:txBody>
          <a:bodyPr wrap="square" rtlCol="0">
            <a:spAutoFit/>
          </a:bodyPr>
          <a:lstStyle/>
          <a:p>
            <a:r>
              <a:rPr lang="de-AT" sz="900" dirty="0"/>
              <a:t>© Parlamentsdirektion / Kinderbüro </a:t>
            </a:r>
            <a:r>
              <a:rPr lang="de-AT" sz="900" i="1" dirty="0">
                <a:hlinkClick r:id="rId4"/>
              </a:rPr>
              <a:t>Universität</a:t>
            </a:r>
            <a:r>
              <a:rPr lang="de-AT" sz="900" dirty="0"/>
              <a:t> Wien</a:t>
            </a:r>
          </a:p>
        </p:txBody>
      </p:sp>
    </p:spTree>
    <p:extLst>
      <p:ext uri="{BB962C8B-B14F-4D97-AF65-F5344CB8AC3E}">
        <p14:creationId xmlns:p14="http://schemas.microsoft.com/office/powerpoint/2010/main" val="67340033"/>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1068"/>
            <a:ext cx="9163050" cy="6885384"/>
          </a:xfrm>
          <a:prstGeom prst="rect">
            <a:avLst/>
          </a:prstGeom>
          <a:noFill/>
        </p:spPr>
      </p:pic>
      <p:sp>
        <p:nvSpPr>
          <p:cNvPr id="8195" name="Rectangle 2"/>
          <p:cNvSpPr>
            <a:spLocks noGrp="1" noChangeArrowheads="1"/>
          </p:cNvSpPr>
          <p:nvPr>
            <p:ph type="title"/>
          </p:nvPr>
        </p:nvSpPr>
        <p:spPr>
          <a:xfrm>
            <a:off x="523820" y="475382"/>
            <a:ext cx="8207375" cy="1152525"/>
          </a:xfrm>
        </p:spPr>
        <p:txBody>
          <a:bodyPr/>
          <a:lstStyle/>
          <a:p>
            <a:r>
              <a:rPr lang="de-DE" sz="2400" dirty="0" smtClean="0"/>
              <a:t>„</a:t>
            </a:r>
            <a:r>
              <a:rPr lang="de-DE" sz="2400" dirty="0" err="1" smtClean="0"/>
              <a:t>Fake</a:t>
            </a:r>
            <a:r>
              <a:rPr lang="de-DE" sz="2400" dirty="0" smtClean="0"/>
              <a:t>-News“ und ihre Auswirkungen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501145" y="1773014"/>
            <a:ext cx="8003232" cy="5184576"/>
          </a:xfrm>
        </p:spPr>
        <p:txBody>
          <a:bodyPr/>
          <a:lstStyle/>
          <a:p>
            <a:r>
              <a:rPr lang="de-DE" sz="1800" dirty="0" smtClean="0"/>
              <a:t>Aufgrund der großen Anzahl ist es für </a:t>
            </a:r>
            <a:r>
              <a:rPr lang="de-DE" sz="1800" dirty="0" err="1" smtClean="0"/>
              <a:t>NutzerInnen</a:t>
            </a:r>
            <a:r>
              <a:rPr lang="de-DE" sz="1800" dirty="0" smtClean="0"/>
              <a:t> </a:t>
            </a:r>
            <a:r>
              <a:rPr lang="de-DE" sz="1800" dirty="0"/>
              <a:t>in den Sozialen Netzwerken </a:t>
            </a:r>
            <a:r>
              <a:rPr lang="de-DE" sz="1800" dirty="0" smtClean="0"/>
              <a:t>oft </a:t>
            </a:r>
            <a:r>
              <a:rPr lang="de-DE" sz="1800" dirty="0"/>
              <a:t>schwer zu beurteilen, wer </a:t>
            </a:r>
            <a:r>
              <a:rPr lang="de-DE" sz="1800" dirty="0" smtClean="0"/>
              <a:t>eine Nachricht </a:t>
            </a:r>
            <a:r>
              <a:rPr lang="de-DE" sz="1800" dirty="0"/>
              <a:t>verfasst hat und ob sie auch objektiv überprüft </a:t>
            </a:r>
            <a:r>
              <a:rPr lang="de-DE" sz="1800" dirty="0" smtClean="0"/>
              <a:t>wurde.</a:t>
            </a:r>
          </a:p>
          <a:p>
            <a:r>
              <a:rPr lang="de-DE" sz="1800" dirty="0" smtClean="0"/>
              <a:t>Sogenannte </a:t>
            </a:r>
            <a:r>
              <a:rPr lang="de-DE" sz="1800" dirty="0"/>
              <a:t>„</a:t>
            </a:r>
            <a:r>
              <a:rPr lang="de-DE" sz="1800" dirty="0" err="1"/>
              <a:t>Fake</a:t>
            </a:r>
            <a:r>
              <a:rPr lang="de-DE" sz="1800" dirty="0"/>
              <a:t>-News“ („fake“: „falsch“) werden zum Teil bewusst eingesetzt, um die öffentliche Meinung zu beeinflussen oder demokratische Entscheidungen wie Wahlergebnisse anzuzweifeln</a:t>
            </a:r>
            <a:r>
              <a:rPr lang="de-DE" sz="1800" dirty="0" smtClean="0"/>
              <a:t>.</a:t>
            </a:r>
          </a:p>
          <a:p>
            <a:endParaRPr lang="de-DE" sz="2000" dirty="0"/>
          </a:p>
          <a:p>
            <a:endParaRPr lang="de-DE" sz="2000" dirty="0" smtClean="0"/>
          </a:p>
          <a:p>
            <a:pPr marL="0" indent="0">
              <a:buNone/>
            </a:pPr>
            <a:endParaRPr lang="de-DE" sz="2000" dirty="0" smtClean="0"/>
          </a:p>
          <a:p>
            <a:pPr marL="0" indent="0">
              <a:buNone/>
            </a:pPr>
            <a:r>
              <a:rPr lang="de-DE" sz="1800" dirty="0" smtClean="0"/>
              <a:t>Soziale </a:t>
            </a:r>
            <a:r>
              <a:rPr lang="de-DE" sz="1800" dirty="0"/>
              <a:t>Netzwerke und Neue Medien erleichtern den Zugang zu politischen Diskussionen und freiem Meinungsaustausch, können allerdings auch eine Eigendynamik entfalten. Es kommt darauf an, wie wir sie einsetzen und wie wir mit ihnen umgehen.</a:t>
            </a:r>
            <a:endParaRPr lang="de-DE" sz="1800" dirty="0" smtClean="0"/>
          </a:p>
          <a:p>
            <a:endParaRPr lang="de-AT" sz="2000" dirty="0"/>
          </a:p>
          <a:p>
            <a:pPr marL="0" indent="0">
              <a:buNone/>
            </a:pPr>
            <a:r>
              <a:rPr lang="de-DE" sz="2000" dirty="0" smtClean="0"/>
              <a:t> </a:t>
            </a:r>
            <a:endParaRPr lang="de-AT" sz="2000" dirty="0"/>
          </a:p>
          <a:p>
            <a:pPr marL="0" indent="0">
              <a:buNone/>
            </a:pPr>
            <a:endParaRPr lang="de-DE" sz="2000" dirty="0" smtClean="0"/>
          </a:p>
        </p:txBody>
      </p:sp>
      <p:sp>
        <p:nvSpPr>
          <p:cNvPr id="8" name="Rectangle 2"/>
          <p:cNvSpPr txBox="1">
            <a:spLocks noChangeArrowheads="1"/>
          </p:cNvSpPr>
          <p:nvPr/>
        </p:nvSpPr>
        <p:spPr bwMode="auto">
          <a:xfrm>
            <a:off x="501145" y="3789039"/>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a:lstStyle>
          <a:p>
            <a:r>
              <a:rPr lang="de-DE" sz="2400" kern="0" dirty="0" smtClean="0"/>
              <a:t>Auf den Punkt gebracht:</a:t>
            </a:r>
          </a:p>
          <a:p>
            <a:endParaRPr lang="de-DE" sz="1100" kern="0" dirty="0"/>
          </a:p>
        </p:txBody>
      </p:sp>
    </p:spTree>
    <p:extLst>
      <p:ext uri="{BB962C8B-B14F-4D97-AF65-F5344CB8AC3E}">
        <p14:creationId xmlns:p14="http://schemas.microsoft.com/office/powerpoint/2010/main" val="988141903"/>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117" y="-26037"/>
            <a:ext cx="9163050" cy="6885384"/>
          </a:xfrm>
          <a:prstGeom prst="rect">
            <a:avLst/>
          </a:prstGeom>
          <a:noFill/>
        </p:spPr>
      </p:pic>
      <p:sp>
        <p:nvSpPr>
          <p:cNvPr id="8195" name="Rectangle 2"/>
          <p:cNvSpPr>
            <a:spLocks noGrp="1" noChangeArrowheads="1"/>
          </p:cNvSpPr>
          <p:nvPr>
            <p:ph type="title"/>
          </p:nvPr>
        </p:nvSpPr>
        <p:spPr>
          <a:xfrm>
            <a:off x="523820" y="475382"/>
            <a:ext cx="8207375" cy="1152525"/>
          </a:xfrm>
        </p:spPr>
        <p:txBody>
          <a:bodyPr/>
          <a:lstStyle/>
          <a:p>
            <a:r>
              <a:rPr lang="de-DE" sz="2400" dirty="0" smtClean="0"/>
              <a:t>E-</a:t>
            </a:r>
            <a:r>
              <a:rPr lang="de-DE" sz="2400" dirty="0" err="1" smtClean="0"/>
              <a:t>Governance</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77787" y="1623198"/>
            <a:ext cx="8003232" cy="5184576"/>
          </a:xfrm>
        </p:spPr>
        <p:txBody>
          <a:bodyPr/>
          <a:lstStyle/>
          <a:p>
            <a:r>
              <a:rPr lang="de-DE" sz="1800" dirty="0" smtClean="0"/>
              <a:t>Angebote </a:t>
            </a:r>
            <a:r>
              <a:rPr lang="de-DE" sz="1800" dirty="0"/>
              <a:t>der staatlichen Verwaltung, die man online und von zuhause aus nutzen </a:t>
            </a:r>
            <a:r>
              <a:rPr lang="de-DE" sz="1800" dirty="0" smtClean="0"/>
              <a:t>kann sind Teil des </a:t>
            </a:r>
            <a:r>
              <a:rPr lang="de-DE" sz="1800" b="1" dirty="0" smtClean="0"/>
              <a:t>„</a:t>
            </a:r>
            <a:r>
              <a:rPr lang="de-DE" sz="1800" b="1" dirty="0"/>
              <a:t>electronic </a:t>
            </a:r>
            <a:r>
              <a:rPr lang="de-DE" sz="1800" b="1" dirty="0" err="1"/>
              <a:t>government</a:t>
            </a:r>
            <a:r>
              <a:rPr lang="de-DE" sz="1800" dirty="0"/>
              <a:t>“, der „elektronischen Verwaltung“.  </a:t>
            </a:r>
            <a:endParaRPr lang="de-DE" sz="1800" dirty="0" smtClean="0"/>
          </a:p>
          <a:p>
            <a:r>
              <a:rPr lang="de-DE" sz="1800" dirty="0"/>
              <a:t>Mithilfe einer persönlichen Karte („Bürgerkarte“) können </a:t>
            </a:r>
            <a:r>
              <a:rPr lang="de-DE" sz="1800" dirty="0" err="1"/>
              <a:t>BürgerInnen</a:t>
            </a:r>
            <a:r>
              <a:rPr lang="de-DE" sz="1800" dirty="0"/>
              <a:t> Anträge online ausfüllen, unterschreiben („E-Signatur“) und abschicken. </a:t>
            </a:r>
            <a:endParaRPr lang="de-DE" sz="1800" dirty="0" smtClean="0"/>
          </a:p>
          <a:p>
            <a:r>
              <a:rPr lang="de-DE" sz="1800" dirty="0" smtClean="0"/>
              <a:t>E-</a:t>
            </a:r>
            <a:r>
              <a:rPr lang="de-DE" sz="1800" dirty="0" err="1" smtClean="0"/>
              <a:t>Government</a:t>
            </a:r>
            <a:r>
              <a:rPr lang="de-DE" sz="1800" dirty="0" smtClean="0"/>
              <a:t> soll den </a:t>
            </a:r>
            <a:r>
              <a:rPr lang="de-DE" sz="1800" dirty="0" err="1" smtClean="0"/>
              <a:t>BürgerInnen</a:t>
            </a:r>
            <a:r>
              <a:rPr lang="de-DE" sz="1800" dirty="0" smtClean="0"/>
              <a:t> erleichtern, </a:t>
            </a:r>
            <a:r>
              <a:rPr lang="de-DE" sz="1800" dirty="0"/>
              <a:t>sich zu informieren und mit Ämtern Kontakt aufzunehmen</a:t>
            </a:r>
            <a:r>
              <a:rPr lang="de-DE" sz="1800" dirty="0" smtClean="0"/>
              <a:t>.</a:t>
            </a:r>
          </a:p>
          <a:p>
            <a:r>
              <a:rPr lang="de-DE" sz="1800" dirty="0"/>
              <a:t>Für Menschen mit Behinderung kann „E-</a:t>
            </a:r>
            <a:r>
              <a:rPr lang="de-DE" sz="1800" dirty="0" err="1"/>
              <a:t>Government</a:t>
            </a:r>
            <a:r>
              <a:rPr lang="de-DE" sz="1800" dirty="0"/>
              <a:t>“ ebenfalls eine große Unterstützung </a:t>
            </a:r>
            <a:r>
              <a:rPr lang="de-DE" sz="1800" dirty="0" smtClean="0"/>
              <a:t>sein</a:t>
            </a:r>
            <a:r>
              <a:rPr lang="de-DE" sz="1800" dirty="0"/>
              <a:t> </a:t>
            </a:r>
            <a:r>
              <a:rPr lang="de-DE" sz="1800" dirty="0" smtClean="0"/>
              <a:t>(z.B. barrierefreien Plattformen).</a:t>
            </a:r>
          </a:p>
          <a:p>
            <a:r>
              <a:rPr lang="de-DE" sz="1800" dirty="0"/>
              <a:t>Auch die Möglichkeiten der demokratischen Mitbestimmung in Österreich haben sich durch die neuen technischen Voraussetzungen </a:t>
            </a:r>
            <a:r>
              <a:rPr lang="de-DE" sz="1800" dirty="0" smtClean="0"/>
              <a:t>verändert.</a:t>
            </a:r>
          </a:p>
          <a:p>
            <a:r>
              <a:rPr lang="de-DE" sz="1800" dirty="0"/>
              <a:t>Man kann </a:t>
            </a:r>
            <a:r>
              <a:rPr lang="de-DE" sz="1800" dirty="0" smtClean="0"/>
              <a:t>online </a:t>
            </a:r>
            <a:r>
              <a:rPr lang="de-DE" sz="1800" dirty="0"/>
              <a:t>einer Bürgerinitiative oder einer Petition zustimmen, die in den Nationalrat oder Bundesrat eingebracht wurde. </a:t>
            </a:r>
            <a:endParaRPr lang="de-DE" sz="1800" dirty="0" smtClean="0"/>
          </a:p>
          <a:p>
            <a:r>
              <a:rPr lang="de-DE" sz="1800" dirty="0" smtClean="0"/>
              <a:t>Seit </a:t>
            </a:r>
            <a:r>
              <a:rPr lang="de-DE" sz="1800" dirty="0"/>
              <a:t>März 2004 gibt es ein „E-</a:t>
            </a:r>
            <a:r>
              <a:rPr lang="de-DE" sz="1800" dirty="0" err="1"/>
              <a:t>Government</a:t>
            </a:r>
            <a:r>
              <a:rPr lang="de-DE" sz="1800" dirty="0"/>
              <a:t>-Gesetz“, das zuletzt 2016 verändert und angepasst wurde.</a:t>
            </a:r>
            <a:endParaRPr lang="de-DE" sz="1800" dirty="0" smtClean="0"/>
          </a:p>
          <a:p>
            <a:pPr marL="0" indent="0">
              <a:buNone/>
            </a:pPr>
            <a:endParaRPr lang="de-DE" sz="2000" dirty="0" smtClean="0"/>
          </a:p>
          <a:p>
            <a:pPr marL="0" indent="0">
              <a:buNone/>
            </a:pPr>
            <a:r>
              <a:rPr lang="de-DE" sz="2000" dirty="0" smtClean="0"/>
              <a:t> </a:t>
            </a:r>
            <a:endParaRPr lang="de-AT" sz="2000" dirty="0"/>
          </a:p>
          <a:p>
            <a:pPr marL="0" indent="0">
              <a:buNone/>
            </a:pPr>
            <a:endParaRPr lang="de-DE" sz="2000" dirty="0" smtClean="0"/>
          </a:p>
        </p:txBody>
      </p:sp>
    </p:spTree>
    <p:extLst>
      <p:ext uri="{BB962C8B-B14F-4D97-AF65-F5344CB8AC3E}">
        <p14:creationId xmlns:p14="http://schemas.microsoft.com/office/powerpoint/2010/main" val="343404974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683568" y="57324"/>
            <a:ext cx="8207375" cy="1152525"/>
          </a:xfrm>
        </p:spPr>
        <p:txBody>
          <a:bodyPr/>
          <a:lstStyle/>
          <a:p>
            <a:r>
              <a:rPr lang="de-DE" sz="2400" dirty="0" smtClean="0"/>
              <a:t>E-</a:t>
            </a:r>
            <a:r>
              <a:rPr lang="de-DE" sz="2400" dirty="0" err="1" smtClean="0"/>
              <a:t>Governance</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77787" y="1623198"/>
            <a:ext cx="8003232" cy="5184576"/>
          </a:xfrm>
        </p:spPr>
        <p:txBody>
          <a:bodyPr/>
          <a:lstStyle/>
          <a:p>
            <a:pPr marL="0" indent="0">
              <a:buNone/>
            </a:pPr>
            <a:endParaRPr lang="de-DE" sz="2000" dirty="0" smtClean="0"/>
          </a:p>
          <a:p>
            <a:pPr marL="0" indent="0">
              <a:buNone/>
            </a:pPr>
            <a:r>
              <a:rPr lang="de-DE" sz="2000" dirty="0" smtClean="0"/>
              <a:t> </a:t>
            </a:r>
            <a:endParaRPr lang="de-AT" sz="2000" dirty="0"/>
          </a:p>
          <a:p>
            <a:pPr marL="0" indent="0">
              <a:buNone/>
            </a:pPr>
            <a:endParaRPr lang="de-DE" sz="20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94420"/>
            <a:ext cx="6347075" cy="4896544"/>
          </a:xfrm>
          <a:prstGeom prst="rect">
            <a:avLst/>
          </a:prstGeom>
        </p:spPr>
      </p:pic>
      <p:sp>
        <p:nvSpPr>
          <p:cNvPr id="3" name="Textfeld 2"/>
          <p:cNvSpPr txBox="1"/>
          <p:nvPr/>
        </p:nvSpPr>
        <p:spPr>
          <a:xfrm>
            <a:off x="1244106" y="6007814"/>
            <a:ext cx="5184576" cy="246221"/>
          </a:xfrm>
          <a:prstGeom prst="rect">
            <a:avLst/>
          </a:prstGeom>
          <a:noFill/>
        </p:spPr>
        <p:txBody>
          <a:bodyPr wrap="square" rtlCol="0">
            <a:spAutoFit/>
          </a:bodyPr>
          <a:lstStyle/>
          <a:p>
            <a:r>
              <a:rPr lang="de-AT" sz="1000" dirty="0"/>
              <a:t>© Parlamentsdirektion / Kinderbüro </a:t>
            </a:r>
            <a:r>
              <a:rPr lang="de-AT" sz="1000" i="1" dirty="0">
                <a:hlinkClick r:id="rId4"/>
              </a:rPr>
              <a:t>Universität</a:t>
            </a:r>
            <a:r>
              <a:rPr lang="de-AT" sz="1000" dirty="0"/>
              <a:t> Wien</a:t>
            </a:r>
          </a:p>
        </p:txBody>
      </p:sp>
    </p:spTree>
    <p:extLst>
      <p:ext uri="{BB962C8B-B14F-4D97-AF65-F5344CB8AC3E}">
        <p14:creationId xmlns:p14="http://schemas.microsoft.com/office/powerpoint/2010/main" val="182373691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pPr lvl="0"/>
            <a:r>
              <a:rPr lang="de-DE" sz="4000" dirty="0" smtClean="0"/>
              <a:t>Von neuen und alten Medien</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78259967"/>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176981"/>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Was sind „Medien“ eigentlich?</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7852556" cy="4824536"/>
          </a:xfrm>
        </p:spPr>
        <p:txBody>
          <a:bodyPr/>
          <a:lstStyle/>
          <a:p>
            <a:r>
              <a:rPr lang="de-AT" sz="2000" dirty="0" smtClean="0"/>
              <a:t>Medien: Fernsehen, Nachrichten</a:t>
            </a:r>
            <a:r>
              <a:rPr lang="de-AT" sz="2000" dirty="0"/>
              <a:t>, </a:t>
            </a:r>
            <a:r>
              <a:rPr lang="de-AT" sz="2000" dirty="0" smtClean="0"/>
              <a:t>Computer, Facebook, Briefe, Bücher</a:t>
            </a:r>
            <a:r>
              <a:rPr lang="de-AT" sz="2000" dirty="0"/>
              <a:t>, </a:t>
            </a:r>
            <a:r>
              <a:rPr lang="de-AT" sz="2000" dirty="0" smtClean="0"/>
              <a:t>Zeitungen, Zeitschriften</a:t>
            </a:r>
            <a:r>
              <a:rPr lang="de-AT" sz="2000" dirty="0"/>
              <a:t>, </a:t>
            </a:r>
            <a:r>
              <a:rPr lang="de-AT" sz="2000" dirty="0" smtClean="0"/>
              <a:t>Fotos, Filme</a:t>
            </a:r>
            <a:r>
              <a:rPr lang="de-AT" sz="2000" dirty="0"/>
              <a:t>, Handy, </a:t>
            </a:r>
            <a:r>
              <a:rPr lang="de-AT" sz="2000" dirty="0" smtClean="0"/>
              <a:t>SMS, </a:t>
            </a:r>
            <a:br>
              <a:rPr lang="de-AT" sz="2000" dirty="0" smtClean="0"/>
            </a:br>
            <a:r>
              <a:rPr lang="de-AT" sz="2000" dirty="0" smtClean="0"/>
              <a:t>E-Mails, Sprache …</a:t>
            </a:r>
            <a:endParaRPr lang="de-DE" sz="2000" dirty="0" smtClean="0"/>
          </a:p>
          <a:p>
            <a:r>
              <a:rPr lang="de-AT" sz="2000" dirty="0" smtClean="0"/>
              <a:t>„</a:t>
            </a:r>
            <a:r>
              <a:rPr lang="de-AT" sz="2000" b="1" dirty="0" smtClean="0"/>
              <a:t>Medien</a:t>
            </a:r>
            <a:r>
              <a:rPr lang="de-AT" sz="2000" dirty="0" smtClean="0"/>
              <a:t>“: Mehrzahl </a:t>
            </a:r>
            <a:r>
              <a:rPr lang="de-AT" sz="2000" dirty="0"/>
              <a:t>vom lat. Wort „Medium</a:t>
            </a:r>
            <a:r>
              <a:rPr lang="de-AT" sz="2000" dirty="0" smtClean="0"/>
              <a:t>“ = </a:t>
            </a:r>
            <a:r>
              <a:rPr lang="de-AT" sz="2000" dirty="0"/>
              <a:t>„</a:t>
            </a:r>
            <a:r>
              <a:rPr lang="de-AT" sz="2000" b="1" dirty="0"/>
              <a:t>Mitte</a:t>
            </a:r>
            <a:r>
              <a:rPr lang="de-AT" sz="2000" dirty="0" smtClean="0"/>
              <a:t>“. </a:t>
            </a:r>
            <a:r>
              <a:rPr lang="de-AT" sz="2000" dirty="0"/>
              <a:t>Ein Medium steht </a:t>
            </a:r>
            <a:r>
              <a:rPr lang="de-AT" sz="2000" dirty="0" smtClean="0"/>
              <a:t>in </a:t>
            </a:r>
            <a:r>
              <a:rPr lang="de-AT" sz="2000" dirty="0"/>
              <a:t>der Mitte zwischen zwei Menschen, die miteinander kommunizieren </a:t>
            </a:r>
            <a:r>
              <a:rPr lang="de-AT" sz="2000" dirty="0" smtClean="0"/>
              <a:t>möchten („</a:t>
            </a:r>
            <a:r>
              <a:rPr lang="de-AT" sz="2000" b="1" dirty="0" err="1" smtClean="0"/>
              <a:t>VerMITTler</a:t>
            </a:r>
            <a:r>
              <a:rPr lang="de-AT" sz="2000" dirty="0" smtClean="0"/>
              <a:t>“).</a:t>
            </a:r>
          </a:p>
          <a:p>
            <a:r>
              <a:rPr lang="de-AT" sz="2000" dirty="0" smtClean="0"/>
              <a:t>Medien helfen </a:t>
            </a:r>
            <a:r>
              <a:rPr lang="de-AT" sz="2000" dirty="0"/>
              <a:t>dabei, Informationen in Form von </a:t>
            </a:r>
            <a:r>
              <a:rPr lang="de-AT" sz="2000" b="1" dirty="0"/>
              <a:t>Texten, Bildern, und Tönen von einer Person zur anderen</a:t>
            </a:r>
            <a:r>
              <a:rPr lang="de-AT" sz="2000" dirty="0"/>
              <a:t> weiterzuleiten. </a:t>
            </a:r>
            <a:endParaRPr lang="de-AT" sz="2000" dirty="0" smtClean="0"/>
          </a:p>
          <a:p>
            <a:r>
              <a:rPr lang="de-AT" sz="2000" b="1" dirty="0" smtClean="0"/>
              <a:t>Massenmedien</a:t>
            </a:r>
            <a:r>
              <a:rPr lang="de-AT" sz="2000" dirty="0" smtClean="0"/>
              <a:t>:</a:t>
            </a:r>
            <a:r>
              <a:rPr lang="de-AT" sz="2000" b="1" dirty="0" smtClean="0"/>
              <a:t> </a:t>
            </a:r>
            <a:r>
              <a:rPr lang="de-AT" sz="2000" dirty="0" smtClean="0"/>
              <a:t>Medien, über die sehr </a:t>
            </a:r>
            <a:r>
              <a:rPr lang="de-AT" sz="2000" dirty="0"/>
              <a:t>viele Menschen erreicht werden </a:t>
            </a:r>
            <a:r>
              <a:rPr lang="de-AT" sz="2000" dirty="0" smtClean="0"/>
              <a:t>können, z.B. Fernsehen</a:t>
            </a:r>
            <a:r>
              <a:rPr lang="de-AT" sz="2000" dirty="0"/>
              <a:t>, Radio, </a:t>
            </a:r>
            <a:r>
              <a:rPr lang="de-AT" sz="2000" dirty="0" smtClean="0"/>
              <a:t>Film, CDs.</a:t>
            </a:r>
            <a:endParaRPr lang="de-DE" sz="2000" dirty="0">
              <a:solidFill>
                <a:schemeClr val="tx1">
                  <a:lumMod val="50000"/>
                  <a:lumOff val="50000"/>
                </a:schemeClr>
              </a:solidFill>
            </a:endParaRPr>
          </a:p>
          <a:p>
            <a:endParaRPr lang="de-DE" sz="1500" dirty="0" smtClean="0"/>
          </a:p>
        </p:txBody>
      </p:sp>
    </p:spTree>
    <p:extLst>
      <p:ext uri="{BB962C8B-B14F-4D97-AF65-F5344CB8AC3E}">
        <p14:creationId xmlns:p14="http://schemas.microsoft.com/office/powerpoint/2010/main" val="4057654646"/>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4711"/>
            <a:ext cx="9163050" cy="6885384"/>
          </a:xfrm>
          <a:prstGeom prst="rect">
            <a:avLst/>
          </a:prstGeom>
          <a:noFill/>
        </p:spPr>
      </p:pic>
      <p:sp>
        <p:nvSpPr>
          <p:cNvPr id="2" name="Titel 1"/>
          <p:cNvSpPr>
            <a:spLocks noGrp="1"/>
          </p:cNvSpPr>
          <p:nvPr>
            <p:ph type="title"/>
          </p:nvPr>
        </p:nvSpPr>
        <p:spPr/>
        <p:txBody>
          <a:bodyPr/>
          <a:lstStyle/>
          <a:p>
            <a:r>
              <a:rPr lang="de-DE" sz="2400" dirty="0" smtClean="0"/>
              <a:t>Was sind „Neue Medien“?</a:t>
            </a:r>
            <a:endParaRPr lang="de-AT" sz="2400" dirty="0"/>
          </a:p>
        </p:txBody>
      </p:sp>
      <p:sp>
        <p:nvSpPr>
          <p:cNvPr id="7" name="Inhaltsplatzhalter 6"/>
          <p:cNvSpPr>
            <a:spLocks noGrp="1"/>
          </p:cNvSpPr>
          <p:nvPr>
            <p:ph idx="1"/>
          </p:nvPr>
        </p:nvSpPr>
        <p:spPr/>
        <p:txBody>
          <a:bodyPr/>
          <a:lstStyle/>
          <a:p>
            <a:r>
              <a:rPr lang="de-AT" sz="1800" b="1" dirty="0" smtClean="0"/>
              <a:t>Neue Medien</a:t>
            </a:r>
            <a:r>
              <a:rPr lang="de-AT" sz="1800" dirty="0" smtClean="0"/>
              <a:t>: Medien, </a:t>
            </a:r>
            <a:r>
              <a:rPr lang="de-AT" sz="1800" dirty="0"/>
              <a:t>die </a:t>
            </a:r>
            <a:r>
              <a:rPr lang="de-AT" sz="1800" b="1" dirty="0"/>
              <a:t>neueste Technologien</a:t>
            </a:r>
            <a:r>
              <a:rPr lang="de-AT" sz="1800" dirty="0"/>
              <a:t> </a:t>
            </a:r>
            <a:r>
              <a:rPr lang="de-AT" sz="1800" dirty="0" smtClean="0"/>
              <a:t>verwenden.</a:t>
            </a:r>
          </a:p>
          <a:p>
            <a:r>
              <a:rPr lang="de-AT" sz="1800" dirty="0" smtClean="0"/>
              <a:t>Neue </a:t>
            </a:r>
            <a:r>
              <a:rPr lang="de-AT" sz="1800" dirty="0"/>
              <a:t>Medien sind </a:t>
            </a:r>
            <a:r>
              <a:rPr lang="de-AT" sz="1800" b="1" dirty="0" smtClean="0"/>
              <a:t>elektronisch </a:t>
            </a:r>
            <a:r>
              <a:rPr lang="de-AT" sz="1800" dirty="0" smtClean="0"/>
              <a:t>und verwenden </a:t>
            </a:r>
            <a:r>
              <a:rPr lang="de-AT" sz="1800" dirty="0"/>
              <a:t>Daten in </a:t>
            </a:r>
            <a:r>
              <a:rPr lang="de-AT" sz="1800" b="1" dirty="0"/>
              <a:t>digitaler </a:t>
            </a:r>
            <a:r>
              <a:rPr lang="de-AT" sz="1800" dirty="0"/>
              <a:t>Form, zum Beispiel E-Mail, World Wide Web, DVD, CD-ROM, </a:t>
            </a:r>
            <a:r>
              <a:rPr lang="de-AT" sz="1800" dirty="0" smtClean="0"/>
              <a:t>usw.</a:t>
            </a:r>
          </a:p>
          <a:p>
            <a:r>
              <a:rPr lang="de-AT" sz="1800" dirty="0" smtClean="0"/>
              <a:t>Im </a:t>
            </a:r>
            <a:r>
              <a:rPr lang="de-AT" sz="1800" dirty="0"/>
              <a:t>engeren </a:t>
            </a:r>
            <a:r>
              <a:rPr lang="de-AT" sz="1800" dirty="0" smtClean="0"/>
              <a:t>Sinne: Jene Medien, </a:t>
            </a:r>
            <a:r>
              <a:rPr lang="de-AT" sz="1800" dirty="0"/>
              <a:t>für die es das </a:t>
            </a:r>
            <a:r>
              <a:rPr lang="de-AT" sz="1800" b="1" dirty="0"/>
              <a:t>Internet</a:t>
            </a:r>
            <a:r>
              <a:rPr lang="de-AT" sz="1800" dirty="0"/>
              <a:t> braucht.</a:t>
            </a:r>
          </a:p>
          <a:p>
            <a:pPr marL="0" indent="0">
              <a:buNone/>
            </a:pPr>
            <a:endParaRPr lang="de-DE" sz="2000" dirty="0">
              <a:solidFill>
                <a:schemeClr val="bg1">
                  <a:lumMod val="50000"/>
                </a:schemeClr>
              </a:solidFill>
            </a:endParaRPr>
          </a:p>
          <a:p>
            <a:pPr marL="0" indent="0">
              <a:buNone/>
            </a:pPr>
            <a:endParaRPr lang="de-DE" sz="2000" dirty="0">
              <a:solidFill>
                <a:schemeClr val="bg1">
                  <a:lumMod val="50000"/>
                </a:schemeClr>
              </a:solidFill>
            </a:endParaRPr>
          </a:p>
          <a:p>
            <a:pPr marL="0" indent="0">
              <a:buNone/>
            </a:pPr>
            <a:endParaRPr lang="de-DE" sz="2000" dirty="0">
              <a:solidFill>
                <a:schemeClr val="bg1">
                  <a:lumMod val="50000"/>
                </a:schemeClr>
              </a:solidFill>
            </a:endParaRPr>
          </a:p>
          <a:p>
            <a:r>
              <a:rPr lang="de-AT" sz="1800" dirty="0"/>
              <a:t>Das Internet wurde in den 1960er Jahren in Amerika erfunden; Ziel: Eine Datenverbindung, die nicht so einfach beschädigt und „lahmgelegt“ werden konnte. </a:t>
            </a:r>
            <a:endParaRPr lang="de-AT" sz="1800" dirty="0" smtClean="0"/>
          </a:p>
          <a:p>
            <a:r>
              <a:rPr lang="de-AT" sz="1800" dirty="0"/>
              <a:t>Lösung: ein </a:t>
            </a:r>
            <a:r>
              <a:rPr lang="de-AT" sz="1800" b="1" dirty="0"/>
              <a:t>Datennetz</a:t>
            </a:r>
            <a:r>
              <a:rPr lang="de-AT" sz="1800" dirty="0"/>
              <a:t>! Mehrere Computer sind über Datenleitungen verbunden, Daten können nicht nur in eine Richtung laufen.</a:t>
            </a:r>
            <a:endParaRPr lang="de-AT" sz="1800" dirty="0" smtClean="0"/>
          </a:p>
          <a:p>
            <a:pPr marL="0" indent="0">
              <a:buNone/>
            </a:pPr>
            <a:endParaRPr lang="de-AT" sz="2000" dirty="0"/>
          </a:p>
          <a:p>
            <a:pPr marL="0" indent="0">
              <a:buNone/>
            </a:pPr>
            <a:endParaRPr lang="de-DE" sz="2000" dirty="0" smtClean="0">
              <a:solidFill>
                <a:schemeClr val="bg1">
                  <a:lumMod val="50000"/>
                </a:schemeClr>
              </a:solidFill>
            </a:endParaRPr>
          </a:p>
        </p:txBody>
      </p:sp>
      <p:sp>
        <p:nvSpPr>
          <p:cNvPr id="5" name="Titel 1"/>
          <p:cNvSpPr txBox="1">
            <a:spLocks/>
          </p:cNvSpPr>
          <p:nvPr/>
        </p:nvSpPr>
        <p:spPr bwMode="auto">
          <a:xfrm>
            <a:off x="457200" y="306896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a:lstStyle>
          <a:p>
            <a:r>
              <a:rPr lang="de-DE" sz="2400" kern="0" dirty="0" smtClean="0"/>
              <a:t>Wer erfand das Internet?</a:t>
            </a:r>
            <a:endParaRPr lang="de-AT" sz="2400" kern="0" dirty="0"/>
          </a:p>
        </p:txBody>
      </p:sp>
    </p:spTree>
    <p:extLst>
      <p:ext uri="{BB962C8B-B14F-4D97-AF65-F5344CB8AC3E}">
        <p14:creationId xmlns:p14="http://schemas.microsoft.com/office/powerpoint/2010/main" val="3529081868"/>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221456" y="58309"/>
            <a:ext cx="8207375" cy="1152525"/>
          </a:xfrm>
        </p:spPr>
        <p:txBody>
          <a:bodyPr/>
          <a:lstStyle/>
          <a:p>
            <a:r>
              <a:rPr lang="de-DE" sz="2400" dirty="0" smtClean="0"/>
              <a:t>Die Anfänge des Internet</a:t>
            </a:r>
            <a:endParaRPr lang="de-DE" sz="2400" dirty="0">
              <a:solidFill>
                <a:schemeClr val="accent1">
                  <a:lumMod val="50000"/>
                </a:schemeClr>
              </a:solidFill>
            </a:endParaRPr>
          </a:p>
        </p:txBody>
      </p:sp>
      <p:sp>
        <p:nvSpPr>
          <p:cNvPr id="5" name="Inhaltsplatzhalter 11"/>
          <p:cNvSpPr txBox="1">
            <a:spLocks/>
          </p:cNvSpPr>
          <p:nvPr/>
        </p:nvSpPr>
        <p:spPr>
          <a:xfrm>
            <a:off x="107504" y="1196752"/>
            <a:ext cx="8435280" cy="6158309"/>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kern="0" dirty="0">
              <a:latin typeface="+mn-lt"/>
            </a:endParaRPr>
          </a:p>
        </p:txBody>
      </p:sp>
      <p:sp>
        <p:nvSpPr>
          <p:cNvPr id="7" name="Inhaltsplatzhalter 6"/>
          <p:cNvSpPr>
            <a:spLocks noGrp="1"/>
          </p:cNvSpPr>
          <p:nvPr>
            <p:ph idx="1"/>
          </p:nvPr>
        </p:nvSpPr>
        <p:spPr>
          <a:xfrm>
            <a:off x="221456" y="980728"/>
            <a:ext cx="8229600" cy="4430712"/>
          </a:xfrm>
        </p:spPr>
        <p:txBody>
          <a:bodyPr/>
          <a:lstStyle/>
          <a:p>
            <a:r>
              <a:rPr lang="de-AT" sz="2000" b="1" dirty="0" smtClean="0"/>
              <a:t>1969</a:t>
            </a:r>
            <a:r>
              <a:rPr lang="de-AT" sz="2000" dirty="0" smtClean="0"/>
              <a:t>: Das US-Militär vernetzt </a:t>
            </a:r>
            <a:r>
              <a:rPr lang="de-AT" sz="2000" b="1" dirty="0" smtClean="0"/>
              <a:t>vier leistungsstarke Computer </a:t>
            </a:r>
            <a:r>
              <a:rPr lang="de-AT" sz="2000" dirty="0" smtClean="0"/>
              <a:t>(„Großrechner“): </a:t>
            </a:r>
            <a:r>
              <a:rPr lang="de-AT" sz="2000" b="1" dirty="0" err="1" smtClean="0"/>
              <a:t>ARPAnet</a:t>
            </a:r>
            <a:endParaRPr lang="de-AT" sz="2000" b="1" dirty="0" smtClean="0"/>
          </a:p>
          <a:p>
            <a:r>
              <a:rPr lang="de-AT" sz="2000" dirty="0" smtClean="0"/>
              <a:t>Zunächst nutzen vor allem </a:t>
            </a:r>
            <a:r>
              <a:rPr lang="de-AT" sz="2000" b="1" dirty="0" err="1" smtClean="0"/>
              <a:t>ForscherInnen</a:t>
            </a:r>
            <a:r>
              <a:rPr lang="de-AT" sz="2000" dirty="0" smtClean="0"/>
              <a:t> an den Universitäten das Internet, zum Austausch von Forschungsergebnissen.</a:t>
            </a:r>
          </a:p>
          <a:p>
            <a:r>
              <a:rPr lang="de-AT" sz="2000" dirty="0" smtClean="0"/>
              <a:t>Im Laufe der Zeit kommen immer Rechner dazu, noch aber war es </a:t>
            </a:r>
            <a:r>
              <a:rPr lang="de-AT" sz="2000" b="1" dirty="0" smtClean="0"/>
              <a:t>kein öffentliches Netz</a:t>
            </a:r>
            <a:r>
              <a:rPr lang="de-AT" sz="2000" dirty="0" smtClean="0"/>
              <a:t>!</a:t>
            </a:r>
          </a:p>
          <a:p>
            <a:r>
              <a:rPr lang="de-AT" sz="2000" b="1" dirty="0" smtClean="0"/>
              <a:t>29</a:t>
            </a:r>
            <a:r>
              <a:rPr lang="de-AT" sz="2000" b="1" dirty="0"/>
              <a:t>. Oktober </a:t>
            </a:r>
            <a:r>
              <a:rPr lang="de-AT" sz="2000" b="1" dirty="0" smtClean="0"/>
              <a:t>1969</a:t>
            </a:r>
            <a:r>
              <a:rPr lang="de-AT" sz="2000" dirty="0" smtClean="0"/>
              <a:t>: Die </a:t>
            </a:r>
            <a:r>
              <a:rPr lang="de-AT" sz="2000" b="1" dirty="0" smtClean="0"/>
              <a:t>erste Botschaft</a:t>
            </a:r>
            <a:r>
              <a:rPr lang="de-AT" sz="2000" dirty="0" smtClean="0"/>
              <a:t>, </a:t>
            </a:r>
            <a:r>
              <a:rPr lang="de-AT" sz="2000" dirty="0"/>
              <a:t>die über das Internet von einem </a:t>
            </a:r>
            <a:r>
              <a:rPr lang="de-AT" sz="2000" dirty="0" smtClean="0"/>
              <a:t>Computer zu </a:t>
            </a:r>
            <a:r>
              <a:rPr lang="de-AT" sz="2000" dirty="0"/>
              <a:t>einem anderen Computer </a:t>
            </a:r>
            <a:r>
              <a:rPr lang="de-AT" sz="2000" dirty="0" smtClean="0"/>
              <a:t>geschickt </a:t>
            </a:r>
            <a:r>
              <a:rPr lang="de-AT" sz="2000" dirty="0"/>
              <a:t>wurde, war das Wort „</a:t>
            </a:r>
            <a:r>
              <a:rPr lang="de-AT" sz="2000" b="1" dirty="0" err="1" smtClean="0"/>
              <a:t>lo</a:t>
            </a:r>
            <a:r>
              <a:rPr lang="de-AT" sz="2000" dirty="0" smtClean="0"/>
              <a:t>“; sollte </a:t>
            </a:r>
            <a:r>
              <a:rPr lang="de-AT" sz="2000" dirty="0"/>
              <a:t>„</a:t>
            </a:r>
            <a:r>
              <a:rPr lang="de-AT" sz="2000" dirty="0" err="1"/>
              <a:t>login</a:t>
            </a:r>
            <a:r>
              <a:rPr lang="de-AT" sz="2000" dirty="0"/>
              <a:t>“ werden, </a:t>
            </a:r>
            <a:r>
              <a:rPr lang="de-AT" sz="2000" dirty="0" smtClean="0"/>
              <a:t>aber nur </a:t>
            </a:r>
            <a:r>
              <a:rPr lang="de-AT" sz="2000" dirty="0"/>
              <a:t>das „</a:t>
            </a:r>
            <a:r>
              <a:rPr lang="de-AT" sz="2000" b="1" dirty="0"/>
              <a:t>L</a:t>
            </a:r>
            <a:r>
              <a:rPr lang="de-AT" sz="2000" dirty="0"/>
              <a:t>“ und das „</a:t>
            </a:r>
            <a:r>
              <a:rPr lang="de-AT" sz="2000" b="1" dirty="0"/>
              <a:t>O</a:t>
            </a:r>
            <a:r>
              <a:rPr lang="de-AT" sz="2000" dirty="0"/>
              <a:t>“ </a:t>
            </a:r>
            <a:r>
              <a:rPr lang="de-AT" sz="2000" dirty="0" smtClean="0"/>
              <a:t>kamen an.</a:t>
            </a:r>
          </a:p>
          <a:p>
            <a:r>
              <a:rPr lang="de-AT" sz="2000" b="1" dirty="0" smtClean="0"/>
              <a:t>1971</a:t>
            </a:r>
            <a:r>
              <a:rPr lang="de-AT" sz="2000" dirty="0" smtClean="0"/>
              <a:t>: Die </a:t>
            </a:r>
            <a:r>
              <a:rPr lang="de-AT" sz="2000" b="1" dirty="0"/>
              <a:t>erste E-Mail</a:t>
            </a:r>
            <a:r>
              <a:rPr lang="de-AT" sz="2000" dirty="0"/>
              <a:t> </a:t>
            </a:r>
            <a:r>
              <a:rPr lang="de-AT" sz="2000" dirty="0" smtClean="0"/>
              <a:t>wird versendet; Verwendung vom </a:t>
            </a:r>
            <a:r>
              <a:rPr lang="de-AT" sz="2000" b="1" dirty="0"/>
              <a:t>@-</a:t>
            </a:r>
            <a:r>
              <a:rPr lang="de-AT" sz="2000" dirty="0"/>
              <a:t>Zeichen</a:t>
            </a:r>
            <a:r>
              <a:rPr lang="de-AT" sz="2000" dirty="0" smtClean="0"/>
              <a:t>.</a:t>
            </a:r>
            <a:endParaRPr lang="de-AT" sz="2000" i="1" dirty="0" smtClean="0"/>
          </a:p>
          <a:p>
            <a:endParaRPr lang="de-AT" sz="2000" i="1" dirty="0"/>
          </a:p>
          <a:p>
            <a:endParaRPr lang="de-AT" sz="2000" dirty="0"/>
          </a:p>
          <a:p>
            <a:pPr marL="0" indent="0">
              <a:buNone/>
            </a:pPr>
            <a:endParaRPr lang="de-AT" sz="2000" dirty="0" smtClean="0"/>
          </a:p>
          <a:p>
            <a:pPr marL="0" indent="0">
              <a:buNone/>
            </a:pPr>
            <a:endParaRPr lang="de-AT" sz="2000" dirty="0">
              <a:solidFill>
                <a:schemeClr val="accent1">
                  <a:lumMod val="50000"/>
                </a:schemeClr>
              </a:solidFill>
            </a:endParaRPr>
          </a:p>
          <a:p>
            <a:pPr marL="0" indent="0">
              <a:buNone/>
            </a:pPr>
            <a:endParaRPr lang="de-DE" sz="2000" dirty="0" smtClean="0"/>
          </a:p>
        </p:txBody>
      </p:sp>
      <p:pic>
        <p:nvPicPr>
          <p:cNvPr id="2" name="Grafik 1"/>
          <p:cNvPicPr>
            <a:picLocks noChangeAspect="1"/>
          </p:cNvPicPr>
          <p:nvPr/>
        </p:nvPicPr>
        <p:blipFill>
          <a:blip r:embed="rId3"/>
          <a:stretch>
            <a:fillRect/>
          </a:stretch>
        </p:blipFill>
        <p:spPr>
          <a:xfrm>
            <a:off x="221456" y="5551733"/>
            <a:ext cx="1885950" cy="1285875"/>
          </a:xfrm>
          <a:prstGeom prst="rect">
            <a:avLst/>
          </a:prstGeom>
        </p:spPr>
      </p:pic>
    </p:spTree>
    <p:extLst>
      <p:ext uri="{BB962C8B-B14F-4D97-AF65-F5344CB8AC3E}">
        <p14:creationId xmlns:p14="http://schemas.microsoft.com/office/powerpoint/2010/main" val="882396365"/>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221456" y="58309"/>
            <a:ext cx="8207375" cy="1152525"/>
          </a:xfrm>
        </p:spPr>
        <p:txBody>
          <a:bodyPr/>
          <a:lstStyle/>
          <a:p>
            <a:r>
              <a:rPr lang="de-DE" sz="2400" dirty="0" smtClean="0"/>
              <a:t>WWW – Das </a:t>
            </a:r>
            <a:r>
              <a:rPr lang="de-DE" sz="2400" dirty="0"/>
              <a:t>w</a:t>
            </a:r>
            <a:r>
              <a:rPr lang="de-DE" sz="2400" dirty="0" smtClean="0"/>
              <a:t>eltweite Netz</a:t>
            </a:r>
            <a:endParaRPr lang="de-DE" sz="2400" dirty="0">
              <a:solidFill>
                <a:schemeClr val="accent1">
                  <a:lumMod val="50000"/>
                </a:schemeClr>
              </a:solidFill>
            </a:endParaRPr>
          </a:p>
        </p:txBody>
      </p:sp>
      <p:sp>
        <p:nvSpPr>
          <p:cNvPr id="5" name="Inhaltsplatzhalter 11"/>
          <p:cNvSpPr txBox="1">
            <a:spLocks/>
          </p:cNvSpPr>
          <p:nvPr/>
        </p:nvSpPr>
        <p:spPr>
          <a:xfrm>
            <a:off x="107504" y="1196752"/>
            <a:ext cx="8435280" cy="6158309"/>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kern="0" dirty="0">
              <a:latin typeface="+mn-lt"/>
            </a:endParaRPr>
          </a:p>
        </p:txBody>
      </p:sp>
      <p:sp>
        <p:nvSpPr>
          <p:cNvPr id="7" name="Inhaltsplatzhalter 6"/>
          <p:cNvSpPr>
            <a:spLocks noGrp="1"/>
          </p:cNvSpPr>
          <p:nvPr>
            <p:ph idx="1"/>
          </p:nvPr>
        </p:nvSpPr>
        <p:spPr>
          <a:xfrm>
            <a:off x="221456" y="980728"/>
            <a:ext cx="8229600" cy="4430712"/>
          </a:xfrm>
        </p:spPr>
        <p:txBody>
          <a:bodyPr/>
          <a:lstStyle/>
          <a:p>
            <a:r>
              <a:rPr lang="de-AT" sz="2000" b="1" dirty="0" smtClean="0"/>
              <a:t>1989</a:t>
            </a:r>
            <a:r>
              <a:rPr lang="de-AT" sz="2000" dirty="0" smtClean="0"/>
              <a:t> Sir </a:t>
            </a:r>
            <a:r>
              <a:rPr lang="de-AT" sz="2000" dirty="0"/>
              <a:t>Tim Berners-Lee </a:t>
            </a:r>
            <a:r>
              <a:rPr lang="de-AT" sz="2000" dirty="0" smtClean="0"/>
              <a:t>entwickelt eine </a:t>
            </a:r>
            <a:r>
              <a:rPr lang="de-AT" sz="2000" dirty="0"/>
              <a:t>„Sprache“, mit der die im Internet verbundenen Computer Daten austauschen </a:t>
            </a:r>
            <a:r>
              <a:rPr lang="de-AT" sz="2000" dirty="0" smtClean="0"/>
              <a:t>können. Das </a:t>
            </a:r>
            <a:r>
              <a:rPr lang="de-AT" sz="2000" b="1" dirty="0" smtClean="0"/>
              <a:t>World </a:t>
            </a:r>
            <a:r>
              <a:rPr lang="de-AT" sz="2000" b="1" dirty="0"/>
              <a:t>Wide Web</a:t>
            </a:r>
            <a:r>
              <a:rPr lang="de-AT" sz="2000" dirty="0"/>
              <a:t> (zu Deutsch: Weltweites Netz</a:t>
            </a:r>
            <a:r>
              <a:rPr lang="de-AT" sz="2000" dirty="0" smtClean="0"/>
              <a:t>) ist </a:t>
            </a:r>
            <a:r>
              <a:rPr lang="de-AT" sz="2000" dirty="0"/>
              <a:t>„geboren</a:t>
            </a:r>
            <a:r>
              <a:rPr lang="de-AT" sz="2000" dirty="0" smtClean="0"/>
              <a:t>“.</a:t>
            </a:r>
          </a:p>
          <a:p>
            <a:r>
              <a:rPr lang="de-AT" sz="2000" b="1" dirty="0"/>
              <a:t>1990</a:t>
            </a:r>
            <a:r>
              <a:rPr lang="de-AT" sz="2000" dirty="0"/>
              <a:t>: Erste </a:t>
            </a:r>
            <a:r>
              <a:rPr lang="de-AT" sz="2000" b="1" dirty="0"/>
              <a:t>Homepage</a:t>
            </a:r>
            <a:r>
              <a:rPr lang="de-AT" sz="2000" dirty="0"/>
              <a:t> geht online</a:t>
            </a:r>
          </a:p>
          <a:p>
            <a:r>
              <a:rPr lang="de-AT" sz="2000" b="1" dirty="0" smtClean="0"/>
              <a:t>1993</a:t>
            </a:r>
            <a:r>
              <a:rPr lang="de-AT" sz="2000" dirty="0" smtClean="0"/>
              <a:t>: Das World </a:t>
            </a:r>
            <a:r>
              <a:rPr lang="de-AT" sz="2000" dirty="0"/>
              <a:t>Wide Web </a:t>
            </a:r>
            <a:r>
              <a:rPr lang="de-AT" sz="2000" dirty="0" smtClean="0"/>
              <a:t>wird </a:t>
            </a:r>
            <a:r>
              <a:rPr lang="de-AT" sz="2000" b="1" dirty="0" smtClean="0"/>
              <a:t>öffentlich</a:t>
            </a:r>
            <a:r>
              <a:rPr lang="de-AT" sz="2000" dirty="0"/>
              <a:t>. Nun können nicht nur </a:t>
            </a:r>
            <a:r>
              <a:rPr lang="de-AT" sz="2000" dirty="0" err="1"/>
              <a:t>ExpertInnen</a:t>
            </a:r>
            <a:r>
              <a:rPr lang="de-AT" sz="2000" dirty="0"/>
              <a:t>, sondern auch andere Personen das Internet </a:t>
            </a:r>
            <a:r>
              <a:rPr lang="de-AT" sz="2000" dirty="0" smtClean="0"/>
              <a:t>nutzen!</a:t>
            </a:r>
          </a:p>
          <a:p>
            <a:r>
              <a:rPr lang="de-AT" sz="2000" dirty="0" smtClean="0"/>
              <a:t>Wichtig: Texte sind miteinander </a:t>
            </a:r>
            <a:r>
              <a:rPr lang="de-AT" sz="2000" dirty="0"/>
              <a:t>verbunden </a:t>
            </a:r>
            <a:r>
              <a:rPr lang="de-AT" sz="2000" dirty="0" smtClean="0"/>
              <a:t>(„</a:t>
            </a:r>
            <a:r>
              <a:rPr lang="de-AT" sz="2000" b="1" dirty="0"/>
              <a:t>Hypertext</a:t>
            </a:r>
            <a:r>
              <a:rPr lang="de-AT" sz="2000" dirty="0"/>
              <a:t>“). Dadurch kann man ganz leicht von einer Seite zur anderen surfen.</a:t>
            </a:r>
          </a:p>
          <a:p>
            <a:r>
              <a:rPr lang="de-AT" sz="2000" b="1" dirty="0" smtClean="0"/>
              <a:t>2017: </a:t>
            </a:r>
            <a:r>
              <a:rPr lang="de-AT" sz="2000" dirty="0" smtClean="0"/>
              <a:t>Ca. eine Milliarde Homepages!</a:t>
            </a:r>
          </a:p>
          <a:p>
            <a:r>
              <a:rPr lang="de-AT" sz="2000" dirty="0" smtClean="0"/>
              <a:t>WWW </a:t>
            </a:r>
            <a:r>
              <a:rPr lang="de-AT" sz="2000" dirty="0"/>
              <a:t>heute ein </a:t>
            </a:r>
            <a:r>
              <a:rPr lang="de-AT" sz="2000" b="1" dirty="0"/>
              <a:t>weltweites</a:t>
            </a:r>
            <a:r>
              <a:rPr lang="de-AT" sz="2000" dirty="0"/>
              <a:t> </a:t>
            </a:r>
            <a:r>
              <a:rPr lang="de-AT" sz="2000" dirty="0" smtClean="0"/>
              <a:t>Netz, aber </a:t>
            </a:r>
            <a:r>
              <a:rPr lang="de-AT" sz="2000" b="1" dirty="0" smtClean="0"/>
              <a:t>nicht alle </a:t>
            </a:r>
            <a:r>
              <a:rPr lang="de-AT" sz="2000" dirty="0" smtClean="0"/>
              <a:t>Menschen </a:t>
            </a:r>
            <a:r>
              <a:rPr lang="de-AT" sz="2000" dirty="0"/>
              <a:t>der Welt </a:t>
            </a:r>
            <a:r>
              <a:rPr lang="de-AT" sz="2000" dirty="0" smtClean="0"/>
              <a:t>haben </a:t>
            </a:r>
            <a:r>
              <a:rPr lang="de-AT" sz="2000" b="1" dirty="0" smtClean="0"/>
              <a:t>dieselben</a:t>
            </a:r>
            <a:r>
              <a:rPr lang="de-AT" sz="2000" dirty="0" smtClean="0"/>
              <a:t> </a:t>
            </a:r>
            <a:r>
              <a:rPr lang="de-AT" sz="2000" b="1" dirty="0"/>
              <a:t>Möglichkeiten</a:t>
            </a:r>
            <a:r>
              <a:rPr lang="de-AT" sz="2000" dirty="0"/>
              <a:t>, es zu nutzen!</a:t>
            </a:r>
            <a:endParaRPr lang="de-AT" sz="2000" dirty="0" smtClean="0"/>
          </a:p>
          <a:p>
            <a:pPr marL="0" indent="0">
              <a:buNone/>
            </a:pPr>
            <a:endParaRPr lang="de-AT" sz="2000" dirty="0">
              <a:solidFill>
                <a:schemeClr val="accent1">
                  <a:lumMod val="50000"/>
                </a:schemeClr>
              </a:solidFill>
            </a:endParaRPr>
          </a:p>
          <a:p>
            <a:endParaRPr lang="de-DE" sz="2000" dirty="0" smtClean="0"/>
          </a:p>
        </p:txBody>
      </p:sp>
      <p:pic>
        <p:nvPicPr>
          <p:cNvPr id="2" name="Grafik 1"/>
          <p:cNvPicPr>
            <a:picLocks noChangeAspect="1"/>
          </p:cNvPicPr>
          <p:nvPr/>
        </p:nvPicPr>
        <p:blipFill>
          <a:blip r:embed="rId3"/>
          <a:stretch>
            <a:fillRect/>
          </a:stretch>
        </p:blipFill>
        <p:spPr>
          <a:xfrm>
            <a:off x="221456" y="5551733"/>
            <a:ext cx="1885950" cy="1285875"/>
          </a:xfrm>
          <a:prstGeom prst="rect">
            <a:avLst/>
          </a:prstGeom>
        </p:spPr>
      </p:pic>
    </p:spTree>
    <p:extLst>
      <p:ext uri="{BB962C8B-B14F-4D97-AF65-F5344CB8AC3E}">
        <p14:creationId xmlns:p14="http://schemas.microsoft.com/office/powerpoint/2010/main" val="2859551997"/>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08520" y="-9939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251520" y="980728"/>
            <a:ext cx="8136903" cy="1152525"/>
          </a:xfrm>
        </p:spPr>
        <p:txBody>
          <a:bodyPr/>
          <a:lstStyle/>
          <a:p>
            <a:r>
              <a:rPr lang="de-DE" sz="2400" dirty="0" smtClean="0"/>
              <a:t>Nachgefragt: </a:t>
            </a:r>
            <a:r>
              <a:rPr lang="de-AT" sz="2400" dirty="0"/>
              <a:t>Wusstest du, dass World Wide Web und Internet nicht dasselbe sind? </a:t>
            </a:r>
            <a:endParaRPr lang="de-DE" sz="2400" dirty="0">
              <a:solidFill>
                <a:schemeClr val="bg2"/>
              </a:solidFill>
            </a:endParaRPr>
          </a:p>
        </p:txBody>
      </p:sp>
      <p:sp>
        <p:nvSpPr>
          <p:cNvPr id="5" name="Inhaltsplatzhalter 11"/>
          <p:cNvSpPr txBox="1">
            <a:spLocks/>
          </p:cNvSpPr>
          <p:nvPr/>
        </p:nvSpPr>
        <p:spPr>
          <a:xfrm>
            <a:off x="251520" y="1196752"/>
            <a:ext cx="8435280" cy="4934173"/>
          </a:xfrm>
          <a:prstGeom prst="rect">
            <a:avLst/>
          </a:prstGeom>
        </p:spPr>
        <p:txBody>
          <a:bodyPr/>
          <a:lstStyle/>
          <a:p>
            <a:endParaRPr lang="de-AT" sz="2000" i="1" dirty="0" smtClean="0"/>
          </a:p>
          <a:p>
            <a:endParaRPr lang="de-AT" sz="2000" i="1" dirty="0">
              <a:solidFill>
                <a:schemeClr val="bg2"/>
              </a:solidFill>
            </a:endParaRPr>
          </a:p>
          <a:p>
            <a:endParaRPr lang="de-AT" sz="2000" i="1" dirty="0" smtClean="0">
              <a:solidFill>
                <a:schemeClr val="bg2"/>
              </a:solidFill>
            </a:endParaRPr>
          </a:p>
          <a:p>
            <a:r>
              <a:rPr lang="de-AT" sz="2000" dirty="0"/>
              <a:t/>
            </a:r>
            <a:br>
              <a:rPr lang="de-AT" sz="2000" dirty="0"/>
            </a:br>
            <a:r>
              <a:rPr lang="de-AT" sz="2000" dirty="0"/>
              <a:t>World Wide Web ist eine Internet-Anwendung, die elektronische Dokumente miteinander verknüpft und </a:t>
            </a:r>
            <a:r>
              <a:rPr lang="de-AT" sz="2000" dirty="0" smtClean="0"/>
              <a:t>darstellt. Beispiele </a:t>
            </a:r>
            <a:r>
              <a:rPr lang="de-AT" sz="2000" dirty="0"/>
              <a:t>für andere häufige Anwendungen </a:t>
            </a:r>
            <a:r>
              <a:rPr lang="de-AT" sz="2000" dirty="0" smtClean="0"/>
              <a:t>sind:</a:t>
            </a:r>
          </a:p>
          <a:p>
            <a:endParaRPr lang="de-AT" sz="2000" dirty="0"/>
          </a:p>
          <a:p>
            <a:pPr marL="342900" indent="-342900">
              <a:buFont typeface="Arial" panose="020B0604020202020204" pitchFamily="34" charset="0"/>
              <a:buChar char="•"/>
            </a:pPr>
            <a:r>
              <a:rPr lang="de-AT" sz="2000" dirty="0" smtClean="0"/>
              <a:t>E-Mails</a:t>
            </a:r>
          </a:p>
          <a:p>
            <a:pPr marL="342900" indent="-342900">
              <a:buFont typeface="Arial" panose="020B0604020202020204" pitchFamily="34" charset="0"/>
              <a:buChar char="•"/>
            </a:pPr>
            <a:r>
              <a:rPr lang="de-AT" sz="2000" dirty="0" smtClean="0"/>
              <a:t>Telefonieren </a:t>
            </a:r>
            <a:r>
              <a:rPr lang="de-AT" sz="2000" dirty="0"/>
              <a:t>übers Internet </a:t>
            </a:r>
          </a:p>
          <a:p>
            <a:pPr marL="342900" indent="-342900">
              <a:buFont typeface="Arial" panose="020B0604020202020204" pitchFamily="34" charset="0"/>
              <a:buChar char="•"/>
            </a:pPr>
            <a:r>
              <a:rPr lang="de-AT" sz="2000" dirty="0" smtClean="0"/>
              <a:t>Chats</a:t>
            </a:r>
          </a:p>
          <a:p>
            <a:endParaRPr lang="de-DE" sz="2000" kern="0" dirty="0">
              <a:latin typeface="+mn-lt"/>
            </a:endParaRPr>
          </a:p>
        </p:txBody>
      </p:sp>
    </p:spTree>
    <p:extLst>
      <p:ext uri="{BB962C8B-B14F-4D97-AF65-F5344CB8AC3E}">
        <p14:creationId xmlns:p14="http://schemas.microsoft.com/office/powerpoint/2010/main" val="120375924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474004" y="58309"/>
            <a:ext cx="8207375" cy="1152525"/>
          </a:xfrm>
        </p:spPr>
        <p:txBody>
          <a:bodyPr/>
          <a:lstStyle/>
          <a:p>
            <a:r>
              <a:rPr lang="de-DE" sz="2400" dirty="0" smtClean="0"/>
              <a:t>Digital Natives</a:t>
            </a:r>
            <a:endParaRPr lang="de-DE" sz="2400" dirty="0"/>
          </a:p>
        </p:txBody>
      </p:sp>
      <p:sp>
        <p:nvSpPr>
          <p:cNvPr id="5" name="Inhaltsplatzhalter 11"/>
          <p:cNvSpPr txBox="1">
            <a:spLocks/>
          </p:cNvSpPr>
          <p:nvPr/>
        </p:nvSpPr>
        <p:spPr>
          <a:xfrm>
            <a:off x="107504" y="1196752"/>
            <a:ext cx="8435280" cy="6158309"/>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kern="0" dirty="0">
              <a:latin typeface="+mn-lt"/>
            </a:endParaRPr>
          </a:p>
        </p:txBody>
      </p:sp>
      <p:sp>
        <p:nvSpPr>
          <p:cNvPr id="7" name="Inhaltsplatzhalter 6"/>
          <p:cNvSpPr>
            <a:spLocks noGrp="1"/>
          </p:cNvSpPr>
          <p:nvPr>
            <p:ph idx="1"/>
          </p:nvPr>
        </p:nvSpPr>
        <p:spPr>
          <a:xfrm>
            <a:off x="451779" y="1210834"/>
            <a:ext cx="8229600" cy="4430712"/>
          </a:xfrm>
        </p:spPr>
        <p:txBody>
          <a:bodyPr/>
          <a:lstStyle/>
          <a:p>
            <a:r>
              <a:rPr lang="de-DE" sz="1800" dirty="0"/>
              <a:t>„</a:t>
            </a:r>
            <a:r>
              <a:rPr lang="de-DE" sz="1800" b="1" dirty="0"/>
              <a:t>Digital Natives</a:t>
            </a:r>
            <a:r>
              <a:rPr lang="de-DE" sz="1800" dirty="0"/>
              <a:t>“ </a:t>
            </a:r>
            <a:r>
              <a:rPr lang="de-DE" sz="1800" dirty="0" smtClean="0"/>
              <a:t>(</a:t>
            </a:r>
            <a:r>
              <a:rPr lang="de-DE" sz="1800" dirty="0"/>
              <a:t>übersetzt „Digitale Ureinwohner</a:t>
            </a:r>
            <a:r>
              <a:rPr lang="de-DE" sz="1800" dirty="0" smtClean="0"/>
              <a:t>“) sind junge Menschen, die mit Neuen Medien aufgewachsen sind.</a:t>
            </a:r>
          </a:p>
          <a:p>
            <a:r>
              <a:rPr lang="de-DE" sz="1800" dirty="0"/>
              <a:t>Digital Natives kennen sich </a:t>
            </a:r>
            <a:r>
              <a:rPr lang="de-DE" sz="1800" dirty="0" smtClean="0"/>
              <a:t>mit </a:t>
            </a:r>
            <a:r>
              <a:rPr lang="de-DE" sz="1800" dirty="0"/>
              <a:t>Computer, Tablets, Handy &amp; Co. ziemlich gut aus und finden schnell heraus, wie etwas </a:t>
            </a:r>
            <a:r>
              <a:rPr lang="de-DE" sz="1800" dirty="0" smtClean="0"/>
              <a:t>funktioniert. </a:t>
            </a:r>
          </a:p>
          <a:p>
            <a:r>
              <a:rPr lang="de-DE" sz="1800" dirty="0" smtClean="0"/>
              <a:t>Es ist allerdings nicht so, dass Digital </a:t>
            </a:r>
            <a:r>
              <a:rPr lang="de-DE" sz="1800" dirty="0"/>
              <a:t>Natives „von Natur aus“ </a:t>
            </a:r>
            <a:r>
              <a:rPr lang="de-DE" sz="1800" b="1" dirty="0"/>
              <a:t>jede</a:t>
            </a:r>
            <a:r>
              <a:rPr lang="de-DE" sz="1800" dirty="0"/>
              <a:t> neue Technik sofort beherrschen. </a:t>
            </a:r>
            <a:r>
              <a:rPr lang="de-DE" sz="1800" dirty="0" smtClean="0"/>
              <a:t>Zum </a:t>
            </a:r>
            <a:r>
              <a:rPr lang="de-DE" sz="1800" dirty="0"/>
              <a:t>Beispiel müssen </a:t>
            </a:r>
            <a:r>
              <a:rPr lang="de-DE" sz="1800" dirty="0" smtClean="0"/>
              <a:t>sie erst </a:t>
            </a:r>
            <a:r>
              <a:rPr lang="de-DE" sz="1800" dirty="0"/>
              <a:t>lernen, wie man sich sicher im Internet bewegt</a:t>
            </a:r>
            <a:r>
              <a:rPr lang="de-DE" sz="1800" dirty="0" smtClean="0"/>
              <a:t>.</a:t>
            </a:r>
          </a:p>
          <a:p>
            <a:r>
              <a:rPr lang="de-DE" sz="1800" dirty="0" smtClean="0"/>
              <a:t>Manche Tätigkeiten haben sich durch digitale Medien im Vergleich zu früher verändert …</a:t>
            </a:r>
            <a:endParaRPr lang="de-DE" sz="1800" dirty="0"/>
          </a:p>
          <a:p>
            <a:pPr marL="0" indent="0">
              <a:buNone/>
            </a:pPr>
            <a:endParaRPr lang="de-DE" sz="2000" dirty="0" smtClean="0"/>
          </a:p>
          <a:p>
            <a:pPr marL="0" indent="0">
              <a:buNone/>
            </a:pPr>
            <a:r>
              <a:rPr lang="de-DE" sz="2000" dirty="0" smtClean="0"/>
              <a:t> </a:t>
            </a:r>
          </a:p>
        </p:txBody>
      </p:sp>
      <p:pic>
        <p:nvPicPr>
          <p:cNvPr id="3" name="Grafik 2"/>
          <p:cNvPicPr>
            <a:picLocks noChangeAspect="1"/>
          </p:cNvPicPr>
          <p:nvPr/>
        </p:nvPicPr>
        <p:blipFill>
          <a:blip r:embed="rId3"/>
          <a:stretch>
            <a:fillRect/>
          </a:stretch>
        </p:blipFill>
        <p:spPr>
          <a:xfrm>
            <a:off x="4067944" y="4567229"/>
            <a:ext cx="2236339" cy="1492615"/>
          </a:xfrm>
          <a:prstGeom prst="rect">
            <a:avLst/>
          </a:prstGeom>
        </p:spPr>
      </p:pic>
      <p:pic>
        <p:nvPicPr>
          <p:cNvPr id="4" name="Grafik 3"/>
          <p:cNvPicPr>
            <a:picLocks noChangeAspect="1"/>
          </p:cNvPicPr>
          <p:nvPr/>
        </p:nvPicPr>
        <p:blipFill>
          <a:blip r:embed="rId4"/>
          <a:stretch>
            <a:fillRect/>
          </a:stretch>
        </p:blipFill>
        <p:spPr>
          <a:xfrm>
            <a:off x="815408" y="4567229"/>
            <a:ext cx="2205765" cy="1467957"/>
          </a:xfrm>
          <a:prstGeom prst="rect">
            <a:avLst/>
          </a:prstGeom>
        </p:spPr>
      </p:pic>
      <p:sp>
        <p:nvSpPr>
          <p:cNvPr id="8" name="Pfeil nach rechts 7"/>
          <p:cNvSpPr/>
          <p:nvPr/>
        </p:nvSpPr>
        <p:spPr>
          <a:xfrm>
            <a:off x="3346926" y="5301208"/>
            <a:ext cx="432048" cy="219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3025509325"/>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1497</Words>
  <Application>Microsoft Office PowerPoint</Application>
  <PresentationFormat>Bildschirmpräsentation (4:3)</PresentationFormat>
  <Paragraphs>188</Paragraphs>
  <Slides>25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Wingdings</vt:lpstr>
      <vt:lpstr>1_Wasserzeichen</vt:lpstr>
      <vt:lpstr>   „Being digital und Neue Medien“</vt:lpstr>
      <vt:lpstr>Mehr Information auf: www.demokratiewebstatt.at </vt:lpstr>
      <vt:lpstr>Von neuen und alten Medien</vt:lpstr>
      <vt:lpstr>Was sind „Medien“ eigentlich?</vt:lpstr>
      <vt:lpstr>Was sind „Neue Medien“?</vt:lpstr>
      <vt:lpstr>Die Anfänge des Internet</vt:lpstr>
      <vt:lpstr>WWW – Das weltweite Netz</vt:lpstr>
      <vt:lpstr>Nachgefragt: Wusstest du, dass World Wide Web und Internet nicht dasselbe sind? </vt:lpstr>
      <vt:lpstr>Digital Natives</vt:lpstr>
      <vt:lpstr>Offener Zugang – Kritische Nutzung </vt:lpstr>
      <vt:lpstr>Übung 1: Wie geht’s mir ohne digitale Medien?</vt:lpstr>
      <vt:lpstr>Treffpunkt Internet –  Web 2.0 und Social Media</vt:lpstr>
      <vt:lpstr>Vom Lesen zum Mitgestalten</vt:lpstr>
      <vt:lpstr>Facebook, Instagram, Youtube und Co.</vt:lpstr>
      <vt:lpstr>Gute Seiten – schlechte Seiten</vt:lpstr>
      <vt:lpstr>Neuen Medien – Fluch und Segen</vt:lpstr>
      <vt:lpstr>Wie bewege ich mich sicher im Internet?</vt:lpstr>
      <vt:lpstr>Tipps für ein sicheres Surfen durchs Internet</vt:lpstr>
      <vt:lpstr>Übung 2: Persönliches in Sozialen Netzwerken</vt:lpstr>
      <vt:lpstr>Was haben Neue Medien mit Demokratie zu tun?</vt:lpstr>
      <vt:lpstr>Teilhaben am gesellschaftlichen Leben und Meinungsfreiheit</vt:lpstr>
      <vt:lpstr>Soziale Netzwerke und Demokratisierung</vt:lpstr>
      <vt:lpstr>„Fake-News“ und ihre Auswirkungen</vt:lpstr>
      <vt:lpstr>E-Governance</vt:lpstr>
      <vt:lpstr>E-Governance</vt:lpstr>
    </vt:vector>
  </TitlesOfParts>
  <Company>machessa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Harald Prosch</cp:lastModifiedBy>
  <cp:revision>1741</cp:revision>
  <cp:lastPrinted>2016-06-16T15:14:12Z</cp:lastPrinted>
  <dcterms:created xsi:type="dcterms:W3CDTF">2009-03-03T21:28:50Z</dcterms:created>
  <dcterms:modified xsi:type="dcterms:W3CDTF">2017-09-19T07:48:53Z</dcterms:modified>
</cp:coreProperties>
</file>