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258" r:id="rId3"/>
    <p:sldId id="273" r:id="rId4"/>
    <p:sldId id="276" r:id="rId5"/>
    <p:sldId id="280" r:id="rId6"/>
    <p:sldId id="281" r:id="rId7"/>
    <p:sldId id="277" r:id="rId8"/>
    <p:sldId id="282" r:id="rId9"/>
    <p:sldId id="278" r:id="rId10"/>
    <p:sldId id="283" r:id="rId11"/>
    <p:sldId id="285" r:id="rId12"/>
    <p:sldId id="287" r:id="rId13"/>
    <p:sldId id="288" r:id="rId14"/>
    <p:sldId id="289" r:id="rId15"/>
    <p:sldId id="290" r:id="rId16"/>
    <p:sldId id="291" r:id="rId17"/>
    <p:sldId id="292" r:id="rId18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2190AB"/>
    <a:srgbClr val="4A828F"/>
    <a:srgbClr val="0091B2"/>
    <a:srgbClr val="3F8493"/>
    <a:srgbClr val="0A94B3"/>
    <a:srgbClr val="19C3C3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720" autoAdjust="0"/>
  </p:normalViewPr>
  <p:slideViewPr>
    <p:cSldViewPr snapToGrid="0" snapToObjects="1">
      <p:cViewPr varScale="1">
        <p:scale>
          <a:sx n="139" d="100"/>
          <a:sy n="139" d="100"/>
        </p:scale>
        <p:origin x="126" y="2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t>10.12.2019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t>10.12.2019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kinder.univie.ac.at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antisemitismus/antisemitismus-heute/#c12270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antisemitismus2018.a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antisemitismus/antisemitismus-heute/#c12285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antisemitismus/antisemitismus-heute/#c12279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5" Type="http://schemas.openxmlformats.org/officeDocument/2006/relationships/hyperlink" Target="https://www.demokratiewebstatt.at/thema/thema-antisemitismus/dem-antisemitismus-entgegentreten/" TargetMode="Externa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antisemitismus/dem-antisemitismus-entgegentreten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antisemitismus/dem-antisemitismus-entgegentreten/" TargetMode="External"/><Relationship Id="rId7" Type="http://schemas.openxmlformats.org/officeDocument/2006/relationships/hyperlink" Target="http://www.demokratiewebstatt.at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4.jpg"/><Relationship Id="rId5" Type="http://schemas.openxmlformats.org/officeDocument/2006/relationships/hyperlink" Target="https://www.hdgoe.at/" TargetMode="External"/><Relationship Id="rId4" Type="http://schemas.openxmlformats.org/officeDocument/2006/relationships/hyperlink" Target="http://www.doew.a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antisemitismus/dem-antisemitismus-entgegentreten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Relationship Id="rId4" Type="http://schemas.openxmlformats.org/officeDocument/2006/relationships/hyperlink" Target="http://www.demokratiewebstatt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g"/><Relationship Id="rId4" Type="http://schemas.openxmlformats.org/officeDocument/2006/relationships/hyperlink" Target="https://www.demokratiewebstatt.at/thema/thema-antisemitismus/was-ist-antisemitismu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demokratiewebstatt.at/thema/thema-antisemitismus/was-ist-antisemitismu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antisemitismus/was-ist-antisemitismus/#c12256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antisemitismus/was-ist-antisemitismus/#c12257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7.jpg"/><Relationship Id="rId4" Type="http://schemas.openxmlformats.org/officeDocument/2006/relationships/hyperlink" Target="https://www.demokratiewebstatt.at/thema/thema-antisemitismus/geschichte-des-antisemitismu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antisemitismus/geschichte-des-antisemitismus/#c12263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demokratiewebstatt.at/thema/thema-antisemitismus/geschichte-des-antisemitismus/#c1226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6" Type="http://schemas.openxmlformats.org/officeDocument/2006/relationships/hyperlink" Target="https://upload.wikimedia.org/wikipedia/commons/6/6a/Neoantisemismo.jpg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www.demokratiewebstatt.at/thema/thema-antisemitismus/antisemitismus-heut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6879" y="995850"/>
            <a:ext cx="7560000" cy="540000"/>
          </a:xfrm>
        </p:spPr>
        <p:txBody>
          <a:bodyPr/>
          <a:lstStyle/>
          <a:p>
            <a:pPr algn="ctr"/>
            <a:r>
              <a:rPr lang="de-DE" sz="3200" dirty="0" smtClean="0">
                <a:solidFill>
                  <a:srgbClr val="2190AB"/>
                </a:solidFill>
              </a:rPr>
              <a:t>Antisemitismus</a:t>
            </a:r>
            <a:endParaRPr lang="de-DE" sz="32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157760" y="1809447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>
                <a:solidFill>
                  <a:srgbClr val="2190AB"/>
                </a:solidFill>
              </a:rPr>
              <a:t>Was bedeutet Antisemitismus und was können wir dagegen tun?</a:t>
            </a:r>
            <a:endParaRPr lang="de-DE" sz="16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4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8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78693"/>
            <a:ext cx="7128000" cy="612000"/>
          </a:xfrm>
        </p:spPr>
        <p:txBody>
          <a:bodyPr/>
          <a:lstStyle/>
          <a:p>
            <a:r>
              <a:rPr lang="de-DE" sz="2400" dirty="0" smtClean="0">
                <a:hlinkClick r:id="rId3"/>
              </a:rPr>
              <a:t>Antisemitismus als aktuelles Phänomen</a:t>
            </a: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283385"/>
            <a:ext cx="7848000" cy="2952000"/>
          </a:xfrm>
        </p:spPr>
        <p:txBody>
          <a:bodyPr/>
          <a:lstStyle/>
          <a:p>
            <a:r>
              <a:rPr lang="de-AT" sz="1600" dirty="0" smtClean="0"/>
              <a:t>2014-2017: Zahl der antisemitischen Vorfälle hat sich in Österreich nahezu verdoppelt.</a:t>
            </a:r>
          </a:p>
          <a:p>
            <a:r>
              <a:rPr lang="de-AT" sz="1600" dirty="0" smtClean="0">
                <a:hlinkClick r:id="rId4"/>
              </a:rPr>
              <a:t>Antisemitismus-Studie</a:t>
            </a:r>
            <a:r>
              <a:rPr lang="de-AT" sz="1600" dirty="0" smtClean="0"/>
              <a:t> des österreichischen Parlaments aus dem Jahr 2018</a:t>
            </a:r>
          </a:p>
          <a:p>
            <a:r>
              <a:rPr lang="de-AT" sz="1600" dirty="0" smtClean="0"/>
              <a:t>Ergebnisse:</a:t>
            </a:r>
          </a:p>
          <a:p>
            <a:pPr lvl="1"/>
            <a:r>
              <a:rPr lang="de-AT" sz="1600" dirty="0" smtClean="0"/>
              <a:t>Antisemitische Vorurteile noch immer präsent, jedoch verschieden stark ausgeprägt.</a:t>
            </a:r>
          </a:p>
          <a:p>
            <a:pPr lvl="1"/>
            <a:r>
              <a:rPr lang="de-AT" sz="1600" dirty="0" smtClean="0"/>
              <a:t>Antijüdische und vor allem antizionistische Auffassungen bei arabisch- und türkischsprachigen Menschen stärker verbreitet.</a:t>
            </a:r>
          </a:p>
          <a:p>
            <a:pPr lvl="1"/>
            <a:r>
              <a:rPr lang="de-AT" sz="1600" dirty="0" smtClean="0"/>
              <a:t>Positiv: Vor allem junge Menschen kritisieren antisemitische Haltung.</a:t>
            </a:r>
          </a:p>
          <a:p>
            <a:pPr lvl="1"/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028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83800"/>
            <a:ext cx="7128000" cy="612000"/>
          </a:xfrm>
        </p:spPr>
        <p:txBody>
          <a:bodyPr/>
          <a:lstStyle/>
          <a:p>
            <a:r>
              <a:rPr lang="de-DE" sz="2400" dirty="0" smtClean="0">
                <a:hlinkClick r:id="rId3"/>
              </a:rPr>
              <a:t>Formen des Antisemitismus heute</a:t>
            </a: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190490"/>
            <a:ext cx="7848000" cy="2952000"/>
          </a:xfrm>
        </p:spPr>
        <p:txBody>
          <a:bodyPr/>
          <a:lstStyle/>
          <a:p>
            <a:r>
              <a:rPr lang="de-AT" sz="1600" dirty="0" smtClean="0"/>
              <a:t>Neue Form des Antisemitismus nach 1945: „sekundärer Antisemitismus“ bzw. „neuer Antisemitismus“</a:t>
            </a:r>
          </a:p>
          <a:p>
            <a:r>
              <a:rPr lang="de-AT" sz="1600" dirty="0" smtClean="0"/>
              <a:t> Merkmale: antisemitische Vorurteile und Ressentiments, Verharmlosung der Verbrechen des NS-Regimes, „Opfer-Täter-Umkehr“; Vorwurf, dass Holocaust-Opfer aus ihrem Leiden „Profit schlagen“</a:t>
            </a:r>
          </a:p>
          <a:p>
            <a:r>
              <a:rPr lang="de-AT" sz="1600" dirty="0" smtClean="0"/>
              <a:t>Weitere Formen:</a:t>
            </a:r>
          </a:p>
          <a:p>
            <a:pPr lvl="1"/>
            <a:r>
              <a:rPr lang="de-AT" sz="1600" dirty="0" smtClean="0"/>
              <a:t>Antizionismus</a:t>
            </a:r>
          </a:p>
          <a:p>
            <a:pPr lvl="1"/>
            <a:r>
              <a:rPr lang="de-AT" sz="1600" dirty="0" smtClean="0"/>
              <a:t>Islamischer Antisemitismus</a:t>
            </a:r>
          </a:p>
          <a:p>
            <a:pPr lvl="1"/>
            <a:r>
              <a:rPr lang="de-AT" sz="1600" dirty="0" smtClean="0"/>
              <a:t>Extremismus und Antisemitismus</a:t>
            </a:r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38344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62320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82289"/>
            <a:ext cx="7128000" cy="612000"/>
          </a:xfrm>
        </p:spPr>
        <p:txBody>
          <a:bodyPr/>
          <a:lstStyle/>
          <a:p>
            <a:r>
              <a:rPr lang="de-DE" sz="2400" dirty="0" smtClean="0">
                <a:hlinkClick r:id="rId3"/>
              </a:rPr>
              <a:t>Auf den Punkt gebracht</a:t>
            </a:r>
            <a:r>
              <a:rPr lang="de-DE" sz="2400" dirty="0" smtClean="0"/>
              <a:t>: </a:t>
            </a: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155176"/>
            <a:ext cx="7848000" cy="2952000"/>
          </a:xfrm>
        </p:spPr>
        <p:txBody>
          <a:bodyPr/>
          <a:lstStyle/>
          <a:p>
            <a:r>
              <a:rPr lang="de-AT" sz="1600" dirty="0" smtClean="0"/>
              <a:t>Verbotsgesetz: Wer öffentlich den nationalsozialistischen Völkermord oder andere nationalsozialistische Verbrechen gegen die Menschlichkeit leugnet, verharmlost, befürwortet oder zu rechtfertigen versucht, macht sich strafbar.</a:t>
            </a:r>
          </a:p>
          <a:p>
            <a:r>
              <a:rPr lang="de-AT" sz="1600" dirty="0" smtClean="0"/>
              <a:t>Straftatbestand der Verhetzung: Wer zu Gewalt gegenüber Menschen bestimmter Herkunft oder Religionszugehörigkeit aufruft oder den Hass gegen sie schürt, begeht Verhetzung, dieser Straftatbestand wird mit Geld- oder Haftstrafen geahndet. </a:t>
            </a:r>
            <a:r>
              <a:rPr lang="de-DE" sz="1600" dirty="0" smtClean="0"/>
              <a:t>Führen solche Äußerungen zu Gewalttaten, drohen außerdem Freiheitsstrafen</a:t>
            </a:r>
            <a:r>
              <a:rPr lang="de-AT" sz="1600" dirty="0" smtClean="0"/>
              <a:t>.</a:t>
            </a:r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0571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87319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157759" y="1064179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2800" b="1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</a:rPr>
              <a:t>Dem Antisemitismus entgegentreten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endParaRPr lang="de-DE" sz="12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81" y="1828641"/>
            <a:ext cx="2857606" cy="214320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27109" y="3980864"/>
            <a:ext cx="3293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© </a:t>
            </a:r>
            <a:r>
              <a:rPr lang="de-DE" sz="800" dirty="0" smtClean="0"/>
              <a:t>Parlamentsdirektion / Kinderbüro Universität Wien</a:t>
            </a:r>
            <a:endParaRPr lang="de-DE" sz="800" dirty="0"/>
          </a:p>
        </p:txBody>
      </p:sp>
      <p:sp>
        <p:nvSpPr>
          <p:cNvPr id="8" name="Rechteck 7"/>
          <p:cNvSpPr/>
          <p:nvPr/>
        </p:nvSpPr>
        <p:spPr>
          <a:xfrm>
            <a:off x="2837232" y="4420770"/>
            <a:ext cx="2749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200" dirty="0">
                <a:solidFill>
                  <a:srgbClr val="00A3DB"/>
                </a:solidFill>
                <a:hlinkClick r:id="rId5"/>
              </a:rPr>
              <a:t>Zum Kapitel auf der </a:t>
            </a:r>
            <a:r>
              <a:rPr lang="de-DE" sz="1200" dirty="0" err="1" smtClean="0">
                <a:solidFill>
                  <a:srgbClr val="00A3DB"/>
                </a:solidFill>
                <a:hlinkClick r:id="rId5"/>
              </a:rPr>
              <a:t>DemokratieWEBstatt</a:t>
            </a:r>
            <a:endParaRPr lang="de-DE" sz="1200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64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725138"/>
            <a:ext cx="7128000" cy="612000"/>
          </a:xfrm>
        </p:spPr>
        <p:txBody>
          <a:bodyPr/>
          <a:lstStyle/>
          <a:p>
            <a:r>
              <a:rPr lang="de-DE" sz="2400" dirty="0" smtClean="0">
                <a:hlinkClick r:id="rId3"/>
              </a:rPr>
              <a:t>Beispiel 1</a:t>
            </a: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245492"/>
            <a:ext cx="7848000" cy="2952000"/>
          </a:xfrm>
        </p:spPr>
        <p:txBody>
          <a:bodyPr/>
          <a:lstStyle/>
          <a:p>
            <a:r>
              <a:rPr lang="de-AT" sz="1600" i="1" dirty="0" smtClean="0"/>
              <a:t>„Mache mal wieder 'nen Holocaust." „Mein Körper definierter als von Auschwitzinsassen.“</a:t>
            </a:r>
          </a:p>
          <a:p>
            <a:pPr marL="0" indent="0">
              <a:buNone/>
            </a:pPr>
            <a:r>
              <a:rPr lang="de-AT" sz="1600" dirty="0"/>
              <a:t>	</a:t>
            </a:r>
            <a:r>
              <a:rPr lang="de-AT" sz="1600" dirty="0" smtClean="0"/>
              <a:t>Liedzeilen aus einem Rap-Album der Musiker </a:t>
            </a:r>
            <a:r>
              <a:rPr lang="de-AT" sz="1600" dirty="0" err="1" smtClean="0"/>
              <a:t>Kollegah</a:t>
            </a:r>
            <a:r>
              <a:rPr lang="de-AT" sz="1600" dirty="0" smtClean="0"/>
              <a:t> und Farid Bang</a:t>
            </a:r>
            <a:endParaRPr lang="de-DE" sz="1600" dirty="0" smtClean="0"/>
          </a:p>
          <a:p>
            <a:r>
              <a:rPr lang="de-AT" sz="1600" dirty="0" smtClean="0"/>
              <a:t>Was dahinter steckt: Provokation und der Versuch, Aufmerksamkeit zu erregen. </a:t>
            </a:r>
          </a:p>
          <a:p>
            <a:r>
              <a:rPr lang="de-AT" sz="1600" dirty="0" smtClean="0"/>
              <a:t>Was kann man tun? </a:t>
            </a:r>
          </a:p>
          <a:p>
            <a:pPr lvl="1"/>
            <a:r>
              <a:rPr lang="de-AT" sz="1600" dirty="0" smtClean="0"/>
              <a:t>Antisemitische Äußerungen melden</a:t>
            </a:r>
          </a:p>
          <a:p>
            <a:pPr lvl="1"/>
            <a:r>
              <a:rPr lang="de-AT" sz="1600" dirty="0" smtClean="0"/>
              <a:t>Sensibilisierung durch Aufklärung, z.B. in Workshops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1846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55448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733506"/>
            <a:ext cx="7128000" cy="612000"/>
          </a:xfrm>
        </p:spPr>
        <p:txBody>
          <a:bodyPr/>
          <a:lstStyle/>
          <a:p>
            <a:r>
              <a:rPr lang="de-DE" sz="2400" dirty="0" smtClean="0">
                <a:hlinkClick r:id="rId3"/>
              </a:rPr>
              <a:t>Beispiel 2</a:t>
            </a: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345506"/>
            <a:ext cx="7848000" cy="2952000"/>
          </a:xfrm>
        </p:spPr>
        <p:txBody>
          <a:bodyPr/>
          <a:lstStyle/>
          <a:p>
            <a:r>
              <a:rPr lang="de-AT" sz="1600" dirty="0" smtClean="0"/>
              <a:t>	</a:t>
            </a:r>
            <a:r>
              <a:rPr lang="de-AT" sz="1600" i="1" dirty="0" smtClean="0"/>
              <a:t>„Judenhass und der Holocaust gehen mich nichts an, das ist alles schon lange vorbei.“ </a:t>
            </a:r>
          </a:p>
          <a:p>
            <a:pPr marL="0" indent="0">
              <a:buNone/>
            </a:pPr>
            <a:r>
              <a:rPr lang="de-AT" sz="1600" dirty="0"/>
              <a:t>	</a:t>
            </a:r>
            <a:r>
              <a:rPr lang="de-AT" sz="1600" dirty="0" smtClean="0"/>
              <a:t>Schülerin im Geschichtsunterricht</a:t>
            </a:r>
          </a:p>
          <a:p>
            <a:pPr lvl="0"/>
            <a:r>
              <a:rPr lang="de-AT" sz="1600" dirty="0" smtClean="0"/>
              <a:t>Was dahinter steckt: Manche Menschen wollen sich nicht mit diesen Themen auseinandersetzen und fordern, einen Schlussstrich unter die Vergangenheit zu setzen.</a:t>
            </a:r>
          </a:p>
          <a:p>
            <a:pPr lvl="0"/>
            <a:r>
              <a:rPr lang="de-AT" sz="1600" dirty="0" smtClean="0"/>
              <a:t>Was kann man tun? </a:t>
            </a:r>
          </a:p>
          <a:p>
            <a:pPr marL="0" indent="0">
              <a:buNone/>
            </a:pPr>
            <a:r>
              <a:rPr lang="de-AT" sz="1600" dirty="0"/>
              <a:t>	</a:t>
            </a:r>
            <a:r>
              <a:rPr lang="de-AT" sz="1600" dirty="0" smtClean="0"/>
              <a:t>Informationen und Hilfestellung, wie man mit diesen Themen umgeht, bieten z.B. das 	</a:t>
            </a:r>
            <a:r>
              <a:rPr lang="de-AT" sz="1600" dirty="0" smtClean="0">
                <a:hlinkClick r:id="rId4"/>
              </a:rPr>
              <a:t>DÖW </a:t>
            </a:r>
            <a:r>
              <a:rPr lang="de-AT" sz="1600" dirty="0" smtClean="0"/>
              <a:t> und das </a:t>
            </a:r>
            <a:r>
              <a:rPr lang="de-AT" sz="1600" dirty="0" smtClean="0">
                <a:hlinkClick r:id="rId5"/>
              </a:rPr>
              <a:t>Haus der Geschichte Österreich</a:t>
            </a:r>
            <a:r>
              <a:rPr lang="de-AT" sz="1600" dirty="0" smtClean="0"/>
              <a:t>.</a:t>
            </a:r>
            <a:endParaRPr lang="de-DE" sz="1600" dirty="0" smtClean="0"/>
          </a:p>
          <a:p>
            <a:pPr lvl="1"/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362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7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18162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731513"/>
            <a:ext cx="7128000" cy="612000"/>
          </a:xfrm>
        </p:spPr>
        <p:txBody>
          <a:bodyPr/>
          <a:lstStyle/>
          <a:p>
            <a:r>
              <a:rPr lang="de-DE" sz="2400" dirty="0" smtClean="0">
                <a:hlinkClick r:id="rId3"/>
              </a:rPr>
              <a:t>Beispiel 3</a:t>
            </a: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343513"/>
            <a:ext cx="7848000" cy="2952000"/>
          </a:xfrm>
        </p:spPr>
        <p:txBody>
          <a:bodyPr/>
          <a:lstStyle/>
          <a:p>
            <a:pPr lvl="0"/>
            <a:r>
              <a:rPr lang="de-AT" sz="1600" dirty="0" smtClean="0"/>
              <a:t>	</a:t>
            </a:r>
            <a:r>
              <a:rPr lang="de-AT" sz="1600" i="1" dirty="0" smtClean="0"/>
              <a:t>„Du, </a:t>
            </a:r>
            <a:r>
              <a:rPr lang="de-AT" sz="1600" i="1" dirty="0" err="1" smtClean="0"/>
              <a:t>Jud</a:t>
            </a:r>
            <a:r>
              <a:rPr lang="de-AT" sz="1600" i="1" dirty="0" smtClean="0"/>
              <a:t>, du!“ </a:t>
            </a:r>
          </a:p>
          <a:p>
            <a:pPr marL="0" lvl="0" indent="0">
              <a:buNone/>
            </a:pPr>
            <a:r>
              <a:rPr lang="de-AT" sz="1600" dirty="0"/>
              <a:t>	</a:t>
            </a:r>
            <a:r>
              <a:rPr lang="de-AT" sz="1600" dirty="0" smtClean="0"/>
              <a:t>Kind im Schulbus zu einem Mitschüler, der ihn angerempelt hat.</a:t>
            </a:r>
            <a:endParaRPr lang="de-DE" sz="1600" dirty="0" smtClean="0"/>
          </a:p>
          <a:p>
            <a:pPr lvl="0"/>
            <a:r>
              <a:rPr lang="de-AT" sz="1600" dirty="0" smtClean="0"/>
              <a:t>Was dahinter steckt: Wort „Jude“ wird als Beleidigung verwendet, signalisiert Verachtung und Abwertung einer Gruppe von Menschen.</a:t>
            </a:r>
          </a:p>
          <a:p>
            <a:pPr lvl="0"/>
            <a:r>
              <a:rPr lang="de-AT" sz="1600" dirty="0" smtClean="0"/>
              <a:t>Was kann man tun? </a:t>
            </a:r>
          </a:p>
          <a:p>
            <a:pPr lvl="1"/>
            <a:r>
              <a:rPr lang="de-AT" sz="1600" dirty="0" smtClean="0"/>
              <a:t>Beschimpfungen nicht tolerieren und melden</a:t>
            </a:r>
          </a:p>
          <a:p>
            <a:pPr lvl="1"/>
            <a:r>
              <a:rPr lang="de-AT" sz="1600" dirty="0" smtClean="0"/>
              <a:t>Workshops zur Sensibilisierung</a:t>
            </a:r>
          </a:p>
          <a:p>
            <a:endParaRPr lang="de-AT" dirty="0" smtClean="0"/>
          </a:p>
          <a:p>
            <a:endParaRPr lang="de-AT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33272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4462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725729"/>
            <a:ext cx="7128000" cy="612000"/>
          </a:xfrm>
        </p:spPr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</a:rPr>
              <a:t>Diskussionsfragen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403708"/>
            <a:ext cx="7848000" cy="2952000"/>
          </a:xfrm>
        </p:spPr>
        <p:txBody>
          <a:bodyPr/>
          <a:lstStyle/>
          <a:p>
            <a:r>
              <a:rPr lang="de-AT" sz="1600" dirty="0" smtClean="0"/>
              <a:t>Hast du solche oder ähnliche antisemitische Aussagen wie in den drei Beispielen selbst bereits gehört? </a:t>
            </a:r>
          </a:p>
          <a:p>
            <a:r>
              <a:rPr lang="de-AT" sz="1600" dirty="0" smtClean="0"/>
              <a:t>Wie würdest du reagieren, wenn du so eine Aussage hörst?</a:t>
            </a:r>
          </a:p>
          <a:p>
            <a:r>
              <a:rPr lang="de-AT" sz="1600" dirty="0" smtClean="0"/>
              <a:t>Woher kommen diese Vorurteile gegenüber Juden und Jüdinnen?</a:t>
            </a:r>
          </a:p>
          <a:p>
            <a:r>
              <a:rPr lang="de-AT" sz="1600" dirty="0" smtClean="0"/>
              <a:t>Was könnte deiner/eurer Meinung nach helfen, diese Vorurteile abzubauen?</a:t>
            </a:r>
          </a:p>
          <a:p>
            <a:r>
              <a:rPr lang="de-AT" sz="1600" dirty="0" smtClean="0"/>
              <a:t>Was kann </a:t>
            </a:r>
            <a:r>
              <a:rPr lang="de-AT" sz="1600" dirty="0" err="1" smtClean="0"/>
              <a:t>jedeR</a:t>
            </a:r>
            <a:r>
              <a:rPr lang="de-AT" sz="1600" dirty="0" smtClean="0"/>
              <a:t> dazu beitragen, dass Antisemitismus keinen Platz mehr in unserer Gesellschaft hat?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33272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3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04" y="680217"/>
            <a:ext cx="4406590" cy="373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4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813988" y="4420770"/>
            <a:ext cx="2796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DE" sz="1200" dirty="0" err="1" smtClean="0">
                <a:solidFill>
                  <a:srgbClr val="2190AB"/>
                </a:solidFill>
                <a:hlinkClick r:id="rId4"/>
              </a:rPr>
              <a:t>DemokratieWEBstatt</a:t>
            </a:r>
            <a:endParaRPr lang="de-DE" sz="1200" dirty="0">
              <a:solidFill>
                <a:srgbClr val="2190AB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902879" y="1051294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de-DE" sz="2800" b="1" dirty="0">
                <a:solidFill>
                  <a:srgbClr val="2190AB"/>
                </a:solidFill>
                <a:latin typeface="+mj-lt"/>
              </a:rPr>
              <a:t>Was ist Antisemitismus</a:t>
            </a:r>
            <a:r>
              <a:rPr lang="de-DE" sz="2800" b="1" dirty="0" smtClean="0">
                <a:solidFill>
                  <a:srgbClr val="2190AB"/>
                </a:solidFill>
                <a:latin typeface="+mj-lt"/>
              </a:rPr>
              <a:t>?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67" y="1826787"/>
            <a:ext cx="2860078" cy="21450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220686" y="3969833"/>
            <a:ext cx="3293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/>
              <a:t>© Parlamentsdirektion / Kinderbüro Universität Wien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704991"/>
            <a:ext cx="7128000" cy="612000"/>
          </a:xfrm>
        </p:spPr>
        <p:txBody>
          <a:bodyPr/>
          <a:lstStyle/>
          <a:p>
            <a:r>
              <a:rPr lang="de-DE" sz="2400" dirty="0" smtClean="0">
                <a:hlinkClick r:id="rId4"/>
              </a:rPr>
              <a:t>Was ist Antisemitismus?</a:t>
            </a: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316991"/>
            <a:ext cx="7848000" cy="2952000"/>
          </a:xfrm>
        </p:spPr>
        <p:txBody>
          <a:bodyPr/>
          <a:lstStyle/>
          <a:p>
            <a:r>
              <a:rPr lang="de-AT" sz="1600" dirty="0" smtClean="0"/>
              <a:t>„Antisemitismus ist eine bestimmte Wahrnehmung von Juden, die sich als Hass gegenüber Juden ausdrücken kann. Der Antisemitismus richtet sich in Wort und Tat gegen jüdische oder nicht-jüdische Einzelpersonen und/oder deren Eigentum sowie gegen jüdische Gemeinde-Institutionen.“  (Definition IHRA)</a:t>
            </a:r>
          </a:p>
          <a:p>
            <a:r>
              <a:rPr lang="de-DE" sz="1600" dirty="0" smtClean="0"/>
              <a:t>Woher kommt das Wort „Antisemitismus“?</a:t>
            </a:r>
          </a:p>
          <a:p>
            <a:pPr marL="0" indent="0">
              <a:buNone/>
            </a:pPr>
            <a:r>
              <a:rPr lang="de-DE" sz="1600" dirty="0" smtClean="0"/>
              <a:t>	Anti bedeutet dagegen. Als „Semiten“ wurden seit dem 18. Jahrhundert unter anderem 	Menschen mit hebräischer Sprache bezeichnet. […] Im allgemeinen Sprachgebrauch </a:t>
            </a:r>
            <a:br>
              <a:rPr lang="de-DE" sz="1600" dirty="0" smtClean="0"/>
            </a:br>
            <a:r>
              <a:rPr lang="de-DE" sz="1600" dirty="0" smtClean="0"/>
              <a:t>	waren mit „Semiten“ aber nur Juden und Jüdinnen gemeint. </a:t>
            </a: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731332"/>
            <a:ext cx="7128000" cy="612000"/>
          </a:xfrm>
        </p:spPr>
        <p:txBody>
          <a:bodyPr/>
          <a:lstStyle/>
          <a:p>
            <a:r>
              <a:rPr lang="de-DE" sz="2400" dirty="0" smtClean="0">
                <a:hlinkClick r:id="rId3"/>
              </a:rPr>
              <a:t>Ursprünge und Erscheinungsformen des Antisemitismus</a:t>
            </a: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smtClean="0"/>
              <a:t>Ursprünge des Antisemitismus bereits in der Antike</a:t>
            </a:r>
          </a:p>
          <a:p>
            <a:r>
              <a:rPr lang="de-DE" sz="1600" dirty="0" smtClean="0"/>
              <a:t>Der rassistisch-völkische Antisemitismus entwickelte sich Ende des 19. Jahrhunderts.</a:t>
            </a:r>
          </a:p>
          <a:p>
            <a:r>
              <a:rPr lang="de-DE" sz="1600" dirty="0" smtClean="0"/>
              <a:t>Erscheinungsformen des Antisemitismus:</a:t>
            </a:r>
          </a:p>
          <a:p>
            <a:pPr lvl="1"/>
            <a:r>
              <a:rPr lang="de-AT" sz="1600" dirty="0" smtClean="0"/>
              <a:t>Religiöse Judenfeindschaft </a:t>
            </a:r>
          </a:p>
          <a:p>
            <a:pPr lvl="1"/>
            <a:r>
              <a:rPr lang="de-AT" sz="1600" dirty="0" smtClean="0"/>
              <a:t>Wirtschaftliche Judenfeindschaft </a:t>
            </a:r>
          </a:p>
          <a:p>
            <a:pPr lvl="1"/>
            <a:r>
              <a:rPr lang="de-AT" sz="1600" dirty="0" smtClean="0"/>
              <a:t>Rassistische Judenfeindschaft </a:t>
            </a:r>
            <a:endParaRPr lang="de-DE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766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40600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7999" y="739562"/>
            <a:ext cx="7128000" cy="612000"/>
          </a:xfrm>
        </p:spPr>
        <p:txBody>
          <a:bodyPr/>
          <a:lstStyle/>
          <a:p>
            <a:r>
              <a:rPr lang="de-DE" sz="2400" dirty="0" smtClean="0">
                <a:hlinkClick r:id="rId3"/>
              </a:rPr>
              <a:t>Auf den Punkt gebracht</a:t>
            </a:r>
            <a:r>
              <a:rPr lang="de-DE" sz="2400" dirty="0" smtClean="0"/>
              <a:t>:</a:t>
            </a: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1600" dirty="0" smtClean="0"/>
              <a:t>Rassistischer und antisemitischer Hass gehen oft Hand in Hand.</a:t>
            </a:r>
          </a:p>
          <a:p>
            <a:r>
              <a:rPr lang="de-DE" sz="1600" dirty="0" smtClean="0"/>
              <a:t>Der Antisemitismus ist eine menschenfeindliche Ideologie, die sich gegen Juden und Jüdinnen richtet und diese als „anders“ abwertet.</a:t>
            </a:r>
          </a:p>
          <a:p>
            <a:r>
              <a:rPr lang="de-DE" sz="1600" dirty="0" smtClean="0"/>
              <a:t>Der Antisemitismus schafft damit einfache Erklärungen und liefert angeblich „Schuldige“ für komplexe Probleme unserer Gesellschaft.</a:t>
            </a:r>
          </a:p>
          <a:p>
            <a:pPr lvl="0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72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9" y="1048126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b="1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  <a:hlinkClick r:id="rId4"/>
              </a:rPr>
              <a:t>Geschichte des Antisemitismus</a:t>
            </a:r>
            <a:endParaRPr lang="de-DE" sz="2800" b="1" dirty="0" smtClean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12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4" y="1824527"/>
            <a:ext cx="2863091" cy="214731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65391" y="3971846"/>
            <a:ext cx="3293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/>
              <a:t>© ÖNB</a:t>
            </a:r>
            <a:endParaRPr lang="de-DE" sz="800" dirty="0"/>
          </a:p>
        </p:txBody>
      </p:sp>
      <p:sp>
        <p:nvSpPr>
          <p:cNvPr id="8" name="Rechteck 7"/>
          <p:cNvSpPr/>
          <p:nvPr/>
        </p:nvSpPr>
        <p:spPr>
          <a:xfrm>
            <a:off x="2837231" y="4427669"/>
            <a:ext cx="2749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DE" sz="1200" dirty="0" err="1" smtClean="0">
                <a:solidFill>
                  <a:srgbClr val="2190AB"/>
                </a:solidFill>
                <a:hlinkClick r:id="rId4"/>
              </a:rPr>
              <a:t>DemokratieWEBstatt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44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7999" y="458499"/>
            <a:ext cx="7615977" cy="612000"/>
          </a:xfrm>
        </p:spPr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</a:rPr>
              <a:t>Antisemitismus </a:t>
            </a:r>
            <a:r>
              <a:rPr lang="de-DE" sz="2400" dirty="0">
                <a:solidFill>
                  <a:srgbClr val="2190AB"/>
                </a:solidFill>
              </a:rPr>
              <a:t>von der Antike bis ins </a:t>
            </a:r>
            <a:r>
              <a:rPr lang="de-DE" sz="2400" dirty="0" smtClean="0">
                <a:solidFill>
                  <a:srgbClr val="2190AB"/>
                </a:solidFill>
              </a:rPr>
              <a:t>20. Jahrhundert</a:t>
            </a:r>
            <a:r>
              <a:rPr lang="de-DE" dirty="0" smtClean="0"/>
              <a:t> der Antike bis ins 20. Jahrhundert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70499"/>
            <a:ext cx="7848000" cy="2952000"/>
          </a:xfrm>
        </p:spPr>
        <p:txBody>
          <a:bodyPr/>
          <a:lstStyle/>
          <a:p>
            <a:r>
              <a:rPr lang="de-DE" sz="1600" dirty="0" smtClean="0"/>
              <a:t>Antike Judenfeindschaft</a:t>
            </a:r>
          </a:p>
          <a:p>
            <a:r>
              <a:rPr lang="de-DE" sz="1600" dirty="0" smtClean="0">
                <a:hlinkClick r:id="rId3"/>
              </a:rPr>
              <a:t>Religiöser Antisemitismus</a:t>
            </a:r>
            <a:endParaRPr lang="de-DE" sz="1600" dirty="0" smtClean="0"/>
          </a:p>
          <a:p>
            <a:pPr lvl="1"/>
            <a:r>
              <a:rPr lang="de-DE" sz="1600" dirty="0" smtClean="0"/>
              <a:t>Im Mittelalter</a:t>
            </a:r>
          </a:p>
          <a:p>
            <a:pPr lvl="1"/>
            <a:r>
              <a:rPr lang="de-DE" sz="1600" dirty="0" smtClean="0"/>
              <a:t>In der Neuzeit</a:t>
            </a:r>
          </a:p>
          <a:p>
            <a:pPr lvl="1"/>
            <a:r>
              <a:rPr lang="de-DE" sz="1600" dirty="0" smtClean="0"/>
              <a:t>Zur Zeit der Aufklärung</a:t>
            </a:r>
          </a:p>
          <a:p>
            <a:pPr lvl="0"/>
            <a:r>
              <a:rPr lang="de-DE" sz="1600" dirty="0" smtClean="0">
                <a:hlinkClick r:id="rId4"/>
              </a:rPr>
              <a:t>Rassistischer Antisemitismus</a:t>
            </a:r>
            <a:endParaRPr lang="de-DE" sz="1600" dirty="0" smtClean="0"/>
          </a:p>
          <a:p>
            <a:pPr lvl="1"/>
            <a:r>
              <a:rPr lang="de-DE" sz="1600" dirty="0" smtClean="0"/>
              <a:t>Antisemitische Hetze um 1900</a:t>
            </a:r>
          </a:p>
          <a:p>
            <a:pPr lvl="1"/>
            <a:r>
              <a:rPr lang="de-DE" sz="1600" dirty="0" smtClean="0"/>
              <a:t>Erste Republik und Zwischenkriegszeit</a:t>
            </a:r>
          </a:p>
          <a:p>
            <a:pPr lvl="1"/>
            <a:r>
              <a:rPr lang="de-DE" sz="1600" dirty="0" smtClean="0"/>
              <a:t>Nationalsozialismus</a:t>
            </a:r>
            <a:endParaRPr lang="de-DE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20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9" y="1059411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b="1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  <a:hlinkClick r:id="rId4"/>
              </a:rPr>
              <a:t>Antisemitismus heute</a:t>
            </a:r>
            <a:endParaRPr lang="de-DE" sz="2800" b="1" dirty="0" smtClean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4" y="1823171"/>
            <a:ext cx="2866773" cy="215008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90410" y="3981566"/>
            <a:ext cx="3293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© </a:t>
            </a:r>
            <a:r>
              <a:rPr lang="de-DE" sz="800" dirty="0" err="1"/>
              <a:t>Yonderboy</a:t>
            </a:r>
            <a:r>
              <a:rPr lang="de-DE" sz="800" dirty="0"/>
              <a:t> </a:t>
            </a:r>
            <a:r>
              <a:rPr lang="de-DE" sz="800" dirty="0" smtClean="0"/>
              <a:t>/ </a:t>
            </a:r>
            <a:r>
              <a:rPr lang="de-DE" sz="800" dirty="0" smtClean="0">
                <a:hlinkClick r:id="rId6"/>
              </a:rPr>
              <a:t>Wikipedia </a:t>
            </a:r>
            <a:r>
              <a:rPr lang="de-DE" sz="800" dirty="0">
                <a:hlinkClick r:id="rId6"/>
              </a:rPr>
              <a:t>CC BY SA 2.5</a:t>
            </a:r>
            <a:endParaRPr lang="de-DE" sz="800" dirty="0"/>
          </a:p>
        </p:txBody>
      </p:sp>
      <p:sp>
        <p:nvSpPr>
          <p:cNvPr id="8" name="Rechteck 7"/>
          <p:cNvSpPr/>
          <p:nvPr/>
        </p:nvSpPr>
        <p:spPr>
          <a:xfrm>
            <a:off x="2819599" y="4420770"/>
            <a:ext cx="2784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DE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r>
              <a:rPr lang="de-DE" sz="1200" dirty="0">
                <a:solidFill>
                  <a:srgbClr val="2190AB"/>
                </a:solidFill>
                <a:hlinkClick r:id="rId4"/>
              </a:rPr>
              <a:t> </a:t>
            </a:r>
            <a:endParaRPr lang="de-DE" sz="1200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557</Words>
  <Application>Microsoft Office PowerPoint</Application>
  <PresentationFormat>Bildschirmpräsentation (16:9)</PresentationFormat>
  <Paragraphs>104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Lucida Grande</vt:lpstr>
      <vt:lpstr>Symbol</vt:lpstr>
      <vt:lpstr>Office-Design</vt:lpstr>
      <vt:lpstr>PowerPoint-Präsentation</vt:lpstr>
      <vt:lpstr>PowerPoint-Präsentation</vt:lpstr>
      <vt:lpstr>PowerPoint-Präsentation</vt:lpstr>
      <vt:lpstr>Was ist Antisemitismus?</vt:lpstr>
      <vt:lpstr>Ursprünge und Erscheinungsformen des Antisemitismus</vt:lpstr>
      <vt:lpstr>Auf den Punkt gebracht:</vt:lpstr>
      <vt:lpstr>PowerPoint-Präsentation</vt:lpstr>
      <vt:lpstr>Antisemitismus von der Antike bis ins 20. Jahrhundert der Antike bis ins 20. Jahrhundert</vt:lpstr>
      <vt:lpstr>PowerPoint-Präsentation</vt:lpstr>
      <vt:lpstr>Antisemitismus als aktuelles Phänomen</vt:lpstr>
      <vt:lpstr>Formen des Antisemitismus heute</vt:lpstr>
      <vt:lpstr>Auf den Punkt gebracht: </vt:lpstr>
      <vt:lpstr>PowerPoint-Präsentation</vt:lpstr>
      <vt:lpstr>Beispiel 1</vt:lpstr>
      <vt:lpstr>Beispiel 2</vt:lpstr>
      <vt:lpstr>Beispiel 3</vt:lpstr>
      <vt:lpstr>Diskussionsfragen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Harald Prosch</cp:lastModifiedBy>
  <cp:revision>63</cp:revision>
  <dcterms:created xsi:type="dcterms:W3CDTF">2019-11-13T13:23:08Z</dcterms:created>
  <dcterms:modified xsi:type="dcterms:W3CDTF">2019-12-10T13:31:21Z</dcterms:modified>
</cp:coreProperties>
</file>